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7"/>
  </p:notesMasterIdLst>
  <p:sldIdLst>
    <p:sldId id="256" r:id="rId5"/>
    <p:sldId id="330" r:id="rId6"/>
    <p:sldId id="318" r:id="rId7"/>
    <p:sldId id="319" r:id="rId8"/>
    <p:sldId id="331" r:id="rId9"/>
    <p:sldId id="272" r:id="rId10"/>
    <p:sldId id="273" r:id="rId11"/>
    <p:sldId id="274" r:id="rId12"/>
    <p:sldId id="277" r:id="rId13"/>
    <p:sldId id="278" r:id="rId14"/>
    <p:sldId id="279" r:id="rId15"/>
    <p:sldId id="280" r:id="rId16"/>
    <p:sldId id="304" r:id="rId17"/>
    <p:sldId id="315" r:id="rId18"/>
    <p:sldId id="281" r:id="rId19"/>
    <p:sldId id="282" r:id="rId20"/>
    <p:sldId id="283" r:id="rId21"/>
    <p:sldId id="284" r:id="rId22"/>
    <p:sldId id="320" r:id="rId23"/>
    <p:sldId id="285" r:id="rId24"/>
    <p:sldId id="286" r:id="rId25"/>
    <p:sldId id="317" r:id="rId26"/>
    <p:sldId id="287" r:id="rId27"/>
    <p:sldId id="288" r:id="rId28"/>
    <p:sldId id="321" r:id="rId29"/>
    <p:sldId id="302" r:id="rId30"/>
    <p:sldId id="301" r:id="rId31"/>
    <p:sldId id="312" r:id="rId32"/>
    <p:sldId id="329" r:id="rId33"/>
    <p:sldId id="299" r:id="rId34"/>
    <p:sldId id="313" r:id="rId35"/>
    <p:sldId id="298" r:id="rId36"/>
    <p:sldId id="297" r:id="rId37"/>
    <p:sldId id="322" r:id="rId38"/>
    <p:sldId id="305" r:id="rId39"/>
    <p:sldId id="326" r:id="rId40"/>
    <p:sldId id="257" r:id="rId41"/>
    <p:sldId id="314" r:id="rId42"/>
    <p:sldId id="258" r:id="rId43"/>
    <p:sldId id="325" r:id="rId44"/>
    <p:sldId id="259" r:id="rId45"/>
    <p:sldId id="260" r:id="rId46"/>
    <p:sldId id="261" r:id="rId47"/>
    <p:sldId id="262" r:id="rId48"/>
    <p:sldId id="263" r:id="rId49"/>
    <p:sldId id="271" r:id="rId50"/>
    <p:sldId id="323" r:id="rId51"/>
    <p:sldId id="303" r:id="rId52"/>
    <p:sldId id="306" r:id="rId53"/>
    <p:sldId id="307" r:id="rId54"/>
    <p:sldId id="328" r:id="rId55"/>
    <p:sldId id="308" r:id="rId56"/>
    <p:sldId id="264" r:id="rId57"/>
    <p:sldId id="265" r:id="rId58"/>
    <p:sldId id="266" r:id="rId59"/>
    <p:sldId id="267" r:id="rId60"/>
    <p:sldId id="268" r:id="rId61"/>
    <p:sldId id="269" r:id="rId62"/>
    <p:sldId id="327" r:id="rId63"/>
    <p:sldId id="309" r:id="rId64"/>
    <p:sldId id="311" r:id="rId65"/>
    <p:sldId id="324" r:id="rId66"/>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B64D1-6AEF-4B5E-9E16-75E5F1BE9103}" v="2437" dt="2022-07-04T07:08:47.051"/>
    <p1510:client id="{582CF25E-DC81-DBF6-E71F-CCCA4452C38B}" v="4" dt="2022-07-03T15:42:58.854"/>
    <p1510:client id="{5BA33D1D-8EE1-72C4-88CE-E246FBE4B79B}" v="13" dt="2022-07-03T10:46:55.398"/>
    <p1510:client id="{66EF47A6-3BAD-9B1D-A45D-03D7A2F1E812}" v="3" dt="2022-07-03T12:37:45.622"/>
    <p1510:client id="{7239A263-8602-BB53-4B4B-BEA7F0544741}" v="12" dt="2022-07-03T17:32:30.561"/>
    <p1510:client id="{786C8635-5BF5-BF15-5D41-D08B26F3D616}" v="20" dt="2022-07-03T12:37:58.073"/>
    <p1510:client id="{95DDDCD0-CF5F-3D3E-78FA-8D02DFDA56F3}" v="35" dt="2022-07-04T03:27:22.975"/>
    <p1510:client id="{967A3796-6E2D-BE16-EBE4-5B575CA56E5D}" v="13" dt="2022-07-03T16:33:59.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ADB62BA-A432-465F-B19C-8FD8F7BD9437}" type="datetimeFigureOut">
              <a:rPr lang="en-IN" smtClean="0"/>
              <a:t>09-07-2022</a:t>
            </a:fld>
            <a:endParaRPr lang="en-IN"/>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DD2791E-3B29-46B5-88E3-35E0151C7945}" type="slidenum">
              <a:rPr lang="en-IN" smtClean="0"/>
              <a:t>‹#›</a:t>
            </a:fld>
            <a:endParaRPr lang="en-IN"/>
          </a:p>
        </p:txBody>
      </p:sp>
    </p:spTree>
    <p:extLst>
      <p:ext uri="{BB962C8B-B14F-4D97-AF65-F5344CB8AC3E}">
        <p14:creationId xmlns:p14="http://schemas.microsoft.com/office/powerpoint/2010/main" val="382909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DD2791E-3B29-46B5-88E3-35E0151C7945}" type="slidenum">
              <a:rPr lang="en-IN" smtClean="0"/>
              <a:t>6</a:t>
            </a:fld>
            <a:endParaRPr lang="en-IN"/>
          </a:p>
        </p:txBody>
      </p:sp>
    </p:spTree>
    <p:extLst>
      <p:ext uri="{BB962C8B-B14F-4D97-AF65-F5344CB8AC3E}">
        <p14:creationId xmlns:p14="http://schemas.microsoft.com/office/powerpoint/2010/main" val="97794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DD2791E-3B29-46B5-88E3-35E0151C7945}" type="slidenum">
              <a:rPr lang="en-IN" smtClean="0"/>
              <a:t>18</a:t>
            </a:fld>
            <a:endParaRPr lang="en-IN"/>
          </a:p>
        </p:txBody>
      </p:sp>
    </p:spTree>
    <p:extLst>
      <p:ext uri="{BB962C8B-B14F-4D97-AF65-F5344CB8AC3E}">
        <p14:creationId xmlns:p14="http://schemas.microsoft.com/office/powerpoint/2010/main" val="197414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DD2791E-3B29-46B5-88E3-35E0151C7945}" type="slidenum">
              <a:rPr lang="en-IN" smtClean="0"/>
              <a:t>27</a:t>
            </a:fld>
            <a:endParaRPr lang="en-IN"/>
          </a:p>
        </p:txBody>
      </p:sp>
    </p:spTree>
    <p:extLst>
      <p:ext uri="{BB962C8B-B14F-4D97-AF65-F5344CB8AC3E}">
        <p14:creationId xmlns:p14="http://schemas.microsoft.com/office/powerpoint/2010/main" val="102133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F2BA98-E49A-6646-9B10-24B7007F1908}"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227005742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66868639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40951976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59723675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235607671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2BA98-E49A-6646-9B10-24B7007F1908}" type="datetimeFigureOut">
              <a:rPr lang="en-GB" smtClean="0"/>
              <a:t>09/07/2022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185503745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2BA98-E49A-6646-9B10-24B7007F1908}" type="datetimeFigureOut">
              <a:rPr lang="en-GB" smtClean="0"/>
              <a:t>09/07/2022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202061633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F2BA98-E49A-6646-9B10-24B7007F1908}"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306137766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F2BA98-E49A-6646-9B10-24B7007F1908}"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173838105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F2BA98-E49A-6646-9B10-24B7007F1908}"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3916578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2BA98-E49A-6646-9B10-24B7007F1908}"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139832763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323681250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F2BA98-E49A-6646-9B10-24B7007F1908}" type="datetimeFigureOut">
              <a:rPr lang="en-GB" smtClean="0"/>
              <a:t>09/07/2022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405733682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F2BA98-E49A-6646-9B10-24B7007F1908}" type="datetimeFigureOut">
              <a:rPr lang="en-GB" smtClean="0"/>
              <a:t>09/07/2022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367290860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2BA98-E49A-6646-9B10-24B7007F1908}" type="datetimeFigureOut">
              <a:rPr lang="en-GB" smtClean="0"/>
              <a:t>09/07/2022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176801764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42039500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2BA98-E49A-6646-9B10-24B7007F1908}"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65DD74-0E4D-7048-9FA7-AA617B8AA008}" type="slidenum">
              <a:rPr lang="en-GB" smtClean="0"/>
              <a:t>‹#›</a:t>
            </a:fld>
            <a:endParaRPr lang="en-GB"/>
          </a:p>
        </p:txBody>
      </p:sp>
    </p:spTree>
    <p:extLst>
      <p:ext uri="{BB962C8B-B14F-4D97-AF65-F5344CB8AC3E}">
        <p14:creationId xmlns:p14="http://schemas.microsoft.com/office/powerpoint/2010/main" val="222329942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FF2BA98-E49A-6646-9B10-24B7007F1908}" type="datetimeFigureOut">
              <a:rPr lang="en-GB" smtClean="0"/>
              <a:t>09/07/2022</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665DD74-0E4D-7048-9FA7-AA617B8AA008}" type="slidenum">
              <a:rPr lang="en-GB" smtClean="0"/>
              <a:t>‹#›</a:t>
            </a:fld>
            <a:endParaRPr lang="en-GB"/>
          </a:p>
        </p:txBody>
      </p:sp>
    </p:spTree>
    <p:extLst>
      <p:ext uri="{BB962C8B-B14F-4D97-AF65-F5344CB8AC3E}">
        <p14:creationId xmlns:p14="http://schemas.microsoft.com/office/powerpoint/2010/main" val="322146632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spd="slow">
    <p:push dir="u"/>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scikit-learn.org/stable/datasets/toy_dataset.html" TargetMode="Externa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5B41-FAE1-7931-51F6-0ACD1C2C00FE}"/>
              </a:ext>
            </a:extLst>
          </p:cNvPr>
          <p:cNvSpPr>
            <a:spLocks noGrp="1"/>
          </p:cNvSpPr>
          <p:nvPr>
            <p:ph type="ctrTitle"/>
          </p:nvPr>
        </p:nvSpPr>
        <p:spPr>
          <a:xfrm>
            <a:off x="1370692" y="931340"/>
            <a:ext cx="9544957" cy="2497660"/>
          </a:xfrm>
        </p:spPr>
        <p:txBody>
          <a:bodyPr>
            <a:normAutofit fontScale="90000"/>
          </a:bodyPr>
          <a:lstStyle/>
          <a:p>
            <a:r>
              <a:rPr lang="en-IN"/>
              <a:t>21MAT212</a:t>
            </a:r>
            <a:br>
              <a:rPr lang="en-IN"/>
            </a:br>
            <a:r>
              <a:rPr lang="en-IN"/>
              <a:t>MATHEMATICS FOR INTELLIGENT SYSTEMS – 4</a:t>
            </a:r>
            <a:endParaRPr lang="en-GB" sz="1660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CF42FBB-C34D-3728-74C1-EAF379299E7F}"/>
                  </a:ext>
                </a:extLst>
              </p:cNvPr>
              <p:cNvSpPr>
                <a:spLocks noGrp="1"/>
              </p:cNvSpPr>
              <p:nvPr>
                <p:ph type="subTitle" idx="1"/>
              </p:nvPr>
            </p:nvSpPr>
            <p:spPr>
              <a:xfrm>
                <a:off x="1475615" y="3884089"/>
                <a:ext cx="9440034" cy="2402411"/>
              </a:xfrm>
            </p:spPr>
            <p:txBody>
              <a:bodyPr>
                <a:normAutofit/>
              </a:bodyPr>
              <a:lstStyle/>
              <a:p>
                <a:r>
                  <a:rPr lang="en-US" sz="2800"/>
                  <a:t>Dept of CEN, Amrita Vishwa Vidyapeetham, July - 2022</a:t>
                </a:r>
              </a:p>
              <a:p>
                <a:r>
                  <a:rPr lang="en-US" sz="2800"/>
                  <a:t>Under the supervision of Prof. (Dr.) Sowmya V</a:t>
                </a:r>
              </a:p>
              <a:p>
                <a:endParaRPr lang="en-US" sz="2800"/>
              </a:p>
              <a:p>
                <a14:m>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ℓ</m:t>
                        </m:r>
                      </m:e>
                      <m:sub>
                        <m:r>
                          <a:rPr lang="en-US" sz="2800" b="0" i="1" dirty="0" smtClean="0">
                            <a:latin typeface="Cambria Math" panose="02040503050406030204" pitchFamily="18" charset="0"/>
                          </a:rPr>
                          <m:t>1</m:t>
                        </m:r>
                      </m:sub>
                    </m:sSub>
                  </m:oMath>
                </a14:m>
                <a:r>
                  <a:rPr lang="en-US" sz="2800"/>
                  <a:t>- Norm Problems using ADMM</a:t>
                </a:r>
              </a:p>
            </p:txBody>
          </p:sp>
        </mc:Choice>
        <mc:Fallback xmlns="">
          <p:sp>
            <p:nvSpPr>
              <p:cNvPr id="3" name="Subtitle 2">
                <a:extLst>
                  <a:ext uri="{FF2B5EF4-FFF2-40B4-BE49-F238E27FC236}">
                    <a16:creationId xmlns:a16="http://schemas.microsoft.com/office/drawing/2014/main" id="{CCF42FBB-C34D-3728-74C1-EAF379299E7F}"/>
                  </a:ext>
                </a:extLst>
              </p:cNvPr>
              <p:cNvSpPr>
                <a:spLocks noGrp="1" noRot="1" noChangeAspect="1" noMove="1" noResize="1" noEditPoints="1" noAdjustHandles="1" noChangeArrowheads="1" noChangeShapeType="1" noTextEdit="1"/>
              </p:cNvSpPr>
              <p:nvPr>
                <p:ph type="subTitle" idx="1"/>
              </p:nvPr>
            </p:nvSpPr>
            <p:spPr>
              <a:xfrm>
                <a:off x="1475615" y="3884089"/>
                <a:ext cx="9440034" cy="240241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278316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322851-CC37-A22D-D9F0-76332D71DF9C}"/>
                  </a:ext>
                </a:extLst>
              </p:cNvPr>
              <p:cNvSpPr txBox="1"/>
              <p:nvPr/>
            </p:nvSpPr>
            <p:spPr>
              <a:xfrm>
                <a:off x="2064249" y="2072017"/>
                <a:ext cx="8202385" cy="2802114"/>
              </a:xfrm>
              <a:prstGeom prst="rect">
                <a:avLst/>
              </a:prstGeom>
              <a:noFill/>
            </p:spPr>
            <p:txBody>
              <a:bodyPr wrap="square">
                <a:spAutoFit/>
              </a:bodyPr>
              <a:lstStyle/>
              <a:p>
                <a:r>
                  <a:rPr lang="en-GB" sz="2000">
                    <a:solidFill>
                      <a:schemeClr val="tx1">
                        <a:lumMod val="85000"/>
                      </a:schemeClr>
                    </a:solidFill>
                  </a:rPr>
                  <a:t>minimization step,</a:t>
                </a:r>
              </a:p>
              <a:p>
                <a:endParaRPr lang="en-US" sz="1600" b="0" i="1">
                  <a:solidFill>
                    <a:schemeClr val="tx1">
                      <a:lumMod val="8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bSup>
                                    <m:sSubSupPr>
                                      <m:ctrlPr>
                                        <a:rPr lang="en-US" sz="2400" b="0" i="1" smtClean="0">
                                          <a:solidFill>
                                            <a:schemeClr val="tx1">
                                              <a:lumMod val="85000"/>
                                            </a:schemeClr>
                                          </a:solidFill>
                                          <a:latin typeface="Cambria Math" panose="02040503050406030204" pitchFamily="18" charset="0"/>
                                        </a:rPr>
                                      </m:ctrlPr>
                                    </m:sSubSupPr>
                                    <m:e>
                                      <m:r>
                                        <a:rPr lang="en-US" sz="2400" b="0" i="1" smtClean="0">
                                          <a:solidFill>
                                            <a:schemeClr val="tx1">
                                              <a:lumMod val="85000"/>
                                            </a:schemeClr>
                                          </a:solidFill>
                                          <a:latin typeface="Cambria Math" panose="02040503050406030204" pitchFamily="18" charset="0"/>
                                        </a:rPr>
                                        <m:t>𝑅</m:t>
                                      </m:r>
                                    </m:e>
                                    <m:sub>
                                      <m:r>
                                        <a:rPr lang="en-US" sz="2400" b="0" i="1" smtClean="0">
                                          <a:solidFill>
                                            <a:schemeClr val="tx1">
                                              <a:lumMod val="85000"/>
                                            </a:schemeClr>
                                          </a:solidFill>
                                          <a:latin typeface="Cambria Math" panose="02040503050406030204" pitchFamily="18" charset="0"/>
                                        </a:rPr>
                                        <m:t>𝑖</m:t>
                                      </m:r>
                                    </m:sub>
                                    <m:sup>
                                      <m:r>
                                        <a:rPr lang="en-US" sz="2400" b="0" i="1" smtClean="0">
                                          <a:solidFill>
                                            <a:schemeClr val="tx1">
                                              <a:lumMod val="85000"/>
                                            </a:schemeClr>
                                          </a:solidFill>
                                          <a:latin typeface="Cambria Math" panose="02040503050406030204" pitchFamily="18" charset="0"/>
                                        </a:rPr>
                                        <m:t>𝑛</m:t>
                                      </m:r>
                                    </m:sup>
                                  </m:sSubSup>
                                </m:lim>
                              </m:limLow>
                            </m:fName>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𝑖</m:t>
                                  </m:r>
                                </m:sub>
                              </m:sSub>
                              <m:d>
                                <m:dPr>
                                  <m:ctrlPr>
                                    <a:rPr lang="en-US" sz="2400" b="0" i="1" smtClean="0">
                                      <a:solidFill>
                                        <a:schemeClr val="tx1">
                                          <a:lumMod val="85000"/>
                                        </a:schemeClr>
                                      </a:solidFill>
                                      <a:latin typeface="Cambria Math" panose="02040503050406030204" pitchFamily="18" charset="0"/>
                                    </a:rPr>
                                  </m:ctrlPr>
                                </m:dPr>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sSubSup>
                                    <m:sSubSupPr>
                                      <m:ctrlPr>
                                        <a:rPr lang="en-US" sz="2400" b="0" i="1" smtClean="0">
                                          <a:solidFill>
                                            <a:schemeClr val="tx1">
                                              <a:lumMod val="85000"/>
                                            </a:schemeClr>
                                          </a:solidFill>
                                          <a:latin typeface="Cambria Math" panose="02040503050406030204" pitchFamily="18" charset="0"/>
                                        </a:rPr>
                                      </m:ctrlPr>
                                    </m:sSubSupPr>
                                    <m:e>
                                      <m:r>
                                        <a:rPr lang="en-US" sz="2400" b="0" i="1" smtClean="0">
                                          <a:solidFill>
                                            <a:schemeClr val="tx1">
                                              <a:lumMod val="85000"/>
                                            </a:schemeClr>
                                          </a:solidFill>
                                          <a:latin typeface="Cambria Math" panose="02040503050406030204" pitchFamily="18" charset="0"/>
                                        </a:rPr>
                                        <m:t>𝑦</m:t>
                                      </m:r>
                                    </m:e>
                                    <m:sub>
                                      <m:r>
                                        <a:rPr lang="en-US" sz="2400" b="0" i="1" smtClean="0">
                                          <a:solidFill>
                                            <a:schemeClr val="tx1">
                                              <a:lumMod val="85000"/>
                                            </a:schemeClr>
                                          </a:solidFill>
                                          <a:latin typeface="Cambria Math" panose="02040503050406030204" pitchFamily="18" charset="0"/>
                                        </a:rPr>
                                        <m:t>𝑖</m:t>
                                      </m:r>
                                    </m:sub>
                                    <m:sup>
                                      <m:r>
                                        <a:rPr lang="en-US" sz="2400" b="0" i="1" smtClean="0">
                                          <a:solidFill>
                                            <a:schemeClr val="tx1">
                                              <a:lumMod val="85000"/>
                                            </a:schemeClr>
                                          </a:solidFill>
                                          <a:latin typeface="Cambria Math" panose="02040503050406030204" pitchFamily="18" charset="0"/>
                                        </a:rPr>
                                        <m:t>𝑘</m:t>
                                      </m:r>
                                    </m:sup>
                                  </m:sSubSup>
                                </m:e>
                              </m:d>
                              <m:r>
                                <a:rPr lang="en-US" sz="2400" b="0" i="1" smtClean="0">
                                  <a:solidFill>
                                    <a:schemeClr val="tx1">
                                      <a:lumMod val="85000"/>
                                    </a:schemeClr>
                                  </a:solidFill>
                                  <a:latin typeface="Cambria Math" panose="02040503050406030204" pitchFamily="18" charset="0"/>
                                </a:rPr>
                                <m:t> </m:t>
                              </m:r>
                            </m:e>
                          </m:func>
                        </m:e>
                      </m:func>
                    </m:oMath>
                  </m:oMathPara>
                </a14:m>
                <a:endParaRPr lang="en-GB" sz="2400">
                  <a:solidFill>
                    <a:schemeClr val="tx1">
                      <a:lumMod val="85000"/>
                    </a:schemeClr>
                  </a:solidFill>
                </a:endParaRPr>
              </a:p>
              <a:p>
                <a:r>
                  <a:rPr lang="en-GB" sz="1600">
                    <a:solidFill>
                      <a:schemeClr val="tx1">
                        <a:lumMod val="85000"/>
                      </a:schemeClr>
                    </a:solidFill>
                  </a:rPr>
                  <a:t> </a:t>
                </a:r>
                <a:br>
                  <a:rPr lang="en-GB" sz="2400">
                    <a:solidFill>
                      <a:schemeClr val="tx1">
                        <a:lumMod val="85000"/>
                      </a:schemeClr>
                    </a:solidFill>
                  </a:rPr>
                </a:br>
                <a:r>
                  <a:rPr lang="en-GB" sz="2000">
                    <a:solidFill>
                      <a:schemeClr val="tx1">
                        <a:lumMod val="85000"/>
                      </a:schemeClr>
                    </a:solidFill>
                  </a:rPr>
                  <a:t>for dual variable update,</a:t>
                </a:r>
              </a:p>
              <a:p>
                <a:pPr algn="ctr"/>
                <a:r>
                  <a:rPr lang="en-GB" sz="2400">
                    <a:solidFill>
                      <a:schemeClr val="tx1">
                        <a:lumMod val="85000"/>
                      </a:schemeClr>
                    </a:solidFill>
                  </a:rPr>
                  <a:t> </a:t>
                </a:r>
                <a14:m>
                  <m:oMath xmlns:m="http://schemas.openxmlformats.org/officeDocument/2006/math">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𝑦</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i="1">
                        <a:solidFill>
                          <a:schemeClr val="tx1">
                            <a:lumMod val="85000"/>
                          </a:schemeClr>
                        </a:solidFill>
                        <a:latin typeface="Cambria Math" panose="02040503050406030204" pitchFamily="18" charset="0"/>
                      </a:rPr>
                      <m:t>=</m:t>
                    </m:r>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𝑦</m:t>
                        </m:r>
                      </m:e>
                      <m:sup>
                        <m:r>
                          <a:rPr lang="en-US" sz="2400" i="1">
                            <a:solidFill>
                              <a:schemeClr val="tx1">
                                <a:lumMod val="85000"/>
                              </a:schemeClr>
                            </a:solidFill>
                            <a:latin typeface="Cambria Math" panose="02040503050406030204" pitchFamily="18" charset="0"/>
                          </a:rPr>
                          <m:t>𝑘</m:t>
                        </m:r>
                      </m:sup>
                    </m:sSup>
                    <m:r>
                      <a:rPr lang="en-US" sz="2400" i="1">
                        <a:solidFill>
                          <a:schemeClr val="tx1">
                            <a:lumMod val="85000"/>
                          </a:schemeClr>
                        </a:solidFill>
                        <a:latin typeface="Cambria Math" panose="02040503050406030204" pitchFamily="18" charset="0"/>
                      </a:rPr>
                      <m:t>+</m:t>
                    </m:r>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𝛼</m:t>
                        </m:r>
                      </m:e>
                      <m:sup>
                        <m:r>
                          <a:rPr lang="en-US" sz="2400" i="1">
                            <a:solidFill>
                              <a:schemeClr val="tx1">
                                <a:lumMod val="85000"/>
                              </a:schemeClr>
                            </a:solidFill>
                            <a:latin typeface="Cambria Math" panose="02040503050406030204" pitchFamily="18" charset="0"/>
                          </a:rPr>
                          <m:t>𝑘</m:t>
                        </m:r>
                      </m:sup>
                    </m:sSup>
                    <m:r>
                      <m:rPr>
                        <m:sty m:val="p"/>
                      </m:rPr>
                      <a:rPr lang="en-US" sz="2400">
                        <a:solidFill>
                          <a:schemeClr val="tx1">
                            <a:lumMod val="85000"/>
                          </a:schemeClr>
                        </a:solidFill>
                        <a:latin typeface="Cambria Math" panose="02040503050406030204" pitchFamily="18" charset="0"/>
                      </a:rPr>
                      <m:t>∇</m:t>
                    </m:r>
                    <m:r>
                      <a:rPr lang="en-US" sz="2400" i="1">
                        <a:solidFill>
                          <a:schemeClr val="tx1">
                            <a:lumMod val="85000"/>
                          </a:schemeClr>
                        </a:solidFill>
                        <a:latin typeface="Cambria Math" panose="02040503050406030204" pitchFamily="18" charset="0"/>
                      </a:rPr>
                      <m:t>𝑔</m:t>
                    </m:r>
                    <m:d>
                      <m:dPr>
                        <m:ctrlPr>
                          <a:rPr lang="en-US" sz="2400" i="1">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𝑦</m:t>
                        </m:r>
                      </m:e>
                    </m:d>
                  </m:oMath>
                </a14:m>
                <a:endParaRPr lang="en-GB" sz="2400">
                  <a:solidFill>
                    <a:schemeClr val="tx1">
                      <a:lumMod val="85000"/>
                    </a:schemeClr>
                  </a:solidFill>
                </a:endParaRPr>
              </a:p>
              <a:p>
                <a:pPr algn="ctr"/>
                <a:r>
                  <a:rPr lang="en-GB" sz="1600">
                    <a:solidFill>
                      <a:schemeClr val="tx1">
                        <a:lumMod val="85000"/>
                      </a:schemeClr>
                    </a:solidFill>
                  </a:rPr>
                  <a:t> </a:t>
                </a:r>
                <a:br>
                  <a:rPr lang="en-GB" sz="2400">
                    <a:solidFill>
                      <a:schemeClr val="tx1">
                        <a:lumMod val="85000"/>
                      </a:schemeClr>
                    </a:solidFill>
                  </a:rPr>
                </a:br>
                <a:r>
                  <a:rPr lang="en-GB" sz="2400">
                    <a:solidFill>
                      <a:schemeClr val="tx1">
                        <a:lumMod val="85000"/>
                      </a:schemeClr>
                    </a:solidFill>
                  </a:rPr>
                  <a:t> </a:t>
                </a:r>
                <a14:m>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𝛼</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𝐴</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r>
                      <a:rPr lang="en-US" sz="2400" b="0" i="1" smtClean="0">
                        <a:solidFill>
                          <a:schemeClr val="tx1">
                            <a:lumMod val="85000"/>
                          </a:schemeClr>
                        </a:solidFill>
                        <a:latin typeface="Cambria Math" panose="02040503050406030204" pitchFamily="18" charset="0"/>
                      </a:rPr>
                      <m:t>)</m:t>
                    </m:r>
                  </m:oMath>
                </a14:m>
                <a:endParaRPr lang="en-GB" sz="2400">
                  <a:solidFill>
                    <a:schemeClr val="tx1">
                      <a:lumMod val="85000"/>
                    </a:schemeClr>
                  </a:solidFill>
                </a:endParaRPr>
              </a:p>
            </p:txBody>
          </p:sp>
        </mc:Choice>
        <mc:Fallback xmlns="">
          <p:sp>
            <p:nvSpPr>
              <p:cNvPr id="4" name="TextBox 3">
                <a:extLst>
                  <a:ext uri="{FF2B5EF4-FFF2-40B4-BE49-F238E27FC236}">
                    <a16:creationId xmlns:a16="http://schemas.microsoft.com/office/drawing/2014/main" id="{94322851-CC37-A22D-D9F0-76332D71DF9C}"/>
                  </a:ext>
                </a:extLst>
              </p:cNvPr>
              <p:cNvSpPr txBox="1">
                <a:spLocks noRot="1" noChangeAspect="1" noMove="1" noResize="1" noEditPoints="1" noAdjustHandles="1" noChangeArrowheads="1" noChangeShapeType="1" noTextEdit="1"/>
              </p:cNvSpPr>
              <p:nvPr/>
            </p:nvSpPr>
            <p:spPr>
              <a:xfrm>
                <a:off x="2064249" y="2072017"/>
                <a:ext cx="8202385" cy="2802114"/>
              </a:xfrm>
              <a:prstGeom prst="rect">
                <a:avLst/>
              </a:prstGeom>
              <a:blipFill>
                <a:blip r:embed="rId2"/>
                <a:stretch>
                  <a:fillRect l="-818" t="-1304" b="-21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8CDE8CD-2807-C285-F22A-9607050B4D25}"/>
              </a:ext>
            </a:extLst>
          </p:cNvPr>
          <p:cNvSpPr txBox="1"/>
          <p:nvPr/>
        </p:nvSpPr>
        <p:spPr>
          <a:xfrm>
            <a:off x="595357" y="5427004"/>
            <a:ext cx="11140168" cy="830997"/>
          </a:xfrm>
          <a:prstGeom prst="rect">
            <a:avLst/>
          </a:prstGeom>
          <a:noFill/>
        </p:spPr>
        <p:txBody>
          <a:bodyPr wrap="square">
            <a:spAutoFit/>
          </a:bodyPr>
          <a:lstStyle/>
          <a:p>
            <a:pPr algn="ctr"/>
            <a:r>
              <a:rPr lang="en-IN" sz="2400">
                <a:solidFill>
                  <a:schemeClr val="tx1">
                    <a:lumMod val="85000"/>
                  </a:schemeClr>
                </a:solidFill>
                <a:effectLst/>
                <a:latin typeface="+mj-lt"/>
              </a:rPr>
              <a:t>The minimization step is Solved Parallelly. Consequently, this decomposition in the dual ascent method is referred as the dual decomposition. </a:t>
            </a:r>
            <a:endParaRPr lang="en-IN" sz="24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4701EF-A883-6F42-97EC-50D628595F3D}"/>
                  </a:ext>
                </a:extLst>
              </p:cNvPr>
              <p:cNvSpPr txBox="1"/>
              <p:nvPr/>
            </p:nvSpPr>
            <p:spPr>
              <a:xfrm>
                <a:off x="3046640" y="818647"/>
                <a:ext cx="6098720" cy="113082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 </m:t>
                      </m:r>
                      <m:nary>
                        <m:naryPr>
                          <m:chr m:val="∑"/>
                          <m:ctrlPr>
                            <a:rPr lang="en-US" sz="2400" b="0" i="1" smtClean="0">
                              <a:solidFill>
                                <a:schemeClr val="tx1">
                                  <a:lumMod val="85000"/>
                                </a:schemeClr>
                              </a:solidFill>
                              <a:latin typeface="Cambria Math" panose="02040503050406030204" pitchFamily="18" charset="0"/>
                            </a:rPr>
                          </m:ctrlPr>
                        </m:naryPr>
                        <m:sub>
                          <m:r>
                            <m:rPr>
                              <m:brk m:alnAt="23"/>
                            </m:rPr>
                            <a:rPr lang="en-US" sz="2400" b="0" i="1" smtClean="0">
                              <a:solidFill>
                                <a:schemeClr val="tx1">
                                  <a:lumMod val="85000"/>
                                </a:schemeClr>
                              </a:solidFill>
                              <a:latin typeface="Cambria Math" panose="02040503050406030204" pitchFamily="18" charset="0"/>
                            </a:rPr>
                            <m:t>𝑖</m:t>
                          </m:r>
                          <m:r>
                            <a:rPr lang="en-US" sz="2400" b="0" i="1" smtClean="0">
                              <a:solidFill>
                                <a:schemeClr val="tx1">
                                  <a:lumMod val="85000"/>
                                </a:schemeClr>
                              </a:solidFill>
                              <a:latin typeface="Cambria Math" panose="02040503050406030204" pitchFamily="18" charset="0"/>
                            </a:rPr>
                            <m:t>=1</m:t>
                          </m:r>
                        </m:sub>
                        <m:sup>
                          <m:r>
                            <a:rPr lang="en-US" sz="2400" b="0" i="1" smtClean="0">
                              <a:solidFill>
                                <a:schemeClr val="tx1">
                                  <a:lumMod val="85000"/>
                                </a:schemeClr>
                              </a:solidFill>
                              <a:latin typeface="Cambria Math" panose="02040503050406030204" pitchFamily="18" charset="0"/>
                            </a:rPr>
                            <m:t>𝑁</m:t>
                          </m:r>
                        </m:sup>
                        <m:e>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𝐴</m:t>
                              </m:r>
                            </m:e>
                            <m:sub>
                              <m:r>
                                <a:rPr lang="en-US" sz="2400" b="0" i="1" smtClean="0">
                                  <a:solidFill>
                                    <a:schemeClr val="tx1">
                                      <a:lumMod val="85000"/>
                                    </a:schemeClr>
                                  </a:solidFill>
                                  <a:latin typeface="Cambria Math" panose="02040503050406030204" pitchFamily="18" charset="0"/>
                                </a:rPr>
                                <m:t>𝑖</m:t>
                              </m:r>
                            </m:sub>
                          </m:sSub>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1</m:t>
                              </m:r>
                            </m:num>
                            <m:den>
                              <m:r>
                                <a:rPr lang="en-US" sz="2400" b="0" i="1" smtClean="0">
                                  <a:solidFill>
                                    <a:schemeClr val="tx1">
                                      <a:lumMod val="85000"/>
                                    </a:schemeClr>
                                  </a:solidFill>
                                  <a:latin typeface="Cambria Math" panose="02040503050406030204" pitchFamily="18" charset="0"/>
                                </a:rPr>
                                <m:t>𝑁</m:t>
                              </m:r>
                            </m:den>
                          </m:f>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r>
                            <a:rPr lang="en-US" sz="2400" b="0" i="1" smtClean="0">
                              <a:solidFill>
                                <a:schemeClr val="tx1">
                                  <a:lumMod val="85000"/>
                                </a:schemeClr>
                              </a:solidFill>
                              <a:latin typeface="Cambria Math" panose="02040503050406030204" pitchFamily="18" charset="0"/>
                            </a:rPr>
                            <m:t>𝑏</m:t>
                          </m:r>
                          <m:r>
                            <a:rPr lang="en-US" sz="2400" b="0" i="1" smtClean="0">
                              <a:solidFill>
                                <a:schemeClr val="tx1">
                                  <a:lumMod val="85000"/>
                                </a:schemeClr>
                              </a:solidFill>
                              <a:latin typeface="Cambria Math" panose="02040503050406030204" pitchFamily="18" charset="0"/>
                            </a:rPr>
                            <m:t>)</m:t>
                          </m:r>
                        </m:e>
                      </m:nary>
                    </m:oMath>
                  </m:oMathPara>
                </a14:m>
                <a:endParaRPr lang="en-GB" sz="2400">
                  <a:solidFill>
                    <a:schemeClr val="tx1">
                      <a:lumMod val="85000"/>
                    </a:schemeClr>
                  </a:solidFill>
                </a:endParaRPr>
              </a:p>
            </p:txBody>
          </p:sp>
        </mc:Choice>
        <mc:Fallback xmlns="">
          <p:sp>
            <p:nvSpPr>
              <p:cNvPr id="5" name="TextBox 4">
                <a:extLst>
                  <a:ext uri="{FF2B5EF4-FFF2-40B4-BE49-F238E27FC236}">
                    <a16:creationId xmlns:a16="http://schemas.microsoft.com/office/drawing/2014/main" id="{464701EF-A883-6F42-97EC-50D628595F3D}"/>
                  </a:ext>
                </a:extLst>
              </p:cNvPr>
              <p:cNvSpPr txBox="1">
                <a:spLocks noRot="1" noChangeAspect="1" noMove="1" noResize="1" noEditPoints="1" noAdjustHandles="1" noChangeArrowheads="1" noChangeShapeType="1" noTextEdit="1"/>
              </p:cNvSpPr>
              <p:nvPr/>
            </p:nvSpPr>
            <p:spPr>
              <a:xfrm>
                <a:off x="3046640" y="818647"/>
                <a:ext cx="6098720" cy="11308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081DAF-26A6-814D-9922-8227C2409BD1}"/>
                  </a:ext>
                </a:extLst>
              </p:cNvPr>
              <p:cNvSpPr txBox="1"/>
              <p:nvPr/>
            </p:nvSpPr>
            <p:spPr>
              <a:xfrm>
                <a:off x="8335653" y="4123383"/>
                <a:ext cx="4201152" cy="369332"/>
              </a:xfrm>
              <a:prstGeom prst="rect">
                <a:avLst/>
              </a:prstGeom>
              <a:noFill/>
            </p:spPr>
            <p:txBody>
              <a:bodyPr wrap="square">
                <a:spAutoFit/>
              </a:bodyPr>
              <a:lstStyle/>
              <a:p>
                <a:pPr algn="ctr" rtl="0" eaLnBrk="1" latinLnBrk="0" hangingPunct="1">
                  <a:spcBef>
                    <a:spcPts val="0"/>
                  </a:spcBef>
                  <a:spcAft>
                    <a:spcPts val="0"/>
                  </a:spcAft>
                  <a:buClrTx/>
                  <a:buSzPts val="2400"/>
                </a:pPr>
                <a14:m>
                  <m:oMathPara xmlns:m="http://schemas.openxmlformats.org/officeDocument/2006/math">
                    <m:oMathParaPr>
                      <m:jc m:val="centerGroup"/>
                    </m:oMathParaPr>
                    <m:oMath xmlns:m="http://schemas.openxmlformats.org/officeDocument/2006/math">
                      <m:r>
                        <m:rPr>
                          <m:sty m:val="p"/>
                        </m:rPr>
                        <a:rPr lang="en-US" sz="1800" b="0" i="0" kern="1200" smtClean="0">
                          <a:solidFill>
                            <a:srgbClr val="D9D9D9"/>
                          </a:solidFill>
                          <a:effectLst/>
                          <a:latin typeface="Cambria Math" panose="02040503050406030204" pitchFamily="18" charset="0"/>
                          <a:ea typeface="+mn-ea"/>
                          <a:cs typeface="+mn-cs"/>
                        </a:rPr>
                        <m:t>∇</m:t>
                      </m:r>
                      <m:r>
                        <a:rPr lang="en-US" sz="1800" b="0" i="1" kern="1200">
                          <a:solidFill>
                            <a:srgbClr val="D9D9D9"/>
                          </a:solidFill>
                          <a:effectLst/>
                          <a:latin typeface="Cambria Math" panose="02040503050406030204" pitchFamily="18" charset="0"/>
                          <a:ea typeface="+mn-ea"/>
                          <a:cs typeface="+mn-cs"/>
                        </a:rPr>
                        <m:t>𝑔</m:t>
                      </m:r>
                      <m:d>
                        <m:dPr>
                          <m:ctrlPr>
                            <a:rPr lang="en-US" sz="1800" b="0" i="1" kern="1200">
                              <a:solidFill>
                                <a:srgbClr val="D9D9D9"/>
                              </a:solidFill>
                              <a:effectLst/>
                              <a:latin typeface="Cambria Math" panose="02040503050406030204" pitchFamily="18" charset="0"/>
                              <a:ea typeface="+mn-ea"/>
                              <a:cs typeface="+mn-cs"/>
                            </a:rPr>
                          </m:ctrlPr>
                        </m:dPr>
                        <m:e>
                          <m:sSup>
                            <m:sSupPr>
                              <m:ctrlPr>
                                <a:rPr lang="en-US" sz="1800" b="0" i="1" kern="1200">
                                  <a:solidFill>
                                    <a:srgbClr val="D9D9D9"/>
                                  </a:solidFill>
                                  <a:effectLst/>
                                  <a:latin typeface="Cambria Math" panose="02040503050406030204" pitchFamily="18" charset="0"/>
                                  <a:ea typeface="+mn-ea"/>
                                  <a:cs typeface="+mn-cs"/>
                                </a:rPr>
                              </m:ctrlPr>
                            </m:sSupPr>
                            <m:e>
                              <m:r>
                                <a:rPr lang="en-US" sz="1800" b="0" i="1" kern="1200">
                                  <a:solidFill>
                                    <a:srgbClr val="D9D9D9"/>
                                  </a:solidFill>
                                  <a:effectLst/>
                                  <a:latin typeface="Cambria Math" panose="02040503050406030204" pitchFamily="18" charset="0"/>
                                  <a:ea typeface="+mn-ea"/>
                                  <a:cs typeface="+mn-cs"/>
                                </a:rPr>
                                <m:t>𝑦</m:t>
                              </m:r>
                            </m:e>
                            <m:sup>
                              <m:r>
                                <a:rPr lang="en-US" sz="1800" b="0" i="1" kern="1200">
                                  <a:solidFill>
                                    <a:srgbClr val="D9D9D9"/>
                                  </a:solidFill>
                                  <a:effectLst/>
                                  <a:latin typeface="Cambria Math" panose="02040503050406030204" pitchFamily="18" charset="0"/>
                                  <a:ea typeface="+mn-ea"/>
                                  <a:cs typeface="+mn-cs"/>
                                </a:rPr>
                                <m:t>∗</m:t>
                              </m:r>
                            </m:sup>
                          </m:sSup>
                        </m:e>
                      </m:d>
                      <m:r>
                        <a:rPr lang="en-US" sz="1800" b="0" i="1" kern="1200">
                          <a:solidFill>
                            <a:srgbClr val="D9D9D9"/>
                          </a:solidFill>
                          <a:effectLst/>
                          <a:latin typeface="Cambria Math" panose="02040503050406030204" pitchFamily="18" charset="0"/>
                          <a:ea typeface="+mn-ea"/>
                          <a:cs typeface="+mn-cs"/>
                        </a:rPr>
                        <m:t>=</m:t>
                      </m:r>
                      <m:r>
                        <a:rPr lang="en-US" sz="1800" b="0" i="1" kern="1200">
                          <a:solidFill>
                            <a:srgbClr val="D9D9D9"/>
                          </a:solidFill>
                          <a:effectLst/>
                          <a:latin typeface="Cambria Math" panose="02040503050406030204" pitchFamily="18" charset="0"/>
                          <a:ea typeface="+mn-ea"/>
                          <a:cs typeface="+mn-cs"/>
                        </a:rPr>
                        <m:t>𝐴</m:t>
                      </m:r>
                      <m:sSup>
                        <m:sSupPr>
                          <m:ctrlPr>
                            <a:rPr lang="en-US" sz="1800" b="0" i="1" kern="1200">
                              <a:solidFill>
                                <a:srgbClr val="D9D9D9"/>
                              </a:solidFill>
                              <a:effectLst/>
                              <a:latin typeface="Cambria Math" panose="02040503050406030204" pitchFamily="18" charset="0"/>
                              <a:ea typeface="+mn-ea"/>
                              <a:cs typeface="+mn-cs"/>
                            </a:rPr>
                          </m:ctrlPr>
                        </m:sSupPr>
                        <m:e>
                          <m:r>
                            <a:rPr lang="en-US" sz="1800" b="0" i="1" kern="1200">
                              <a:solidFill>
                                <a:srgbClr val="D9D9D9"/>
                              </a:solidFill>
                              <a:effectLst/>
                              <a:latin typeface="Cambria Math" panose="02040503050406030204" pitchFamily="18" charset="0"/>
                              <a:ea typeface="+mn-ea"/>
                              <a:cs typeface="+mn-cs"/>
                            </a:rPr>
                            <m:t>𝑥</m:t>
                          </m:r>
                        </m:e>
                        <m:sup>
                          <m:r>
                            <a:rPr lang="en-US" sz="1800" b="0" i="1" kern="1200">
                              <a:solidFill>
                                <a:srgbClr val="D9D9D9"/>
                              </a:solidFill>
                              <a:effectLst/>
                              <a:latin typeface="Cambria Math" panose="02040503050406030204" pitchFamily="18" charset="0"/>
                              <a:ea typeface="+mn-ea"/>
                              <a:cs typeface="+mn-cs"/>
                            </a:rPr>
                            <m:t>∗</m:t>
                          </m:r>
                        </m:sup>
                      </m:sSup>
                      <m:r>
                        <a:rPr lang="en-US" sz="1800" b="0" i="1" kern="1200">
                          <a:solidFill>
                            <a:srgbClr val="D9D9D9"/>
                          </a:solidFill>
                          <a:effectLst/>
                          <a:latin typeface="Cambria Math" panose="02040503050406030204" pitchFamily="18" charset="0"/>
                          <a:ea typeface="+mn-ea"/>
                          <a:cs typeface="+mn-cs"/>
                        </a:rPr>
                        <m:t>−</m:t>
                      </m:r>
                      <m:r>
                        <a:rPr lang="en-US" sz="1800" b="0" i="1" kern="1200">
                          <a:solidFill>
                            <a:srgbClr val="D9D9D9"/>
                          </a:solidFill>
                          <a:effectLst/>
                          <a:latin typeface="Cambria Math" panose="02040503050406030204" pitchFamily="18" charset="0"/>
                          <a:ea typeface="+mn-ea"/>
                          <a:cs typeface="+mn-cs"/>
                        </a:rPr>
                        <m:t>𝑏</m:t>
                      </m:r>
                    </m:oMath>
                  </m:oMathPara>
                </a14:m>
                <a:endParaRPr lang="en-IN" sz="1800">
                  <a:effectLst/>
                </a:endParaRPr>
              </a:p>
            </p:txBody>
          </p:sp>
        </mc:Choice>
        <mc:Fallback xmlns="">
          <p:sp>
            <p:nvSpPr>
              <p:cNvPr id="8" name="TextBox 7">
                <a:extLst>
                  <a:ext uri="{FF2B5EF4-FFF2-40B4-BE49-F238E27FC236}">
                    <a16:creationId xmlns:a16="http://schemas.microsoft.com/office/drawing/2014/main" id="{FB081DAF-26A6-814D-9922-8227C2409BD1}"/>
                  </a:ext>
                </a:extLst>
              </p:cNvPr>
              <p:cNvSpPr txBox="1">
                <a:spLocks noRot="1" noChangeAspect="1" noMove="1" noResize="1" noEditPoints="1" noAdjustHandles="1" noChangeArrowheads="1" noChangeShapeType="1" noTextEdit="1"/>
              </p:cNvSpPr>
              <p:nvPr/>
            </p:nvSpPr>
            <p:spPr>
              <a:xfrm>
                <a:off x="8335653" y="4123383"/>
                <a:ext cx="4201152" cy="369332"/>
              </a:xfrm>
              <a:prstGeom prst="rect">
                <a:avLst/>
              </a:prstGeom>
              <a:blipFill>
                <a:blip r:embed="rId4"/>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1741987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4BE913-AA4E-0D2F-99FF-FA1475918F5A}"/>
              </a:ext>
            </a:extLst>
          </p:cNvPr>
          <p:cNvSpPr txBox="1"/>
          <p:nvPr/>
        </p:nvSpPr>
        <p:spPr>
          <a:xfrm>
            <a:off x="1288956" y="553443"/>
            <a:ext cx="9614080" cy="1446550"/>
          </a:xfrm>
          <a:prstGeom prst="rect">
            <a:avLst/>
          </a:prstGeom>
          <a:noFill/>
        </p:spPr>
        <p:txBody>
          <a:bodyPr wrap="square" lIns="91440" tIns="45720" rIns="91440" bIns="45720" anchor="t">
            <a:spAutoFit/>
          </a:bodyPr>
          <a:lstStyle/>
          <a:p>
            <a:pPr algn="ctr"/>
            <a:r>
              <a:rPr lang="en-IN" sz="4400">
                <a:effectLst/>
                <a:latin typeface="Calisto MT"/>
              </a:rPr>
              <a:t>Augmented Lagrangian and Method of Multipliers</a:t>
            </a:r>
            <a:r>
              <a:rPr lang="en-IN" sz="4400">
                <a:latin typeface="NimbusRomNo9L"/>
              </a:rPr>
              <a:t> </a:t>
            </a:r>
            <a:endParaRPr lang="en-IN" sz="4400"/>
          </a:p>
        </p:txBody>
      </p:sp>
      <p:sp>
        <p:nvSpPr>
          <p:cNvPr id="7" name="TextBox 6">
            <a:extLst>
              <a:ext uri="{FF2B5EF4-FFF2-40B4-BE49-F238E27FC236}">
                <a16:creationId xmlns:a16="http://schemas.microsoft.com/office/drawing/2014/main" id="{C88C76EA-2C92-32B1-5027-4437DDC157D1}"/>
              </a:ext>
            </a:extLst>
          </p:cNvPr>
          <p:cNvSpPr txBox="1"/>
          <p:nvPr/>
        </p:nvSpPr>
        <p:spPr>
          <a:xfrm>
            <a:off x="714371" y="2096079"/>
            <a:ext cx="10846253" cy="400110"/>
          </a:xfrm>
          <a:prstGeom prst="rect">
            <a:avLst/>
          </a:prstGeom>
          <a:noFill/>
        </p:spPr>
        <p:txBody>
          <a:bodyPr wrap="square">
            <a:spAutoFit/>
          </a:bodyPr>
          <a:lstStyle/>
          <a:p>
            <a:r>
              <a:rPr lang="en-US" sz="2000">
                <a:solidFill>
                  <a:schemeClr val="tx1">
                    <a:lumMod val="85000"/>
                  </a:schemeClr>
                </a:solidFill>
                <a:latin typeface="+mj-lt"/>
              </a:rPr>
              <a:t>This Method is to Robust Dual Ascent,</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3E2187-5E27-A430-5328-60CD447EB4C7}"/>
                  </a:ext>
                </a:extLst>
              </p:cNvPr>
              <p:cNvSpPr txBox="1"/>
              <p:nvPr/>
            </p:nvSpPr>
            <p:spPr>
              <a:xfrm>
                <a:off x="3463192" y="2592275"/>
                <a:ext cx="5265609"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𝑡</m:t>
                          </m:r>
                        </m:sup>
                      </m:sSup>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e>
                      </m:d>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𝜌</m:t>
                          </m:r>
                        </m:num>
                        <m:den>
                          <m:r>
                            <a:rPr lang="en-US" sz="2400" b="0" i="1" smtClean="0">
                              <a:solidFill>
                                <a:schemeClr val="tx1">
                                  <a:lumMod val="85000"/>
                                </a:schemeClr>
                              </a:solidFill>
                              <a:latin typeface="Cambria Math" panose="02040503050406030204" pitchFamily="18" charset="0"/>
                            </a:rPr>
                            <m:t>2</m:t>
                          </m:r>
                        </m:den>
                      </m:f>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oMath>
                  </m:oMathPara>
                </a14:m>
                <a:endParaRPr lang="en-GB" sz="2400">
                  <a:solidFill>
                    <a:schemeClr val="tx1">
                      <a:lumMod val="85000"/>
                    </a:schemeClr>
                  </a:solidFill>
                </a:endParaRPr>
              </a:p>
            </p:txBody>
          </p:sp>
        </mc:Choice>
        <mc:Fallback xmlns="">
          <p:sp>
            <p:nvSpPr>
              <p:cNvPr id="8" name="TextBox 7">
                <a:extLst>
                  <a:ext uri="{FF2B5EF4-FFF2-40B4-BE49-F238E27FC236}">
                    <a16:creationId xmlns:a16="http://schemas.microsoft.com/office/drawing/2014/main" id="{193E2187-5E27-A430-5328-60CD447EB4C7}"/>
                  </a:ext>
                </a:extLst>
              </p:cNvPr>
              <p:cNvSpPr txBox="1">
                <a:spLocks noRot="1" noChangeAspect="1" noMove="1" noResize="1" noEditPoints="1" noAdjustHandles="1" noChangeArrowheads="1" noChangeShapeType="1" noTextEdit="1"/>
              </p:cNvSpPr>
              <p:nvPr/>
            </p:nvSpPr>
            <p:spPr>
              <a:xfrm>
                <a:off x="3463192" y="2592275"/>
                <a:ext cx="5265609" cy="629981"/>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CA9EC16-A16C-9FD3-B297-5B8EC7135F51}"/>
              </a:ext>
            </a:extLst>
          </p:cNvPr>
          <p:cNvSpPr txBox="1"/>
          <p:nvPr/>
        </p:nvSpPr>
        <p:spPr>
          <a:xfrm>
            <a:off x="714371" y="3458897"/>
            <a:ext cx="11319781" cy="400110"/>
          </a:xfrm>
          <a:prstGeom prst="rect">
            <a:avLst/>
          </a:prstGeom>
          <a:noFill/>
        </p:spPr>
        <p:txBody>
          <a:bodyPr wrap="square">
            <a:spAutoFit/>
          </a:bodyPr>
          <a:lstStyle/>
          <a:p>
            <a:r>
              <a:rPr lang="en-IN" sz="2000">
                <a:solidFill>
                  <a:schemeClr val="tx1">
                    <a:lumMod val="85000"/>
                  </a:schemeClr>
                </a:solidFill>
                <a:effectLst/>
                <a:latin typeface="+mj-lt"/>
              </a:rPr>
              <a:t>Here </a:t>
            </a:r>
            <a:r>
              <a:rPr lang="el-GR" sz="2000">
                <a:solidFill>
                  <a:schemeClr val="tx1">
                    <a:lumMod val="85000"/>
                  </a:schemeClr>
                </a:solidFill>
                <a:effectLst/>
                <a:latin typeface="+mj-lt"/>
              </a:rPr>
              <a:t>ρ &gt; 0 </a:t>
            </a:r>
            <a:r>
              <a:rPr lang="en-IN" sz="2000">
                <a:solidFill>
                  <a:schemeClr val="tx1">
                    <a:lumMod val="85000"/>
                  </a:schemeClr>
                </a:solidFill>
                <a:effectLst/>
                <a:latin typeface="+mj-lt"/>
              </a:rPr>
              <a:t>is called the penalty parameter.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87E8F1-7A0D-A58F-C78A-438FDE88BBDC}"/>
                  </a:ext>
                </a:extLst>
              </p:cNvPr>
              <p:cNvSpPr txBox="1"/>
              <p:nvPr/>
            </p:nvSpPr>
            <p:spPr>
              <a:xfrm>
                <a:off x="4465310" y="3890746"/>
                <a:ext cx="3344377"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𝑓</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e>
                      </m:func>
                      <m:r>
                        <a:rPr lang="en-US" sz="2400" b="0" i="1" smtClean="0">
                          <a:solidFill>
                            <a:schemeClr val="tx1">
                              <a:lumMod val="85000"/>
                            </a:schemeClr>
                          </a:solidFill>
                          <a:latin typeface="Cambria Math" panose="02040503050406030204" pitchFamily="18" charset="0"/>
                        </a:rPr>
                        <m:t>+</m:t>
                      </m:r>
                      <m:f>
                        <m:fPr>
                          <m:ctrlPr>
                            <a:rPr lang="en-US" sz="2400" i="1">
                              <a:solidFill>
                                <a:schemeClr val="tx1">
                                  <a:lumMod val="85000"/>
                                </a:schemeClr>
                              </a:solidFill>
                              <a:latin typeface="Cambria Math" panose="02040503050406030204" pitchFamily="18" charset="0"/>
                            </a:rPr>
                          </m:ctrlPr>
                        </m:fPr>
                        <m:num>
                          <m:r>
                            <a:rPr lang="en-US" sz="2400" i="1">
                              <a:solidFill>
                                <a:schemeClr val="tx1">
                                  <a:lumMod val="85000"/>
                                </a:schemeClr>
                              </a:solidFill>
                              <a:latin typeface="Cambria Math" panose="02040503050406030204" pitchFamily="18" charset="0"/>
                            </a:rPr>
                            <m:t>𝜌</m:t>
                          </m:r>
                        </m:num>
                        <m:den>
                          <m:r>
                            <a:rPr lang="en-US" sz="2400" i="1">
                              <a:solidFill>
                                <a:schemeClr val="tx1">
                                  <a:lumMod val="85000"/>
                                </a:schemeClr>
                              </a:solidFill>
                              <a:latin typeface="Cambria Math" panose="02040503050406030204" pitchFamily="18" charset="0"/>
                            </a:rPr>
                            <m:t>2</m:t>
                          </m:r>
                        </m:den>
                      </m:f>
                      <m:sSubSup>
                        <m:sSubSupPr>
                          <m:ctrlPr>
                            <a:rPr lang="en-US" sz="2400" i="1">
                              <a:solidFill>
                                <a:schemeClr val="tx1">
                                  <a:lumMod val="85000"/>
                                </a:schemeClr>
                              </a:solidFill>
                              <a:latin typeface="Cambria Math" panose="02040503050406030204" pitchFamily="18" charset="0"/>
                            </a:rPr>
                          </m:ctrlPr>
                        </m:sSubSupPr>
                        <m:e>
                          <m:d>
                            <m:dPr>
                              <m:begChr m:val="|"/>
                              <m:endChr m:val="|"/>
                              <m:ctrlPr>
                                <a:rPr lang="en-US" sz="2400" i="1">
                                  <a:solidFill>
                                    <a:schemeClr val="tx1">
                                      <a:lumMod val="85000"/>
                                    </a:schemeClr>
                                  </a:solidFill>
                                  <a:latin typeface="Cambria Math" panose="02040503050406030204" pitchFamily="18" charset="0"/>
                                </a:rPr>
                              </m:ctrlPr>
                            </m:dPr>
                            <m:e>
                              <m:d>
                                <m:dPr>
                                  <m:begChr m:val="|"/>
                                  <m:endChr m:val="|"/>
                                  <m:ctrlPr>
                                    <a:rPr lang="en-US" sz="2400" i="1">
                                      <a:solidFill>
                                        <a:schemeClr val="tx1">
                                          <a:lumMod val="85000"/>
                                        </a:schemeClr>
                                      </a:solidFill>
                                      <a:latin typeface="Cambria Math" panose="02040503050406030204" pitchFamily="18" charset="0"/>
                                    </a:rPr>
                                  </m:ctrlPr>
                                </m:dPr>
                                <m:e>
                                  <m:r>
                                    <a:rPr lang="en-US" sz="2400" i="1">
                                      <a:solidFill>
                                        <a:schemeClr val="tx1">
                                          <a:lumMod val="85000"/>
                                        </a:schemeClr>
                                      </a:solidFill>
                                      <a:latin typeface="Cambria Math" panose="02040503050406030204" pitchFamily="18" charset="0"/>
                                    </a:rPr>
                                    <m:t>𝐴𝑥</m:t>
                                  </m:r>
                                  <m:r>
                                    <a:rPr lang="en-US" sz="2400" i="1">
                                      <a:solidFill>
                                        <a:schemeClr val="tx1">
                                          <a:lumMod val="85000"/>
                                        </a:schemeClr>
                                      </a:solidFill>
                                      <a:latin typeface="Cambria Math" panose="02040503050406030204" pitchFamily="18" charset="0"/>
                                    </a:rPr>
                                    <m:t>−</m:t>
                                  </m:r>
                                  <m:r>
                                    <a:rPr lang="en-US" sz="2400" i="1">
                                      <a:solidFill>
                                        <a:schemeClr val="tx1">
                                          <a:lumMod val="85000"/>
                                        </a:schemeClr>
                                      </a:solidFill>
                                      <a:latin typeface="Cambria Math" panose="02040503050406030204" pitchFamily="18" charset="0"/>
                                    </a:rPr>
                                    <m:t>𝑏</m:t>
                                  </m:r>
                                </m:e>
                              </m:d>
                            </m:e>
                          </m:d>
                        </m:e>
                        <m:sub>
                          <m:r>
                            <a:rPr lang="en-US" sz="2400" i="1">
                              <a:solidFill>
                                <a:schemeClr val="tx1">
                                  <a:lumMod val="85000"/>
                                </a:schemeClr>
                              </a:solidFill>
                              <a:latin typeface="Cambria Math" panose="02040503050406030204" pitchFamily="18" charset="0"/>
                            </a:rPr>
                            <m:t>2</m:t>
                          </m:r>
                        </m:sub>
                        <m:sup>
                          <m:r>
                            <a:rPr lang="en-US" sz="2400" i="1">
                              <a:solidFill>
                                <a:schemeClr val="tx1">
                                  <a:lumMod val="85000"/>
                                </a:schemeClr>
                              </a:solidFill>
                              <a:latin typeface="Cambria Math" panose="02040503050406030204" pitchFamily="18" charset="0"/>
                            </a:rPr>
                            <m:t>2</m:t>
                          </m:r>
                        </m:sup>
                      </m:sSubSup>
                    </m:oMath>
                  </m:oMathPara>
                </a14:m>
                <a:endParaRPr lang="en-GB" sz="2400">
                  <a:solidFill>
                    <a:schemeClr val="tx1">
                      <a:lumMod val="85000"/>
                    </a:schemeClr>
                  </a:solidFill>
                </a:endParaRPr>
              </a:p>
            </p:txBody>
          </p:sp>
        </mc:Choice>
        <mc:Fallback xmlns="">
          <p:sp>
            <p:nvSpPr>
              <p:cNvPr id="11" name="TextBox 10">
                <a:extLst>
                  <a:ext uri="{FF2B5EF4-FFF2-40B4-BE49-F238E27FC236}">
                    <a16:creationId xmlns:a16="http://schemas.microsoft.com/office/drawing/2014/main" id="{7A87E8F1-7A0D-A58F-C78A-438FDE88BBDC}"/>
                  </a:ext>
                </a:extLst>
              </p:cNvPr>
              <p:cNvSpPr txBox="1">
                <a:spLocks noRot="1" noChangeAspect="1" noMove="1" noResize="1" noEditPoints="1" noAdjustHandles="1" noChangeArrowheads="1" noChangeShapeType="1" noTextEdit="1"/>
              </p:cNvSpPr>
              <p:nvPr/>
            </p:nvSpPr>
            <p:spPr>
              <a:xfrm>
                <a:off x="4465310" y="3890746"/>
                <a:ext cx="3344377" cy="6299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427367-C0C8-45E4-EADD-B67A14C20169}"/>
                  </a:ext>
                </a:extLst>
              </p:cNvPr>
              <p:cNvSpPr txBox="1"/>
              <p:nvPr/>
            </p:nvSpPr>
            <p:spPr>
              <a:xfrm>
                <a:off x="4638451" y="4785128"/>
                <a:ext cx="291509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𝑠𝑢𝑐h</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𝑡h</m:t>
                      </m:r>
                      <m:r>
                        <m:rPr>
                          <m:sty m:val="p"/>
                        </m:rPr>
                        <a:rPr lang="en-US" sz="2400" b="0" i="0" smtClean="0">
                          <a:solidFill>
                            <a:schemeClr val="tx1">
                              <a:lumMod val="85000"/>
                            </a:schemeClr>
                          </a:solidFill>
                          <a:latin typeface="Cambria Math" panose="02040503050406030204" pitchFamily="18" charset="0"/>
                        </a:rPr>
                        <m:t>at</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oMath>
                  </m:oMathPara>
                </a14:m>
                <a:endParaRPr lang="en-GB">
                  <a:solidFill>
                    <a:schemeClr val="tx1">
                      <a:lumMod val="85000"/>
                    </a:schemeClr>
                  </a:solidFill>
                </a:endParaRPr>
              </a:p>
            </p:txBody>
          </p:sp>
        </mc:Choice>
        <mc:Fallback xmlns="">
          <p:sp>
            <p:nvSpPr>
              <p:cNvPr id="13" name="TextBox 12">
                <a:extLst>
                  <a:ext uri="{FF2B5EF4-FFF2-40B4-BE49-F238E27FC236}">
                    <a16:creationId xmlns:a16="http://schemas.microsoft.com/office/drawing/2014/main" id="{93427367-C0C8-45E4-EADD-B67A14C20169}"/>
                  </a:ext>
                </a:extLst>
              </p:cNvPr>
              <p:cNvSpPr txBox="1">
                <a:spLocks noRot="1" noChangeAspect="1" noMove="1" noResize="1" noEditPoints="1" noAdjustHandles="1" noChangeArrowheads="1" noChangeShapeType="1" noTextEdit="1"/>
              </p:cNvSpPr>
              <p:nvPr/>
            </p:nvSpPr>
            <p:spPr>
              <a:xfrm>
                <a:off x="4638451" y="4785128"/>
                <a:ext cx="2915093" cy="461665"/>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216A8F1-009A-36C5-9C8F-5BF1707580C7}"/>
              </a:ext>
            </a:extLst>
          </p:cNvPr>
          <p:cNvSpPr txBox="1"/>
          <p:nvPr/>
        </p:nvSpPr>
        <p:spPr>
          <a:xfrm>
            <a:off x="714371" y="5511194"/>
            <a:ext cx="11431080" cy="400110"/>
          </a:xfrm>
          <a:prstGeom prst="rect">
            <a:avLst/>
          </a:prstGeom>
          <a:noFill/>
        </p:spPr>
        <p:txBody>
          <a:bodyPr wrap="square">
            <a:spAutoFit/>
          </a:bodyPr>
          <a:lstStyle/>
          <a:p>
            <a:r>
              <a:rPr lang="en-IN" sz="2000">
                <a:solidFill>
                  <a:schemeClr val="tx1">
                    <a:lumMod val="85000"/>
                  </a:schemeClr>
                </a:solidFill>
                <a:effectLst/>
                <a:latin typeface="NimbusRomNo9L"/>
              </a:rPr>
              <a:t>This augmented </a:t>
            </a:r>
            <a:r>
              <a:rPr lang="en-IN" sz="2000" err="1">
                <a:solidFill>
                  <a:schemeClr val="tx1">
                    <a:lumMod val="85000"/>
                  </a:schemeClr>
                </a:solidFill>
                <a:effectLst/>
                <a:latin typeface="NimbusRomNo9L"/>
              </a:rPr>
              <a:t>Lagrangian</a:t>
            </a:r>
            <a:r>
              <a:rPr lang="en-IN" sz="2000">
                <a:solidFill>
                  <a:schemeClr val="tx1">
                    <a:lumMod val="85000"/>
                  </a:schemeClr>
                </a:solidFill>
                <a:effectLst/>
                <a:latin typeface="NimbusRomNo9L"/>
              </a:rPr>
              <a:t> can be viewed as the unaugment </a:t>
            </a:r>
            <a:r>
              <a:rPr lang="en-IN" sz="2000" err="1">
                <a:solidFill>
                  <a:schemeClr val="tx1">
                    <a:lumMod val="85000"/>
                  </a:schemeClr>
                </a:solidFill>
                <a:effectLst/>
                <a:latin typeface="NimbusRomNo9L"/>
              </a:rPr>
              <a:t>Lagrangian</a:t>
            </a:r>
            <a:r>
              <a:rPr lang="en-IN" sz="2000">
                <a:solidFill>
                  <a:schemeClr val="tx1">
                    <a:lumMod val="85000"/>
                  </a:schemeClr>
                </a:solidFill>
                <a:effectLst/>
                <a:latin typeface="NimbusRomNo9L"/>
              </a:rPr>
              <a:t> type of the problem. </a:t>
            </a:r>
            <a:endParaRPr lang="en-IN" sz="2000">
              <a:solidFill>
                <a:schemeClr val="tx1">
                  <a:lumMod val="85000"/>
                </a:schemeClr>
              </a:solidFill>
            </a:endParaRPr>
          </a:p>
        </p:txBody>
      </p:sp>
    </p:spTree>
    <p:extLst>
      <p:ext uri="{BB962C8B-B14F-4D97-AF65-F5344CB8AC3E}">
        <p14:creationId xmlns:p14="http://schemas.microsoft.com/office/powerpoint/2010/main" val="3412177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0076A6-0CE7-05EE-7CD7-C9F01DC16118}"/>
                  </a:ext>
                </a:extLst>
              </p:cNvPr>
              <p:cNvSpPr txBox="1"/>
              <p:nvPr/>
            </p:nvSpPr>
            <p:spPr>
              <a:xfrm>
                <a:off x="795336" y="992290"/>
                <a:ext cx="10601325" cy="855683"/>
              </a:xfrm>
              <a:prstGeom prst="rect">
                <a:avLst/>
              </a:prstGeom>
              <a:noFill/>
            </p:spPr>
            <p:txBody>
              <a:bodyPr wrap="square">
                <a:spAutoFit/>
              </a:bodyPr>
              <a:lstStyle/>
              <a:p>
                <a:pPr algn="ctr"/>
                <a:r>
                  <a:rPr lang="en-IN" sz="2000">
                    <a:solidFill>
                      <a:schemeClr val="tx1">
                        <a:lumMod val="85000"/>
                      </a:schemeClr>
                    </a:solidFill>
                    <a:effectLst/>
                    <a:latin typeface="NimbusRomNo9L"/>
                  </a:rPr>
                  <a:t>The Both Equation are Same, because for any feasible </a:t>
                </a:r>
                <a14:m>
                  <m:oMath xmlns:m="http://schemas.openxmlformats.org/officeDocument/2006/math">
                    <m:r>
                      <m:rPr>
                        <m:sty m:val="p"/>
                      </m:rPr>
                      <a:rPr lang="en-US" sz="2000" dirty="0">
                        <a:solidFill>
                          <a:schemeClr val="tx1">
                            <a:lumMod val="85000"/>
                          </a:schemeClr>
                        </a:solidFill>
                        <a:latin typeface="Cambria Math" panose="02040503050406030204" pitchFamily="18" charset="0"/>
                      </a:rPr>
                      <m:t>x</m:t>
                    </m:r>
                  </m:oMath>
                </a14:m>
                <a:r>
                  <a:rPr lang="en-IN" sz="2000">
                    <a:solidFill>
                      <a:schemeClr val="tx1">
                        <a:lumMod val="85000"/>
                      </a:schemeClr>
                    </a:solidFill>
                    <a:effectLst/>
                    <a:latin typeface="NimbusRomNo9L"/>
                  </a:rPr>
                  <a:t>, the term </a:t>
                </a:r>
                <a14:m>
                  <m:oMath xmlns:m="http://schemas.openxmlformats.org/officeDocument/2006/math">
                    <m:f>
                      <m:fPr>
                        <m:ctrlPr>
                          <a:rPr lang="en-US" sz="2000" i="1">
                            <a:solidFill>
                              <a:schemeClr val="tx1">
                                <a:lumMod val="85000"/>
                              </a:schemeClr>
                            </a:solidFill>
                            <a:latin typeface="Cambria Math" panose="02040503050406030204" pitchFamily="18" charset="0"/>
                          </a:rPr>
                        </m:ctrlPr>
                      </m:fPr>
                      <m:num>
                        <m:r>
                          <a:rPr lang="en-US" sz="2000" i="1">
                            <a:solidFill>
                              <a:schemeClr val="tx1">
                                <a:lumMod val="85000"/>
                              </a:schemeClr>
                            </a:solidFill>
                            <a:latin typeface="Cambria Math" panose="02040503050406030204" pitchFamily="18" charset="0"/>
                          </a:rPr>
                          <m:t>𝜌</m:t>
                        </m:r>
                      </m:num>
                      <m:den>
                        <m:r>
                          <a:rPr lang="en-US" sz="2000" i="1">
                            <a:solidFill>
                              <a:schemeClr val="tx1">
                                <a:lumMod val="85000"/>
                              </a:schemeClr>
                            </a:solidFill>
                            <a:latin typeface="Cambria Math" panose="02040503050406030204" pitchFamily="18" charset="0"/>
                          </a:rPr>
                          <m:t>2</m:t>
                        </m:r>
                      </m:den>
                    </m:f>
                    <m:sSubSup>
                      <m:sSubSupPr>
                        <m:ctrlPr>
                          <a:rPr lang="en-US" sz="2000" i="1">
                            <a:solidFill>
                              <a:schemeClr val="tx1">
                                <a:lumMod val="85000"/>
                              </a:schemeClr>
                            </a:solidFill>
                            <a:latin typeface="Cambria Math" panose="02040503050406030204" pitchFamily="18" charset="0"/>
                          </a:rPr>
                        </m:ctrlPr>
                      </m:sSubSupPr>
                      <m:e>
                        <m:d>
                          <m:dPr>
                            <m:begChr m:val="|"/>
                            <m:endChr m:val="|"/>
                            <m:ctrlPr>
                              <a:rPr lang="en-US" sz="2000" i="1">
                                <a:solidFill>
                                  <a:schemeClr val="tx1">
                                    <a:lumMod val="85000"/>
                                  </a:schemeClr>
                                </a:solidFill>
                                <a:latin typeface="Cambria Math" panose="02040503050406030204" pitchFamily="18" charset="0"/>
                              </a:rPr>
                            </m:ctrlPr>
                          </m:dPr>
                          <m:e>
                            <m:d>
                              <m:dPr>
                                <m:begChr m:val="|"/>
                                <m:endChr m:val="|"/>
                                <m:ctrlPr>
                                  <a:rPr lang="en-US" sz="2000" i="1">
                                    <a:solidFill>
                                      <a:schemeClr val="tx1">
                                        <a:lumMod val="85000"/>
                                      </a:schemeClr>
                                    </a:solidFill>
                                    <a:latin typeface="Cambria Math" panose="02040503050406030204" pitchFamily="18" charset="0"/>
                                  </a:rPr>
                                </m:ctrlPr>
                              </m:dPr>
                              <m:e>
                                <m:r>
                                  <a:rPr lang="en-US" sz="2000" i="1">
                                    <a:solidFill>
                                      <a:schemeClr val="tx1">
                                        <a:lumMod val="85000"/>
                                      </a:schemeClr>
                                    </a:solidFill>
                                    <a:latin typeface="Cambria Math" panose="02040503050406030204" pitchFamily="18" charset="0"/>
                                  </a:rPr>
                                  <m:t>𝐴𝑥</m:t>
                                </m:r>
                                <m:r>
                                  <a:rPr lang="en-US" sz="2000" i="1">
                                    <a:solidFill>
                                      <a:schemeClr val="tx1">
                                        <a:lumMod val="85000"/>
                                      </a:schemeClr>
                                    </a:solidFill>
                                    <a:latin typeface="Cambria Math" panose="02040503050406030204" pitchFamily="18" charset="0"/>
                                  </a:rPr>
                                  <m:t>−</m:t>
                                </m:r>
                                <m:r>
                                  <a:rPr lang="en-US" sz="2000" i="1">
                                    <a:solidFill>
                                      <a:schemeClr val="tx1">
                                        <a:lumMod val="85000"/>
                                      </a:schemeClr>
                                    </a:solidFill>
                                    <a:latin typeface="Cambria Math" panose="02040503050406030204" pitchFamily="18" charset="0"/>
                                  </a:rPr>
                                  <m:t>𝑏</m:t>
                                </m:r>
                              </m:e>
                            </m:d>
                          </m:e>
                        </m:d>
                      </m:e>
                      <m:sub>
                        <m:r>
                          <a:rPr lang="en-US" sz="2000" i="1">
                            <a:solidFill>
                              <a:schemeClr val="tx1">
                                <a:lumMod val="85000"/>
                              </a:schemeClr>
                            </a:solidFill>
                            <a:latin typeface="Cambria Math" panose="02040503050406030204" pitchFamily="18" charset="0"/>
                          </a:rPr>
                          <m:t>2</m:t>
                        </m:r>
                      </m:sub>
                      <m:sup>
                        <m:r>
                          <a:rPr lang="en-US" sz="2000" i="1">
                            <a:solidFill>
                              <a:schemeClr val="tx1">
                                <a:lumMod val="85000"/>
                              </a:schemeClr>
                            </a:solidFill>
                            <a:latin typeface="Cambria Math" panose="02040503050406030204" pitchFamily="18" charset="0"/>
                          </a:rPr>
                          <m:t>2</m:t>
                        </m:r>
                      </m:sup>
                    </m:sSubSup>
                  </m:oMath>
                </a14:m>
                <a:r>
                  <a:rPr lang="en-IN" sz="2000">
                    <a:solidFill>
                      <a:schemeClr val="tx1">
                        <a:lumMod val="85000"/>
                      </a:schemeClr>
                    </a:solidFill>
                    <a:effectLst/>
                    <a:latin typeface="NimbusRomNo9L"/>
                  </a:rPr>
                  <a:t> becomes zero. </a:t>
                </a:r>
              </a:p>
              <a:p>
                <a:pPr algn="ctr"/>
                <a:r>
                  <a:rPr lang="en-IN" sz="2000">
                    <a:solidFill>
                      <a:schemeClr val="tx1">
                        <a:lumMod val="85000"/>
                      </a:schemeClr>
                    </a:solidFill>
                    <a:effectLst/>
                    <a:latin typeface="NimbusRomNo9L"/>
                  </a:rPr>
                  <a:t>The associated dual is</a:t>
                </a:r>
                <a:endParaRPr lang="en-IN" sz="2000">
                  <a:solidFill>
                    <a:schemeClr val="tx1">
                      <a:lumMod val="85000"/>
                    </a:schemeClr>
                  </a:solidFill>
                </a:endParaRPr>
              </a:p>
            </p:txBody>
          </p:sp>
        </mc:Choice>
        <mc:Fallback xmlns="">
          <p:sp>
            <p:nvSpPr>
              <p:cNvPr id="3" name="TextBox 2">
                <a:extLst>
                  <a:ext uri="{FF2B5EF4-FFF2-40B4-BE49-F238E27FC236}">
                    <a16:creationId xmlns:a16="http://schemas.microsoft.com/office/drawing/2014/main" id="{480076A6-0CE7-05EE-7CD7-C9F01DC16118}"/>
                  </a:ext>
                </a:extLst>
              </p:cNvPr>
              <p:cNvSpPr txBox="1">
                <a:spLocks noRot="1" noChangeAspect="1" noMove="1" noResize="1" noEditPoints="1" noAdjustHandles="1" noChangeArrowheads="1" noChangeShapeType="1" noTextEdit="1"/>
              </p:cNvSpPr>
              <p:nvPr/>
            </p:nvSpPr>
            <p:spPr>
              <a:xfrm>
                <a:off x="795336" y="992290"/>
                <a:ext cx="10601325" cy="855683"/>
              </a:xfrm>
              <a:prstGeom prst="rect">
                <a:avLst/>
              </a:prstGeom>
              <a:blipFill>
                <a:blip r:embed="rId2"/>
                <a:stretch>
                  <a:fillRect b="-1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E5680F-657A-2A8E-313C-E62FBC7BCD1F}"/>
                  </a:ext>
                </a:extLst>
              </p:cNvPr>
              <p:cNvSpPr txBox="1"/>
              <p:nvPr/>
            </p:nvSpPr>
            <p:spPr>
              <a:xfrm>
                <a:off x="4988867" y="2115962"/>
                <a:ext cx="2214261" cy="40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𝑔</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𝑙</m:t>
                          </m:r>
                        </m:e>
                        <m:sub>
                          <m:r>
                            <a:rPr lang="en-US" sz="2400" b="0" i="1" smtClean="0">
                              <a:solidFill>
                                <a:schemeClr val="tx1">
                                  <a:lumMod val="85000"/>
                                </a:schemeClr>
                              </a:solidFill>
                              <a:latin typeface="Cambria Math" panose="02040503050406030204" pitchFamily="18" charset="0"/>
                            </a:rPr>
                            <m:t>𝜌</m:t>
                          </m:r>
                        </m:sub>
                      </m:sSub>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oMath>
                  </m:oMathPara>
                </a14:m>
                <a:endParaRPr lang="en-GB" sz="2400">
                  <a:solidFill>
                    <a:schemeClr val="tx1">
                      <a:lumMod val="85000"/>
                    </a:schemeClr>
                  </a:solidFill>
                </a:endParaRPr>
              </a:p>
            </p:txBody>
          </p:sp>
        </mc:Choice>
        <mc:Fallback xmlns="">
          <p:sp>
            <p:nvSpPr>
              <p:cNvPr id="6" name="TextBox 5">
                <a:extLst>
                  <a:ext uri="{FF2B5EF4-FFF2-40B4-BE49-F238E27FC236}">
                    <a16:creationId xmlns:a16="http://schemas.microsoft.com/office/drawing/2014/main" id="{D2E5680F-657A-2A8E-313C-E62FBC7BCD1F}"/>
                  </a:ext>
                </a:extLst>
              </p:cNvPr>
              <p:cNvSpPr txBox="1">
                <a:spLocks noRot="1" noChangeAspect="1" noMove="1" noResize="1" noEditPoints="1" noAdjustHandles="1" noChangeArrowheads="1" noChangeShapeType="1" noTextEdit="1"/>
              </p:cNvSpPr>
              <p:nvPr/>
            </p:nvSpPr>
            <p:spPr>
              <a:xfrm>
                <a:off x="4988867" y="2115962"/>
                <a:ext cx="2214261" cy="402226"/>
              </a:xfrm>
              <a:prstGeom prst="rect">
                <a:avLst/>
              </a:prstGeom>
              <a:blipFill>
                <a:blip r:embed="rId3"/>
                <a:stretch>
                  <a:fillRect l="-2747" r="-412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664B77-6CF1-BD33-A526-7C1DF3E2674D}"/>
                  </a:ext>
                </a:extLst>
              </p:cNvPr>
              <p:cNvSpPr txBox="1"/>
              <p:nvPr/>
            </p:nvSpPr>
            <p:spPr>
              <a:xfrm>
                <a:off x="710423" y="2786177"/>
                <a:ext cx="10771148" cy="855683"/>
              </a:xfrm>
              <a:prstGeom prst="rect">
                <a:avLst/>
              </a:prstGeom>
              <a:noFill/>
            </p:spPr>
            <p:txBody>
              <a:bodyPr wrap="square">
                <a:spAutoFit/>
              </a:bodyPr>
              <a:lstStyle/>
              <a:p>
                <a:pPr algn="ctr"/>
                <a:r>
                  <a:rPr lang="en-IN" sz="2000">
                    <a:solidFill>
                      <a:schemeClr val="tx1">
                        <a:lumMod val="85000"/>
                      </a:schemeClr>
                    </a:solidFill>
                    <a:effectLst/>
                    <a:latin typeface="NimbusRomNo9L"/>
                  </a:rPr>
                  <a:t>Adding  </a:t>
                </a:r>
                <a14:m>
                  <m:oMath xmlns:m="http://schemas.openxmlformats.org/officeDocument/2006/math">
                    <m:f>
                      <m:fPr>
                        <m:ctrlPr>
                          <a:rPr lang="en-US" sz="2000" i="1">
                            <a:solidFill>
                              <a:schemeClr val="tx1">
                                <a:lumMod val="85000"/>
                              </a:schemeClr>
                            </a:solidFill>
                            <a:latin typeface="Cambria Math" panose="02040503050406030204" pitchFamily="18" charset="0"/>
                          </a:rPr>
                        </m:ctrlPr>
                      </m:fPr>
                      <m:num>
                        <m:r>
                          <a:rPr lang="en-US" sz="2000" i="1">
                            <a:solidFill>
                              <a:schemeClr val="tx1">
                                <a:lumMod val="85000"/>
                              </a:schemeClr>
                            </a:solidFill>
                            <a:latin typeface="Cambria Math" panose="02040503050406030204" pitchFamily="18" charset="0"/>
                          </a:rPr>
                          <m:t>𝜌</m:t>
                        </m:r>
                      </m:num>
                      <m:den>
                        <m:r>
                          <a:rPr lang="en-US" sz="2000" i="1">
                            <a:solidFill>
                              <a:schemeClr val="tx1">
                                <a:lumMod val="85000"/>
                              </a:schemeClr>
                            </a:solidFill>
                            <a:latin typeface="Cambria Math" panose="02040503050406030204" pitchFamily="18" charset="0"/>
                          </a:rPr>
                          <m:t>2</m:t>
                        </m:r>
                      </m:den>
                    </m:f>
                    <m:sSubSup>
                      <m:sSubSupPr>
                        <m:ctrlPr>
                          <a:rPr lang="en-US" sz="2000" i="1">
                            <a:solidFill>
                              <a:schemeClr val="tx1">
                                <a:lumMod val="85000"/>
                              </a:schemeClr>
                            </a:solidFill>
                            <a:latin typeface="Cambria Math" panose="02040503050406030204" pitchFamily="18" charset="0"/>
                          </a:rPr>
                        </m:ctrlPr>
                      </m:sSubSupPr>
                      <m:e>
                        <m:d>
                          <m:dPr>
                            <m:begChr m:val="|"/>
                            <m:endChr m:val="|"/>
                            <m:ctrlPr>
                              <a:rPr lang="en-US" sz="2000" i="1">
                                <a:solidFill>
                                  <a:schemeClr val="tx1">
                                    <a:lumMod val="85000"/>
                                  </a:schemeClr>
                                </a:solidFill>
                                <a:latin typeface="Cambria Math" panose="02040503050406030204" pitchFamily="18" charset="0"/>
                              </a:rPr>
                            </m:ctrlPr>
                          </m:dPr>
                          <m:e>
                            <m:d>
                              <m:dPr>
                                <m:begChr m:val="|"/>
                                <m:endChr m:val="|"/>
                                <m:ctrlPr>
                                  <a:rPr lang="en-US" sz="2000" i="1">
                                    <a:solidFill>
                                      <a:schemeClr val="tx1">
                                        <a:lumMod val="85000"/>
                                      </a:schemeClr>
                                    </a:solidFill>
                                    <a:latin typeface="Cambria Math" panose="02040503050406030204" pitchFamily="18" charset="0"/>
                                  </a:rPr>
                                </m:ctrlPr>
                              </m:dPr>
                              <m:e>
                                <m:r>
                                  <a:rPr lang="en-US" sz="2000" i="1">
                                    <a:solidFill>
                                      <a:schemeClr val="tx1">
                                        <a:lumMod val="85000"/>
                                      </a:schemeClr>
                                    </a:solidFill>
                                    <a:latin typeface="Cambria Math" panose="02040503050406030204" pitchFamily="18" charset="0"/>
                                  </a:rPr>
                                  <m:t>𝐴𝑥</m:t>
                                </m:r>
                                <m:r>
                                  <a:rPr lang="en-US" sz="2000" i="1">
                                    <a:solidFill>
                                      <a:schemeClr val="tx1">
                                        <a:lumMod val="85000"/>
                                      </a:schemeClr>
                                    </a:solidFill>
                                    <a:latin typeface="Cambria Math" panose="02040503050406030204" pitchFamily="18" charset="0"/>
                                  </a:rPr>
                                  <m:t>−</m:t>
                                </m:r>
                                <m:r>
                                  <a:rPr lang="en-US" sz="2000" i="1">
                                    <a:solidFill>
                                      <a:schemeClr val="tx1">
                                        <a:lumMod val="85000"/>
                                      </a:schemeClr>
                                    </a:solidFill>
                                    <a:latin typeface="Cambria Math" panose="02040503050406030204" pitchFamily="18" charset="0"/>
                                  </a:rPr>
                                  <m:t>𝑏</m:t>
                                </m:r>
                              </m:e>
                            </m:d>
                          </m:e>
                        </m:d>
                      </m:e>
                      <m:sub>
                        <m:r>
                          <a:rPr lang="en-US" sz="2000" i="1">
                            <a:solidFill>
                              <a:schemeClr val="tx1">
                                <a:lumMod val="85000"/>
                              </a:schemeClr>
                            </a:solidFill>
                            <a:latin typeface="Cambria Math" panose="02040503050406030204" pitchFamily="18" charset="0"/>
                          </a:rPr>
                          <m:t>2</m:t>
                        </m:r>
                      </m:sub>
                      <m:sup>
                        <m:r>
                          <a:rPr lang="en-US" sz="2000" i="1">
                            <a:solidFill>
                              <a:schemeClr val="tx1">
                                <a:lumMod val="85000"/>
                              </a:schemeClr>
                            </a:solidFill>
                            <a:latin typeface="Cambria Math" panose="02040503050406030204" pitchFamily="18" charset="0"/>
                          </a:rPr>
                          <m:t>2</m:t>
                        </m:r>
                      </m:sup>
                    </m:sSubSup>
                  </m:oMath>
                </a14:m>
                <a:r>
                  <a:rPr lang="en-IN" sz="2000">
                    <a:solidFill>
                      <a:schemeClr val="tx1">
                        <a:lumMod val="85000"/>
                      </a:schemeClr>
                    </a:solidFill>
                    <a:effectLst/>
                    <a:latin typeface="NimbusRomNo9L"/>
                  </a:rPr>
                  <a:t> to </a:t>
                </a:r>
                <a:r>
                  <a:rPr lang="en-IN" sz="2000">
                    <a:solidFill>
                      <a:schemeClr val="tx1">
                        <a:lumMod val="85000"/>
                      </a:schemeClr>
                    </a:solidFill>
                    <a:effectLst/>
                    <a:latin typeface="CMMI10"/>
                  </a:rPr>
                  <a:t>f </a:t>
                </a:r>
                <a:r>
                  <a:rPr lang="en-IN" sz="2000">
                    <a:solidFill>
                      <a:schemeClr val="tx1">
                        <a:lumMod val="85000"/>
                      </a:schemeClr>
                    </a:solidFill>
                    <a:effectLst/>
                    <a:latin typeface="CMR10"/>
                  </a:rPr>
                  <a:t>(</a:t>
                </a:r>
                <a:r>
                  <a:rPr lang="en-IN" sz="2000">
                    <a:solidFill>
                      <a:schemeClr val="tx1">
                        <a:lumMod val="85000"/>
                      </a:schemeClr>
                    </a:solidFill>
                    <a:effectLst/>
                    <a:latin typeface="CMMI10"/>
                  </a:rPr>
                  <a:t>x</a:t>
                </a:r>
                <a:r>
                  <a:rPr lang="en-IN" sz="2000">
                    <a:solidFill>
                      <a:schemeClr val="tx1">
                        <a:lumMod val="85000"/>
                      </a:schemeClr>
                    </a:solidFill>
                    <a:effectLst/>
                    <a:latin typeface="CMR10"/>
                  </a:rPr>
                  <a:t>) </a:t>
                </a:r>
                <a:r>
                  <a:rPr lang="en-IN" sz="2000">
                    <a:solidFill>
                      <a:schemeClr val="tx1">
                        <a:lumMod val="85000"/>
                      </a:schemeClr>
                    </a:solidFill>
                    <a:effectLst/>
                    <a:latin typeface="NimbusRomNo9L"/>
                  </a:rPr>
                  <a:t>makes </a:t>
                </a:r>
                <a14:m>
                  <m:oMath xmlns:m="http://schemas.openxmlformats.org/officeDocument/2006/math">
                    <m:sSub>
                      <m:sSubPr>
                        <m:ctrlPr>
                          <a:rPr lang="en-US" sz="2000" i="1">
                            <a:solidFill>
                              <a:schemeClr val="tx1">
                                <a:lumMod val="85000"/>
                              </a:schemeClr>
                            </a:solidFill>
                            <a:latin typeface="Cambria Math" panose="02040503050406030204" pitchFamily="18" charset="0"/>
                          </a:rPr>
                        </m:ctrlPr>
                      </m:sSubPr>
                      <m:e>
                        <m:r>
                          <a:rPr lang="en-US" sz="2000" i="1">
                            <a:solidFill>
                              <a:schemeClr val="tx1">
                                <a:lumMod val="85000"/>
                              </a:schemeClr>
                            </a:solidFill>
                            <a:latin typeface="Cambria Math" panose="02040503050406030204" pitchFamily="18" charset="0"/>
                          </a:rPr>
                          <m:t>𝑔</m:t>
                        </m:r>
                      </m:e>
                      <m:sub>
                        <m:r>
                          <a:rPr lang="en-US" sz="2000" i="1">
                            <a:solidFill>
                              <a:schemeClr val="tx1">
                                <a:lumMod val="85000"/>
                              </a:schemeClr>
                            </a:solidFill>
                            <a:latin typeface="Cambria Math" panose="02040503050406030204" pitchFamily="18" charset="0"/>
                          </a:rPr>
                          <m:t>𝜌</m:t>
                        </m:r>
                      </m:sub>
                    </m:sSub>
                    <m:d>
                      <m:dPr>
                        <m:ctrlPr>
                          <a:rPr lang="en-US" sz="2000" i="1">
                            <a:solidFill>
                              <a:schemeClr val="tx1">
                                <a:lumMod val="85000"/>
                              </a:schemeClr>
                            </a:solidFill>
                            <a:latin typeface="Cambria Math" panose="02040503050406030204" pitchFamily="18" charset="0"/>
                          </a:rPr>
                        </m:ctrlPr>
                      </m:dPr>
                      <m:e>
                        <m:r>
                          <a:rPr lang="en-US" sz="2000" i="1">
                            <a:solidFill>
                              <a:schemeClr val="tx1">
                                <a:lumMod val="85000"/>
                              </a:schemeClr>
                            </a:solidFill>
                            <a:latin typeface="Cambria Math" panose="02040503050406030204" pitchFamily="18" charset="0"/>
                          </a:rPr>
                          <m:t>𝑦</m:t>
                        </m:r>
                      </m:e>
                    </m:d>
                  </m:oMath>
                </a14:m>
                <a:r>
                  <a:rPr lang="en-US" sz="2000">
                    <a:solidFill>
                      <a:schemeClr val="tx1">
                        <a:lumMod val="85000"/>
                      </a:schemeClr>
                    </a:solidFill>
                    <a:effectLst/>
                    <a:latin typeface="CMMI7"/>
                  </a:rPr>
                  <a:t> </a:t>
                </a:r>
                <a:r>
                  <a:rPr lang="el-GR" sz="2000">
                    <a:solidFill>
                      <a:schemeClr val="tx1">
                        <a:lumMod val="85000"/>
                      </a:schemeClr>
                    </a:solidFill>
                    <a:effectLst/>
                    <a:latin typeface="CMMI7"/>
                  </a:rPr>
                  <a:t> </a:t>
                </a:r>
                <a:r>
                  <a:rPr lang="en-IN" sz="2000">
                    <a:solidFill>
                      <a:schemeClr val="tx1">
                        <a:lumMod val="85000"/>
                      </a:schemeClr>
                    </a:solidFill>
                    <a:effectLst/>
                    <a:latin typeface="NimbusRomNo9L"/>
                  </a:rPr>
                  <a:t>differentiable under milder conditions than on the original problem. </a:t>
                </a:r>
                <a:endParaRPr lang="en-IN" sz="2000">
                  <a:solidFill>
                    <a:schemeClr val="tx1">
                      <a:lumMod val="85000"/>
                    </a:schemeClr>
                  </a:solidFill>
                </a:endParaRPr>
              </a:p>
            </p:txBody>
          </p:sp>
        </mc:Choice>
        <mc:Fallback xmlns="">
          <p:sp>
            <p:nvSpPr>
              <p:cNvPr id="8" name="TextBox 7">
                <a:extLst>
                  <a:ext uri="{FF2B5EF4-FFF2-40B4-BE49-F238E27FC236}">
                    <a16:creationId xmlns:a16="http://schemas.microsoft.com/office/drawing/2014/main" id="{CF664B77-6CF1-BD33-A526-7C1DF3E2674D}"/>
                  </a:ext>
                </a:extLst>
              </p:cNvPr>
              <p:cNvSpPr txBox="1">
                <a:spLocks noRot="1" noChangeAspect="1" noMove="1" noResize="1" noEditPoints="1" noAdjustHandles="1" noChangeArrowheads="1" noChangeShapeType="1" noTextEdit="1"/>
              </p:cNvSpPr>
              <p:nvPr/>
            </p:nvSpPr>
            <p:spPr>
              <a:xfrm>
                <a:off x="710423" y="2786177"/>
                <a:ext cx="10771148" cy="855683"/>
              </a:xfrm>
              <a:prstGeom prst="rect">
                <a:avLst/>
              </a:prstGeom>
              <a:blipFill>
                <a:blip r:embed="rId4"/>
                <a:stretch>
                  <a:fillRect l="-170" r="-510" b="-1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10948C-15B9-D548-38CC-AF2F94CB34F5}"/>
                  </a:ext>
                </a:extLst>
              </p:cNvPr>
              <p:cNvSpPr txBox="1"/>
              <p:nvPr/>
            </p:nvSpPr>
            <p:spPr>
              <a:xfrm>
                <a:off x="4017752" y="4012024"/>
                <a:ext cx="4156490" cy="134472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e>
                              </m:d>
                              <m:r>
                                <a:rPr lang="en-US" sz="2400" b="0" i="1" smtClean="0">
                                  <a:solidFill>
                                    <a:schemeClr val="tx1">
                                      <a:lumMod val="85000"/>
                                    </a:schemeClr>
                                  </a:solidFill>
                                  <a:latin typeface="Cambria Math" panose="02040503050406030204" pitchFamily="18" charset="0"/>
                                </a:rPr>
                                <m:t> </m:t>
                              </m:r>
                            </m:e>
                          </m:func>
                        </m:e>
                      </m:func>
                    </m:oMath>
                  </m:oMathPara>
                </a14:m>
                <a:br>
                  <a:rPr lang="en-GB" sz="2400">
                    <a:solidFill>
                      <a:schemeClr val="tx1">
                        <a:lumMod val="85000"/>
                      </a:schemeClr>
                    </a:solidFill>
                  </a:rPr>
                </a:br>
                <a:br>
                  <a:rPr lang="en-GB" sz="2400">
                    <a:solidFill>
                      <a:schemeClr val="tx1">
                        <a:lumMod val="85000"/>
                      </a:schemeClr>
                    </a:solidFill>
                  </a:rPr>
                </a:br>
                <a:r>
                  <a:rPr lang="en-GB" sz="2400">
                    <a:solidFill>
                      <a:schemeClr val="tx1">
                        <a:lumMod val="85000"/>
                      </a:schemeClr>
                    </a:solidFill>
                  </a:rPr>
                  <a:t>   </a:t>
                </a:r>
                <a14:m>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r>
                      <a:rPr lang="en-US" sz="2400" i="1">
                        <a:solidFill>
                          <a:schemeClr val="tx1">
                            <a:lumMod val="85000"/>
                          </a:schemeClr>
                        </a:solidFill>
                        <a:latin typeface="Cambria Math" panose="02040503050406030204" pitchFamily="18" charset="0"/>
                      </a:rPr>
                      <m:t>𝜌</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𝐴</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r>
                      <a:rPr lang="en-US" sz="2400" b="0" i="1" smtClean="0">
                        <a:solidFill>
                          <a:schemeClr val="tx1">
                            <a:lumMod val="85000"/>
                          </a:schemeClr>
                        </a:solidFill>
                        <a:latin typeface="Cambria Math" panose="02040503050406030204" pitchFamily="18" charset="0"/>
                      </a:rPr>
                      <m:t>)</m:t>
                    </m:r>
                  </m:oMath>
                </a14:m>
                <a:endParaRPr lang="en-GB" sz="2400">
                  <a:solidFill>
                    <a:schemeClr val="tx1">
                      <a:lumMod val="85000"/>
                    </a:schemeClr>
                  </a:solidFill>
                </a:endParaRPr>
              </a:p>
            </p:txBody>
          </p:sp>
        </mc:Choice>
        <mc:Fallback xmlns="">
          <p:sp>
            <p:nvSpPr>
              <p:cNvPr id="10" name="TextBox 9">
                <a:extLst>
                  <a:ext uri="{FF2B5EF4-FFF2-40B4-BE49-F238E27FC236}">
                    <a16:creationId xmlns:a16="http://schemas.microsoft.com/office/drawing/2014/main" id="{DA10948C-15B9-D548-38CC-AF2F94CB34F5}"/>
                  </a:ext>
                </a:extLst>
              </p:cNvPr>
              <p:cNvSpPr txBox="1">
                <a:spLocks noRot="1" noChangeAspect="1" noMove="1" noResize="1" noEditPoints="1" noAdjustHandles="1" noChangeArrowheads="1" noChangeShapeType="1" noTextEdit="1"/>
              </p:cNvSpPr>
              <p:nvPr/>
            </p:nvSpPr>
            <p:spPr>
              <a:xfrm>
                <a:off x="4017752" y="4012024"/>
                <a:ext cx="4156490" cy="1344727"/>
              </a:xfrm>
              <a:prstGeom prst="rect">
                <a:avLst/>
              </a:prstGeom>
              <a:blipFill>
                <a:blip r:embed="rId5"/>
                <a:stretch>
                  <a:fillRect r="-147" b="-588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58E8293-8DF6-CBD6-1425-564EAEE076B9}"/>
              </a:ext>
            </a:extLst>
          </p:cNvPr>
          <p:cNvSpPr txBox="1"/>
          <p:nvPr/>
        </p:nvSpPr>
        <p:spPr>
          <a:xfrm>
            <a:off x="849216" y="5634877"/>
            <a:ext cx="10493562" cy="461665"/>
          </a:xfrm>
          <a:prstGeom prst="rect">
            <a:avLst/>
          </a:prstGeom>
          <a:noFill/>
        </p:spPr>
        <p:txBody>
          <a:bodyPr wrap="square" lIns="91440" tIns="45720" rIns="91440" bIns="45720" anchor="t">
            <a:spAutoFit/>
          </a:bodyPr>
          <a:lstStyle/>
          <a:p>
            <a:pPr algn="ctr"/>
            <a:r>
              <a:rPr lang="en-IN" sz="2400">
                <a:solidFill>
                  <a:schemeClr val="tx1">
                    <a:lumMod val="85000"/>
                  </a:schemeClr>
                </a:solidFill>
                <a:effectLst/>
                <a:latin typeface="+mj-lt"/>
                <a:ea typeface="+mj-lt"/>
                <a:cs typeface="+mj-lt"/>
              </a:rPr>
              <a:t>It Converges Far Better than Dual Ascent</a:t>
            </a:r>
            <a:endParaRPr lang="en-IN" sz="2400">
              <a:solidFill>
                <a:schemeClr val="tx1">
                  <a:lumMod val="85000"/>
                </a:schemeClr>
              </a:solidFill>
              <a:latin typeface="+mj-lt"/>
            </a:endParaRPr>
          </a:p>
        </p:txBody>
      </p:sp>
    </p:spTree>
    <p:extLst>
      <p:ext uri="{BB962C8B-B14F-4D97-AF65-F5344CB8AC3E}">
        <p14:creationId xmlns:p14="http://schemas.microsoft.com/office/powerpoint/2010/main" val="27024921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671C-D1A4-65FF-B55E-2A19DCDDD288}"/>
              </a:ext>
            </a:extLst>
          </p:cNvPr>
          <p:cNvSpPr>
            <a:spLocks noGrp="1"/>
          </p:cNvSpPr>
          <p:nvPr>
            <p:ph type="title"/>
          </p:nvPr>
        </p:nvSpPr>
        <p:spPr>
          <a:xfrm>
            <a:off x="300037" y="509587"/>
            <a:ext cx="11591925" cy="5610225"/>
          </a:xfrm>
        </p:spPr>
        <p:txBody>
          <a:bodyPr>
            <a:noAutofit/>
          </a:bodyPr>
          <a:lstStyle/>
          <a:p>
            <a:r>
              <a:rPr lang="en-IN" sz="6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t>ADMM</a:t>
            </a:r>
            <a:br>
              <a:rPr lang="en-IN" sz="6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br>
            <a:r>
              <a:rPr lang="en-IN" sz="6000" b="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t>A</a:t>
            </a:r>
            <a:r>
              <a:rPr lang="en-IN" sz="60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LTERNATING </a:t>
            </a:r>
            <a:r>
              <a:rPr lang="en-IN" sz="6000" b="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t>D</a:t>
            </a:r>
            <a:r>
              <a:rPr lang="en-IN" sz="60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IRECTION </a:t>
            </a:r>
            <a:r>
              <a:rPr lang="en-IN" sz="6000" b="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t>M</a:t>
            </a:r>
            <a:r>
              <a:rPr lang="en-IN" sz="60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ETHOD OF </a:t>
            </a:r>
            <a:r>
              <a:rPr lang="en-IN" sz="6000" b="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j-lt"/>
                <a:cs typeface="+mj-lt"/>
              </a:rPr>
              <a:t>M</a:t>
            </a:r>
            <a:r>
              <a:rPr lang="en-IN" sz="60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ULTIPLIERS </a:t>
            </a:r>
            <a:endParaRPr lang="en-US" sz="6000"/>
          </a:p>
        </p:txBody>
      </p:sp>
    </p:spTree>
    <p:extLst>
      <p:ext uri="{BB962C8B-B14F-4D97-AF65-F5344CB8AC3E}">
        <p14:creationId xmlns:p14="http://schemas.microsoft.com/office/powerpoint/2010/main" val="17408070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717386-39B4-0039-1EEF-F44F2360357B}"/>
              </a:ext>
            </a:extLst>
          </p:cNvPr>
          <p:cNvSpPr txBox="1"/>
          <p:nvPr/>
        </p:nvSpPr>
        <p:spPr>
          <a:xfrm>
            <a:off x="1275908" y="1724222"/>
            <a:ext cx="9640184" cy="4524315"/>
          </a:xfrm>
          <a:prstGeom prst="rect">
            <a:avLst/>
          </a:prstGeom>
          <a:noFill/>
        </p:spPr>
        <p:txBody>
          <a:bodyPr wrap="square" rtlCol="0">
            <a:spAutoFit/>
          </a:bodyPr>
          <a:lstStyle/>
          <a:p>
            <a:pPr algn="ctr"/>
            <a:r>
              <a:rPr lang="en-US" sz="2400">
                <a:solidFill>
                  <a:schemeClr val="tx1">
                    <a:lumMod val="85000"/>
                  </a:schemeClr>
                </a:solidFill>
                <a:latin typeface="+mj-lt"/>
              </a:rPr>
              <a:t>Many Problems in Machine learning  can be framed as a convex optimization . Due to large size of Data, we need a paradigm by which could distribute the task .Decentralize the workflow, There comes the ADMM which could used as  an Optimization Algorithm for decentralized flow.</a:t>
            </a:r>
          </a:p>
          <a:p>
            <a:pPr algn="ctr"/>
            <a:endParaRPr lang="en-US" sz="2400">
              <a:solidFill>
                <a:schemeClr val="tx1">
                  <a:lumMod val="85000"/>
                </a:schemeClr>
              </a:solidFill>
              <a:latin typeface="+mj-lt"/>
            </a:endParaRPr>
          </a:p>
          <a:p>
            <a:pPr algn="ctr"/>
            <a:r>
              <a:rPr lang="en-US" sz="2400">
                <a:solidFill>
                  <a:schemeClr val="tx1">
                    <a:lumMod val="85000"/>
                  </a:schemeClr>
                </a:solidFill>
                <a:latin typeface="+mj-lt"/>
              </a:rPr>
              <a:t>ADMM is Combined Method which taken Best Properties of Method of multipliers and Decomposability of Dual Ascent</a:t>
            </a:r>
          </a:p>
          <a:p>
            <a:pPr algn="ctr"/>
            <a:endParaRPr lang="en-US" sz="2400">
              <a:latin typeface="+mj-lt"/>
            </a:endParaRPr>
          </a:p>
          <a:p>
            <a:pPr algn="ctr"/>
            <a:endParaRPr lang="en-US" sz="2400">
              <a:latin typeface="+mj-lt"/>
            </a:endParaRPr>
          </a:p>
          <a:p>
            <a:pPr algn="ctr"/>
            <a:endParaRPr lang="en-US" sz="2400">
              <a:latin typeface="+mj-lt"/>
            </a:endParaRPr>
          </a:p>
          <a:p>
            <a:pPr algn="ctr"/>
            <a:endParaRPr lang="en-IN" sz="2400">
              <a:latin typeface="+mj-lt"/>
            </a:endParaRPr>
          </a:p>
        </p:txBody>
      </p:sp>
    </p:spTree>
    <p:extLst>
      <p:ext uri="{BB962C8B-B14F-4D97-AF65-F5344CB8AC3E}">
        <p14:creationId xmlns:p14="http://schemas.microsoft.com/office/powerpoint/2010/main" val="15561581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3390C1-4E1B-D52E-F332-3977942613EC}"/>
              </a:ext>
            </a:extLst>
          </p:cNvPr>
          <p:cNvSpPr txBox="1"/>
          <p:nvPr/>
        </p:nvSpPr>
        <p:spPr>
          <a:xfrm>
            <a:off x="346983" y="77144"/>
            <a:ext cx="10895238" cy="769441"/>
          </a:xfrm>
          <a:prstGeom prst="rect">
            <a:avLst/>
          </a:prstGeom>
          <a:noFill/>
        </p:spPr>
        <p:txBody>
          <a:bodyPr wrap="square" lIns="91440" tIns="45720" rIns="91440" bIns="45720" anchor="t">
            <a:spAutoFit/>
          </a:bodyPr>
          <a:lstStyle/>
          <a:p>
            <a:endParaRPr lang="en-IN" sz="4400">
              <a:latin typeface="NimbusRomNo9L"/>
            </a:endParaRPr>
          </a:p>
        </p:txBody>
      </p:sp>
      <p:sp>
        <p:nvSpPr>
          <p:cNvPr id="7" name="TextBox 6">
            <a:extLst>
              <a:ext uri="{FF2B5EF4-FFF2-40B4-BE49-F238E27FC236}">
                <a16:creationId xmlns:a16="http://schemas.microsoft.com/office/drawing/2014/main" id="{285E031C-FBDA-19CC-CB25-AE92574F70BC}"/>
              </a:ext>
            </a:extLst>
          </p:cNvPr>
          <p:cNvSpPr txBox="1"/>
          <p:nvPr/>
        </p:nvSpPr>
        <p:spPr>
          <a:xfrm>
            <a:off x="881335" y="1003070"/>
            <a:ext cx="10439490" cy="1938992"/>
          </a:xfrm>
          <a:prstGeom prst="rect">
            <a:avLst/>
          </a:prstGeom>
          <a:noFill/>
        </p:spPr>
        <p:txBody>
          <a:bodyPr wrap="square" lIns="91440" tIns="45720" rIns="91440" bIns="45720" anchor="t">
            <a:spAutoFit/>
          </a:bodyPr>
          <a:lstStyle/>
          <a:p>
            <a:r>
              <a:rPr lang="en-IN" sz="2400" b="0">
                <a:solidFill>
                  <a:schemeClr val="tx1">
                    <a:lumMod val="85000"/>
                  </a:schemeClr>
                </a:solidFill>
                <a:effectLst/>
                <a:latin typeface="+mj-lt"/>
                <a:cs typeface="Times New Roman"/>
              </a:rPr>
              <a:t>ADMM </a:t>
            </a:r>
            <a:r>
              <a:rPr lang="en-IN" sz="2400">
                <a:solidFill>
                  <a:schemeClr val="tx1">
                    <a:lumMod val="85000"/>
                  </a:schemeClr>
                </a:solidFill>
                <a:effectLst/>
                <a:latin typeface="+mj-lt"/>
                <a:cs typeface="Times New Roman"/>
              </a:rPr>
              <a:t>solves the problems in particular form and adheres two forms</a:t>
            </a:r>
            <a:r>
              <a:rPr lang="en-IN" sz="2400">
                <a:solidFill>
                  <a:schemeClr val="tx1">
                    <a:lumMod val="85000"/>
                  </a:schemeClr>
                </a:solidFill>
                <a:latin typeface="+mj-lt"/>
                <a:cs typeface="Times New Roman"/>
              </a:rPr>
              <a:t> </a:t>
            </a:r>
          </a:p>
          <a:p>
            <a:endParaRPr lang="en-IN" sz="2400">
              <a:solidFill>
                <a:schemeClr val="tx1">
                  <a:lumMod val="85000"/>
                </a:schemeClr>
              </a:solidFill>
              <a:effectLst/>
              <a:latin typeface="+mj-lt"/>
              <a:cs typeface="Times New Roman"/>
            </a:endParaRPr>
          </a:p>
          <a:p>
            <a:pPr marL="342900" indent="-342900" algn="ctr">
              <a:buFont typeface="Arial" panose="020B0604020202020204" pitchFamily="34" charset="0"/>
              <a:buChar char="•"/>
            </a:pPr>
            <a:r>
              <a:rPr lang="en-IN" sz="2400">
                <a:solidFill>
                  <a:schemeClr val="tx1">
                    <a:lumMod val="85000"/>
                  </a:schemeClr>
                </a:solidFill>
                <a:latin typeface="+mj-lt"/>
                <a:cs typeface="Times New Roman"/>
              </a:rPr>
              <a:t>Form 1</a:t>
            </a:r>
          </a:p>
          <a:p>
            <a:pPr marL="342900" indent="-342900" algn="ctr">
              <a:buFont typeface="Arial" panose="020B0604020202020204" pitchFamily="34" charset="0"/>
              <a:buChar char="•"/>
            </a:pPr>
            <a:endParaRPr lang="en-IN" sz="2400">
              <a:solidFill>
                <a:schemeClr val="tx1">
                  <a:lumMod val="85000"/>
                </a:schemeClr>
              </a:solidFill>
              <a:effectLst/>
              <a:latin typeface="+mj-lt"/>
              <a:cs typeface="Times New Roman"/>
            </a:endParaRPr>
          </a:p>
          <a:p>
            <a:pPr marL="342900" indent="-342900" algn="ctr">
              <a:buFont typeface="Arial" panose="020B0604020202020204" pitchFamily="34" charset="0"/>
              <a:buChar char="•"/>
            </a:pPr>
            <a:r>
              <a:rPr lang="en-IN" sz="2400">
                <a:solidFill>
                  <a:schemeClr val="tx1">
                    <a:lumMod val="85000"/>
                  </a:schemeClr>
                </a:solidFill>
                <a:latin typeface="+mj-lt"/>
                <a:cs typeface="Times New Roman"/>
              </a:rPr>
              <a:t>Form 2</a:t>
            </a:r>
            <a:endParaRPr lang="en-IN" sz="2400">
              <a:solidFill>
                <a:schemeClr val="tx1">
                  <a:lumMod val="85000"/>
                </a:schemeClr>
              </a:solidFill>
              <a:effectLst/>
              <a:latin typeface="+mj-lt"/>
              <a:cs typeface="Times New Roman"/>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9A75B44-0667-3453-CDAC-961A91C2264C}"/>
                  </a:ext>
                </a:extLst>
              </p:cNvPr>
              <p:cNvGraphicFramePr>
                <a:graphicFrameLocks noChangeAspect="1"/>
              </p:cNvGraphicFramePr>
              <p:nvPr>
                <p:extLst>
                  <p:ext uri="{D42A27DB-BD31-4B8C-83A1-F6EECF244321}">
                    <p14:modId xmlns:p14="http://schemas.microsoft.com/office/powerpoint/2010/main" val="2918947083"/>
                  </p:ext>
                </p:extLst>
              </p:nvPr>
            </p:nvGraphicFramePr>
            <p:xfrm>
              <a:off x="228600" y="3332622"/>
              <a:ext cx="5467788" cy="3075631"/>
            </p:xfrm>
            <a:graphic>
              <a:graphicData uri="http://schemas.microsoft.com/office/powerpoint/2016/slidezoom">
                <pslz:sldZm>
                  <pslz:sldZmObj sldId="282" cId="626856564">
                    <pslz:zmPr id="{E1269F81-C95A-44AA-8E7D-007D84ECAC09}" returnToParent="0" transitionDur="1000">
                      <p166:blipFill xmlns:p166="http://schemas.microsoft.com/office/powerpoint/2016/6/main">
                        <a:blip r:embed="rId2"/>
                        <a:stretch>
                          <a:fillRect/>
                        </a:stretch>
                      </p166:blipFill>
                      <p166:spPr xmlns:p166="http://schemas.microsoft.com/office/powerpoint/2016/6/main">
                        <a:xfrm>
                          <a:off x="0" y="0"/>
                          <a:ext cx="5467788" cy="3075631"/>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9A75B44-0667-3453-CDAC-961A91C2264C}"/>
                  </a:ext>
                </a:extLst>
              </p:cNvPr>
              <p:cNvPicPr>
                <a:picLocks noGrp="1" noRot="1" noChangeAspect="1" noMove="1" noResize="1" noEditPoints="1" noAdjustHandles="1" noChangeArrowheads="1" noChangeShapeType="1"/>
              </p:cNvPicPr>
              <p:nvPr/>
            </p:nvPicPr>
            <p:blipFill>
              <a:blip r:embed="rId3"/>
              <a:stretch>
                <a:fillRect/>
              </a:stretch>
            </p:blipFill>
            <p:spPr>
              <a:xfrm>
                <a:off x="228600" y="3332622"/>
                <a:ext cx="5467788" cy="307563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0A148ACF-C647-D918-E277-A1526C58F27B}"/>
                  </a:ext>
                </a:extLst>
              </p:cNvPr>
              <p:cNvGraphicFramePr>
                <a:graphicFrameLocks noChangeAspect="1"/>
              </p:cNvGraphicFramePr>
              <p:nvPr>
                <p:extLst>
                  <p:ext uri="{D42A27DB-BD31-4B8C-83A1-F6EECF244321}">
                    <p14:modId xmlns:p14="http://schemas.microsoft.com/office/powerpoint/2010/main" val="1667461288"/>
                  </p:ext>
                </p:extLst>
              </p:nvPr>
            </p:nvGraphicFramePr>
            <p:xfrm>
              <a:off x="6400362" y="3351830"/>
              <a:ext cx="5467788" cy="3075631"/>
            </p:xfrm>
            <a:graphic>
              <a:graphicData uri="http://schemas.microsoft.com/office/powerpoint/2016/slidezoom">
                <pslz:sldZm>
                  <pslz:sldZmObj sldId="287" cId="3831634371">
                    <pslz:zmPr id="{BC438AC0-632C-4573-9220-6C684E26E473}" returnToParent="0" transitionDur="1000">
                      <p166:blipFill xmlns:p166="http://schemas.microsoft.com/office/powerpoint/2016/6/main">
                        <a:blip r:embed="rId4"/>
                        <a:stretch>
                          <a:fillRect/>
                        </a:stretch>
                      </p166:blipFill>
                      <p166:spPr xmlns:p166="http://schemas.microsoft.com/office/powerpoint/2016/6/main">
                        <a:xfrm>
                          <a:off x="0" y="0"/>
                          <a:ext cx="5467788" cy="3075631"/>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0A148ACF-C647-D918-E277-A1526C58F27B}"/>
                  </a:ext>
                </a:extLst>
              </p:cNvPr>
              <p:cNvPicPr>
                <a:picLocks noGrp="1" noRot="1" noChangeAspect="1" noMove="1" noResize="1" noEditPoints="1" noAdjustHandles="1" noChangeArrowheads="1" noChangeShapeType="1"/>
              </p:cNvPicPr>
              <p:nvPr/>
            </p:nvPicPr>
            <p:blipFill>
              <a:blip r:embed="rId5"/>
              <a:stretch>
                <a:fillRect/>
              </a:stretch>
            </p:blipFill>
            <p:spPr>
              <a:xfrm>
                <a:off x="6400362" y="3351830"/>
                <a:ext cx="5467788" cy="3075631"/>
              </a:xfrm>
              <a:prstGeom prst="rect">
                <a:avLst/>
              </a:prstGeom>
              <a:ln w="3175">
                <a:solidFill>
                  <a:prstClr val="ltGray"/>
                </a:solidFill>
              </a:ln>
            </p:spPr>
          </p:pic>
        </mc:Fallback>
      </mc:AlternateContent>
    </p:spTree>
    <p:extLst>
      <p:ext uri="{BB962C8B-B14F-4D97-AF65-F5344CB8AC3E}">
        <p14:creationId xmlns:p14="http://schemas.microsoft.com/office/powerpoint/2010/main" val="233411010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A5245D-63CC-724A-BF2C-D57C17DAA217}"/>
              </a:ext>
            </a:extLst>
          </p:cNvPr>
          <p:cNvSpPr txBox="1"/>
          <p:nvPr/>
        </p:nvSpPr>
        <p:spPr>
          <a:xfrm>
            <a:off x="4911950" y="666418"/>
            <a:ext cx="2368096" cy="584775"/>
          </a:xfrm>
          <a:prstGeom prst="rect">
            <a:avLst/>
          </a:prstGeom>
          <a:noFill/>
        </p:spPr>
        <p:txBody>
          <a:bodyPr wrap="square" lIns="91440" tIns="45720" rIns="91440" bIns="45720" anchor="t">
            <a:spAutoFit/>
          </a:bodyPr>
          <a:lstStyle/>
          <a:p>
            <a:pPr algn="ctr"/>
            <a:r>
              <a:rPr lang="en-IN" sz="3200" b="1">
                <a:latin typeface="+mj-lt"/>
                <a:cs typeface="Times New Roman"/>
              </a:rPr>
              <a:t>Form</a:t>
            </a:r>
            <a:r>
              <a:rPr lang="en-IN" sz="3200" b="1">
                <a:effectLst/>
                <a:latin typeface="+mj-lt"/>
                <a:cs typeface="Times New Roman"/>
              </a:rPr>
              <a:t> 1</a:t>
            </a:r>
            <a:endParaRPr lang="en-IN" b="1">
              <a:latin typeface="+mj-lt"/>
              <a:cs typeface="Times New Roman"/>
            </a:endParaRPr>
          </a:p>
        </p:txBody>
      </p:sp>
      <p:sp>
        <p:nvSpPr>
          <p:cNvPr id="5" name="TextBox 4">
            <a:extLst>
              <a:ext uri="{FF2B5EF4-FFF2-40B4-BE49-F238E27FC236}">
                <a16:creationId xmlns:a16="http://schemas.microsoft.com/office/drawing/2014/main" id="{2CD18666-F5C3-5B26-D034-02BD400338CC}"/>
              </a:ext>
            </a:extLst>
          </p:cNvPr>
          <p:cNvSpPr txBox="1"/>
          <p:nvPr/>
        </p:nvSpPr>
        <p:spPr>
          <a:xfrm>
            <a:off x="423182" y="1376036"/>
            <a:ext cx="5187043"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Consider the unconstrained problem,</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D45DF1-1001-80B1-051C-7E2E7E6ED934}"/>
                  </a:ext>
                </a:extLst>
              </p:cNvPr>
              <p:cNvSpPr txBox="1"/>
              <p:nvPr/>
            </p:nvSpPr>
            <p:spPr>
              <a:xfrm>
                <a:off x="4976911" y="1804475"/>
                <a:ext cx="2238177" cy="48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e>
                      </m:func>
                    </m:oMath>
                  </m:oMathPara>
                </a14:m>
                <a:endParaRPr lang="en-GB" sz="2400">
                  <a:solidFill>
                    <a:schemeClr val="tx1">
                      <a:lumMod val="85000"/>
                    </a:schemeClr>
                  </a:solidFill>
                  <a:latin typeface="+mj-lt"/>
                </a:endParaRPr>
              </a:p>
            </p:txBody>
          </p:sp>
        </mc:Choice>
        <mc:Fallback xmlns="">
          <p:sp>
            <p:nvSpPr>
              <p:cNvPr id="6" name="TextBox 5">
                <a:extLst>
                  <a:ext uri="{FF2B5EF4-FFF2-40B4-BE49-F238E27FC236}">
                    <a16:creationId xmlns:a16="http://schemas.microsoft.com/office/drawing/2014/main" id="{39D45DF1-1001-80B1-051C-7E2E7E6ED934}"/>
                  </a:ext>
                </a:extLst>
              </p:cNvPr>
              <p:cNvSpPr txBox="1">
                <a:spLocks noRot="1" noChangeAspect="1" noMove="1" noResize="1" noEditPoints="1" noAdjustHandles="1" noChangeArrowheads="1" noChangeShapeType="1" noTextEdit="1"/>
              </p:cNvSpPr>
              <p:nvPr/>
            </p:nvSpPr>
            <p:spPr>
              <a:xfrm>
                <a:off x="4976911" y="1804475"/>
                <a:ext cx="2238177" cy="480516"/>
              </a:xfrm>
              <a:prstGeom prst="rect">
                <a:avLst/>
              </a:prstGeom>
              <a:blipFill>
                <a:blip r:embed="rId2"/>
                <a:stretch>
                  <a:fillRect l="-2446" r="-4076"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239BD4-F8CC-B441-856A-9D5F441B4E46}"/>
                  </a:ext>
                </a:extLst>
              </p:cNvPr>
              <p:cNvSpPr txBox="1"/>
              <p:nvPr/>
            </p:nvSpPr>
            <p:spPr>
              <a:xfrm>
                <a:off x="2839428" y="2560841"/>
                <a:ext cx="70754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𝑤h𝑒𝑟𝑒</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𝑓</m:t>
                      </m:r>
                      <m:r>
                        <a:rPr lang="en-US" sz="2400" b="0" i="1" smtClean="0">
                          <a:solidFill>
                            <a:schemeClr val="tx1">
                              <a:lumMod val="85000"/>
                            </a:schemeClr>
                          </a:solidFill>
                          <a:latin typeface="Cambria Math" panose="02040503050406030204" pitchFamily="18" charset="0"/>
                        </a:rPr>
                        <m:t> :</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𝑅</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r>
                        <a:rPr lang="en-US" sz="2400" b="0" i="1" smtClean="0">
                          <a:solidFill>
                            <a:schemeClr val="tx1">
                              <a:lumMod val="85000"/>
                            </a:schemeClr>
                          </a:solidFill>
                          <a:latin typeface="Cambria Math" panose="02040503050406030204" pitchFamily="18" charset="0"/>
                        </a:rPr>
                        <m:t> :</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𝑅</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𝑎𝑟𝑒</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𝑐𝑜𝑛𝑣𝑒𝑥</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𝑓𝑢𝑛𝑐𝑡𝑖𝑜𝑛𝑠</m:t>
                      </m:r>
                    </m:oMath>
                  </m:oMathPara>
                </a14:m>
                <a:endParaRPr lang="en-GB" sz="2400">
                  <a:solidFill>
                    <a:schemeClr val="tx1">
                      <a:lumMod val="85000"/>
                    </a:schemeClr>
                  </a:solidFill>
                  <a:latin typeface="+mj-lt"/>
                </a:endParaRPr>
              </a:p>
            </p:txBody>
          </p:sp>
        </mc:Choice>
        <mc:Fallback xmlns="">
          <p:sp>
            <p:nvSpPr>
              <p:cNvPr id="8" name="TextBox 7">
                <a:extLst>
                  <a:ext uri="{FF2B5EF4-FFF2-40B4-BE49-F238E27FC236}">
                    <a16:creationId xmlns:a16="http://schemas.microsoft.com/office/drawing/2014/main" id="{AB239BD4-F8CC-B441-856A-9D5F441B4E46}"/>
                  </a:ext>
                </a:extLst>
              </p:cNvPr>
              <p:cNvSpPr txBox="1">
                <a:spLocks noRot="1" noChangeAspect="1" noMove="1" noResize="1" noEditPoints="1" noAdjustHandles="1" noChangeArrowheads="1" noChangeShapeType="1" noTextEdit="1"/>
              </p:cNvSpPr>
              <p:nvPr/>
            </p:nvSpPr>
            <p:spPr>
              <a:xfrm>
                <a:off x="2839428" y="2560841"/>
                <a:ext cx="7075463" cy="369332"/>
              </a:xfrm>
              <a:prstGeom prst="rect">
                <a:avLst/>
              </a:prstGeom>
              <a:blipFill>
                <a:blip r:embed="rId3"/>
                <a:stretch>
                  <a:fillRect l="-776" r="-1207" b="-3606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2DE0F41-6D15-4398-351F-2E01FDCA70F8}"/>
              </a:ext>
            </a:extLst>
          </p:cNvPr>
          <p:cNvSpPr txBox="1"/>
          <p:nvPr/>
        </p:nvSpPr>
        <p:spPr>
          <a:xfrm>
            <a:off x="423182" y="3310681"/>
            <a:ext cx="8482900" cy="400110"/>
          </a:xfrm>
          <a:prstGeom prst="rect">
            <a:avLst/>
          </a:prstGeom>
          <a:noFill/>
        </p:spPr>
        <p:txBody>
          <a:bodyPr wrap="none" rtlCol="0">
            <a:spAutoFit/>
          </a:bodyPr>
          <a:lstStyle/>
          <a:p>
            <a:r>
              <a:rPr lang="en-GB" sz="2000">
                <a:solidFill>
                  <a:schemeClr val="tx1">
                    <a:lumMod val="85000"/>
                  </a:schemeClr>
                </a:solidFill>
                <a:latin typeface="+mj-lt"/>
              </a:rPr>
              <a:t>Now the alternating direction method of multipliers (ADMM) is defined as,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CA203A-D505-6F6B-42B9-FC9F74C7F621}"/>
                  </a:ext>
                </a:extLst>
              </p:cNvPr>
              <p:cNvSpPr txBox="1"/>
              <p:nvPr/>
            </p:nvSpPr>
            <p:spPr>
              <a:xfrm>
                <a:off x="4220548" y="3993853"/>
                <a:ext cx="3750899" cy="122706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𝑓</m:t>
                          </m:r>
                          <m:r>
                            <a:rPr lang="en-US" sz="2400" b="0" i="1" smtClean="0">
                              <a:solidFill>
                                <a:schemeClr val="tx1">
                                  <a:lumMod val="85000"/>
                                </a:schemeClr>
                              </a:solidFill>
                              <a:latin typeface="Cambria Math" panose="02040503050406030204" pitchFamily="18" charset="0"/>
                            </a:rPr>
                            <m:t>𝜆</m:t>
                          </m:r>
                        </m:sub>
                      </m:sSub>
                      <m:d>
                        <m:dPr>
                          <m:ctrlPr>
                            <a:rPr lang="en-US" sz="2400" b="0" i="1" smtClean="0">
                              <a:solidFill>
                                <a:schemeClr val="tx1">
                                  <a:lumMod val="85000"/>
                                </a:schemeClr>
                              </a:solidFill>
                              <a:latin typeface="Cambria Math" panose="02040503050406030204" pitchFamily="18" charset="0"/>
                            </a:rPr>
                          </m:ctrlPr>
                        </m:dPr>
                        <m:e>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e>
                      </m:d>
                    </m:oMath>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𝑔</m:t>
                          </m:r>
                          <m:r>
                            <a:rPr lang="en-US" sz="2400" b="0" i="1" smtClean="0">
                              <a:solidFill>
                                <a:schemeClr val="tx1">
                                  <a:lumMod val="85000"/>
                                </a:schemeClr>
                              </a:solidFill>
                              <a:latin typeface="Cambria Math" panose="02040503050406030204" pitchFamily="18" charset="0"/>
                            </a:rPr>
                            <m:t>𝜆</m:t>
                          </m:r>
                        </m:sub>
                      </m:sSub>
                      <m:d>
                        <m:dPr>
                          <m:ctrlPr>
                            <a:rPr lang="en-US" sz="2400" b="0" i="1" smtClean="0">
                              <a:solidFill>
                                <a:schemeClr val="tx1">
                                  <a:lumMod val="85000"/>
                                </a:schemeClr>
                              </a:solidFill>
                              <a:latin typeface="Cambria Math" panose="02040503050406030204" pitchFamily="18" charset="0"/>
                            </a:rPr>
                          </m:ctrlPr>
                        </m:dPr>
                        <m:e>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e>
                      </m:d>
                    </m:oMath>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 ≔</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oMath>
                  </m:oMathPara>
                </a14:m>
                <a:endParaRPr lang="en-GB" sz="2400">
                  <a:solidFill>
                    <a:schemeClr val="tx1">
                      <a:lumMod val="85000"/>
                    </a:schemeClr>
                  </a:solidFill>
                  <a:latin typeface="+mj-lt"/>
                </a:endParaRPr>
              </a:p>
            </p:txBody>
          </p:sp>
        </mc:Choice>
        <mc:Fallback xmlns="">
          <p:sp>
            <p:nvSpPr>
              <p:cNvPr id="11" name="TextBox 10">
                <a:extLst>
                  <a:ext uri="{FF2B5EF4-FFF2-40B4-BE49-F238E27FC236}">
                    <a16:creationId xmlns:a16="http://schemas.microsoft.com/office/drawing/2014/main" id="{2DCA203A-D505-6F6B-42B9-FC9F74C7F621}"/>
                  </a:ext>
                </a:extLst>
              </p:cNvPr>
              <p:cNvSpPr txBox="1">
                <a:spLocks noRot="1" noChangeAspect="1" noMove="1" noResize="1" noEditPoints="1" noAdjustHandles="1" noChangeArrowheads="1" noChangeShapeType="1" noTextEdit="1"/>
              </p:cNvSpPr>
              <p:nvPr/>
            </p:nvSpPr>
            <p:spPr>
              <a:xfrm>
                <a:off x="4220548" y="3993853"/>
                <a:ext cx="3750899" cy="1227067"/>
              </a:xfrm>
              <a:prstGeom prst="rect">
                <a:avLst/>
              </a:prstGeom>
              <a:blipFill>
                <a:blip r:embed="rId4"/>
                <a:stretch>
                  <a:fillRect l="-1623" b="-199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23F1CF6-C2C2-1961-4ACF-A2A2BE069F0E}"/>
              </a:ext>
            </a:extLst>
          </p:cNvPr>
          <p:cNvSpPr txBox="1"/>
          <p:nvPr/>
        </p:nvSpPr>
        <p:spPr>
          <a:xfrm>
            <a:off x="423182" y="5303927"/>
            <a:ext cx="3879033"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where k is the iteration counter,</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80FD15-719F-EAF0-4255-1ABBBEB9DD04}"/>
                  </a:ext>
                </a:extLst>
              </p:cNvPr>
              <p:cNvSpPr txBox="1"/>
              <p:nvPr/>
            </p:nvSpPr>
            <p:spPr>
              <a:xfrm>
                <a:off x="5903512" y="5583235"/>
                <a:ext cx="5412507" cy="580159"/>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𝜆</m:t>
                        </m:r>
                        <m:r>
                          <a:rPr lang="en-US" sz="2400" b="0" i="1" smtClean="0">
                            <a:solidFill>
                              <a:schemeClr val="tx1">
                                <a:lumMod val="85000"/>
                              </a:schemeClr>
                            </a:solidFill>
                            <a:latin typeface="Cambria Math" panose="02040503050406030204" pitchFamily="18" charset="0"/>
                          </a:rPr>
                          <m:t>𝑓</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𝑣</m:t>
                        </m:r>
                      </m:e>
                    </m:d>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r>
                              <a:rPr lang="en-US" sz="2400" b="0" i="1" smtClean="0">
                                <a:solidFill>
                                  <a:schemeClr val="tx1">
                                    <a:lumMod val="85000"/>
                                  </a:schemeClr>
                                </a:solidFill>
                                <a:latin typeface="Cambria Math" panose="02040503050406030204" pitchFamily="18" charset="0"/>
                              </a:rPr>
                              <m:t>𝑓</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e>
                        </m:func>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1</m:t>
                            </m:r>
                          </m:num>
                          <m:den>
                            <m:r>
                              <a:rPr lang="en-US" sz="2400" b="0" i="1" smtClean="0">
                                <a:solidFill>
                                  <a:schemeClr val="tx1">
                                    <a:lumMod val="85000"/>
                                  </a:schemeClr>
                                </a:solidFill>
                                <a:latin typeface="Cambria Math" panose="02040503050406030204" pitchFamily="18" charset="0"/>
                              </a:rPr>
                              <m:t>2</m:t>
                            </m:r>
                            <m:r>
                              <a:rPr lang="en-US" sz="2400" b="0" i="1" smtClean="0">
                                <a:solidFill>
                                  <a:schemeClr val="tx1">
                                    <a:lumMod val="85000"/>
                                  </a:schemeClr>
                                </a:solidFill>
                                <a:latin typeface="Cambria Math" panose="02040503050406030204" pitchFamily="18" charset="0"/>
                              </a:rPr>
                              <m:t>𝜆</m:t>
                            </m:r>
                          </m:den>
                        </m:f>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𝑣</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e>
                    </m:func>
                  </m:oMath>
                </a14:m>
                <a:r>
                  <a:rPr lang="en-GB" sz="2400">
                    <a:solidFill>
                      <a:schemeClr val="tx1">
                        <a:lumMod val="85000"/>
                      </a:schemeClr>
                    </a:solidFill>
                  </a:rPr>
                  <a:t> </a:t>
                </a:r>
              </a:p>
            </p:txBody>
          </p:sp>
        </mc:Choice>
        <mc:Fallback xmlns="">
          <p:sp>
            <p:nvSpPr>
              <p:cNvPr id="9" name="TextBox 8">
                <a:extLst>
                  <a:ext uri="{FF2B5EF4-FFF2-40B4-BE49-F238E27FC236}">
                    <a16:creationId xmlns:a16="http://schemas.microsoft.com/office/drawing/2014/main" id="{5280FD15-719F-EAF0-4255-1ABBBEB9DD04}"/>
                  </a:ext>
                </a:extLst>
              </p:cNvPr>
              <p:cNvSpPr txBox="1">
                <a:spLocks noRot="1" noChangeAspect="1" noMove="1" noResize="1" noEditPoints="1" noAdjustHandles="1" noChangeArrowheads="1" noChangeShapeType="1" noTextEdit="1"/>
              </p:cNvSpPr>
              <p:nvPr/>
            </p:nvSpPr>
            <p:spPr>
              <a:xfrm>
                <a:off x="5903512" y="5583235"/>
                <a:ext cx="5412507" cy="5801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68565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8807C2-826F-BF51-55B8-2E127EBADDE3}"/>
              </a:ext>
            </a:extLst>
          </p:cNvPr>
          <p:cNvSpPr txBox="1"/>
          <p:nvPr/>
        </p:nvSpPr>
        <p:spPr>
          <a:xfrm>
            <a:off x="4036398" y="554652"/>
            <a:ext cx="3710622" cy="523220"/>
          </a:xfrm>
          <a:prstGeom prst="rect">
            <a:avLst/>
          </a:prstGeom>
          <a:noFill/>
        </p:spPr>
        <p:txBody>
          <a:bodyPr wrap="square" lIns="91440" tIns="45720" rIns="91440" bIns="45720" anchor="t">
            <a:spAutoFit/>
          </a:bodyPr>
          <a:lstStyle/>
          <a:p>
            <a:r>
              <a:rPr lang="en-IN" sz="2800">
                <a:effectLst/>
                <a:latin typeface="+mj-lt"/>
                <a:cs typeface="Times New Roman"/>
              </a:rPr>
              <a:t>Derivation For Form 1</a:t>
            </a:r>
            <a:endParaRPr lang="en-IN" sz="2800">
              <a:latin typeface="+mj-lt"/>
              <a:cs typeface="Times New Roman"/>
            </a:endParaRPr>
          </a:p>
        </p:txBody>
      </p:sp>
      <p:sp>
        <p:nvSpPr>
          <p:cNvPr id="7" name="TextBox 6">
            <a:extLst>
              <a:ext uri="{FF2B5EF4-FFF2-40B4-BE49-F238E27FC236}">
                <a16:creationId xmlns:a16="http://schemas.microsoft.com/office/drawing/2014/main" id="{B38328E0-8CD9-FAB9-124C-0F15BB9F6F14}"/>
              </a:ext>
            </a:extLst>
          </p:cNvPr>
          <p:cNvSpPr txBox="1"/>
          <p:nvPr/>
        </p:nvSpPr>
        <p:spPr>
          <a:xfrm>
            <a:off x="612396" y="2916188"/>
            <a:ext cx="5628970"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Times New Roman"/>
                <a:cs typeface="Times New Roman"/>
              </a:rPr>
              <a:t>Now our Optimization Problem changed to</a:t>
            </a:r>
            <a:r>
              <a:rPr lang="en-IN" sz="2000">
                <a:solidFill>
                  <a:schemeClr val="tx1">
                    <a:lumMod val="85000"/>
                  </a:schemeClr>
                </a:solidFill>
                <a:latin typeface="NimbusRomNo9L"/>
              </a:rPr>
              <a:t> </a:t>
            </a:r>
            <a:endParaRPr lang="en-IN" sz="2000">
              <a:solidFill>
                <a:schemeClr val="tx1">
                  <a:lumMod val="8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9F571-2D78-ED90-804A-E2CBFB979182}"/>
                  </a:ext>
                </a:extLst>
              </p:cNvPr>
              <p:cNvSpPr txBox="1"/>
              <p:nvPr/>
            </p:nvSpPr>
            <p:spPr>
              <a:xfrm>
                <a:off x="4950623" y="3417847"/>
                <a:ext cx="2218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min</m:t>
                          </m:r>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e>
                      </m:func>
                    </m:oMath>
                  </m:oMathPara>
                </a14:m>
                <a:endParaRPr lang="en-GB">
                  <a:solidFill>
                    <a:schemeClr val="tx1">
                      <a:lumMod val="85000"/>
                    </a:schemeClr>
                  </a:solidFill>
                </a:endParaRPr>
              </a:p>
            </p:txBody>
          </p:sp>
        </mc:Choice>
        <mc:Fallback xmlns="">
          <p:sp>
            <p:nvSpPr>
              <p:cNvPr id="8" name="TextBox 7">
                <a:extLst>
                  <a:ext uri="{FF2B5EF4-FFF2-40B4-BE49-F238E27FC236}">
                    <a16:creationId xmlns:a16="http://schemas.microsoft.com/office/drawing/2014/main" id="{4429F571-2D78-ED90-804A-E2CBFB979182}"/>
                  </a:ext>
                </a:extLst>
              </p:cNvPr>
              <p:cNvSpPr txBox="1">
                <a:spLocks noRot="1" noChangeAspect="1" noMove="1" noResize="1" noEditPoints="1" noAdjustHandles="1" noChangeArrowheads="1" noChangeShapeType="1" noTextEdit="1"/>
              </p:cNvSpPr>
              <p:nvPr/>
            </p:nvSpPr>
            <p:spPr>
              <a:xfrm>
                <a:off x="4950623" y="3417847"/>
                <a:ext cx="2218684" cy="369332"/>
              </a:xfrm>
              <a:prstGeom prst="rect">
                <a:avLst/>
              </a:prstGeom>
              <a:blipFill>
                <a:blip r:embed="rId2"/>
                <a:stretch>
                  <a:fillRect l="-2473"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7534DF-27BE-2136-C03B-CE8EEC608CD0}"/>
                  </a:ext>
                </a:extLst>
              </p:cNvPr>
              <p:cNvSpPr txBox="1"/>
              <p:nvPr/>
            </p:nvSpPr>
            <p:spPr>
              <a:xfrm>
                <a:off x="3063649" y="3809253"/>
                <a:ext cx="60987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𝑠𝑢𝑐h</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𝑡h𝑎𝑡</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=0</m:t>
                      </m:r>
                    </m:oMath>
                  </m:oMathPara>
                </a14:m>
                <a:endParaRPr lang="en-GB">
                  <a:solidFill>
                    <a:schemeClr val="tx1">
                      <a:lumMod val="85000"/>
                    </a:schemeClr>
                  </a:solidFill>
                </a:endParaRPr>
              </a:p>
            </p:txBody>
          </p:sp>
        </mc:Choice>
        <mc:Fallback xmlns="">
          <p:sp>
            <p:nvSpPr>
              <p:cNvPr id="10" name="TextBox 9">
                <a:extLst>
                  <a:ext uri="{FF2B5EF4-FFF2-40B4-BE49-F238E27FC236}">
                    <a16:creationId xmlns:a16="http://schemas.microsoft.com/office/drawing/2014/main" id="{757534DF-27BE-2136-C03B-CE8EEC608CD0}"/>
                  </a:ext>
                </a:extLst>
              </p:cNvPr>
              <p:cNvSpPr txBox="1">
                <a:spLocks noRot="1" noChangeAspect="1" noMove="1" noResize="1" noEditPoints="1" noAdjustHandles="1" noChangeArrowheads="1" noChangeShapeType="1" noTextEdit="1"/>
              </p:cNvSpPr>
              <p:nvPr/>
            </p:nvSpPr>
            <p:spPr>
              <a:xfrm>
                <a:off x="3063649" y="3809253"/>
                <a:ext cx="609872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0F2890-64F6-5D44-3BFB-1A750C9189C7}"/>
                  </a:ext>
                </a:extLst>
              </p:cNvPr>
              <p:cNvSpPr txBox="1"/>
              <p:nvPr/>
            </p:nvSpPr>
            <p:spPr>
              <a:xfrm>
                <a:off x="2844842" y="4299693"/>
                <a:ext cx="6502315" cy="400110"/>
              </a:xfrm>
              <a:prstGeom prst="rect">
                <a:avLst/>
              </a:prstGeom>
              <a:noFill/>
            </p:spPr>
            <p:txBody>
              <a:bodyPr wrap="square">
                <a:spAutoFit/>
              </a:bodyPr>
              <a:lstStyle/>
              <a:p>
                <a:pPr algn="ctr"/>
                <a:r>
                  <a:rPr lang="en-IN" sz="2000">
                    <a:solidFill>
                      <a:schemeClr val="tx1">
                        <a:lumMod val="85000"/>
                      </a:schemeClr>
                    </a:solidFill>
                    <a:effectLst/>
                  </a:rPr>
                  <a:t>And this is Equivalent to minimizing </a:t>
                </a:r>
                <a14:m>
                  <m:oMath xmlns:m="http://schemas.openxmlformats.org/officeDocument/2006/math">
                    <m:r>
                      <a:rPr lang="en-US" sz="2000" i="1">
                        <a:solidFill>
                          <a:schemeClr val="tx1">
                            <a:lumMod val="85000"/>
                          </a:schemeClr>
                        </a:solidFill>
                        <a:latin typeface="Cambria Math" panose="02040503050406030204" pitchFamily="18" charset="0"/>
                      </a:rPr>
                      <m:t>𝑓</m:t>
                    </m:r>
                    <m:d>
                      <m:dPr>
                        <m:ctrlPr>
                          <a:rPr lang="en-US" sz="2000" i="1">
                            <a:solidFill>
                              <a:schemeClr val="tx1">
                                <a:lumMod val="85000"/>
                              </a:schemeClr>
                            </a:solidFill>
                            <a:latin typeface="Cambria Math" panose="02040503050406030204" pitchFamily="18" charset="0"/>
                          </a:rPr>
                        </m:ctrlPr>
                      </m:dPr>
                      <m:e>
                        <m:r>
                          <a:rPr lang="en-US" sz="2000" i="1">
                            <a:solidFill>
                              <a:schemeClr val="tx1">
                                <a:lumMod val="85000"/>
                              </a:schemeClr>
                            </a:solidFill>
                            <a:latin typeface="Cambria Math" panose="02040503050406030204" pitchFamily="18" charset="0"/>
                          </a:rPr>
                          <m:t>𝑥</m:t>
                        </m:r>
                      </m:e>
                    </m:d>
                    <m:r>
                      <a:rPr lang="en-US" sz="2000" i="1">
                        <a:solidFill>
                          <a:schemeClr val="tx1">
                            <a:lumMod val="85000"/>
                          </a:schemeClr>
                        </a:solidFill>
                        <a:latin typeface="Cambria Math" panose="02040503050406030204" pitchFamily="18" charset="0"/>
                      </a:rPr>
                      <m:t>+</m:t>
                    </m:r>
                    <m:r>
                      <a:rPr lang="en-US" sz="2000" i="1">
                        <a:solidFill>
                          <a:schemeClr val="tx1">
                            <a:lumMod val="85000"/>
                          </a:schemeClr>
                        </a:solidFill>
                        <a:latin typeface="Cambria Math" panose="02040503050406030204" pitchFamily="18" charset="0"/>
                      </a:rPr>
                      <m:t>𝑔</m:t>
                    </m:r>
                    <m:d>
                      <m:dPr>
                        <m:ctrlPr>
                          <a:rPr lang="en-US" sz="2000" i="1">
                            <a:solidFill>
                              <a:schemeClr val="tx1">
                                <a:lumMod val="85000"/>
                              </a:schemeClr>
                            </a:solidFill>
                            <a:latin typeface="Cambria Math" panose="02040503050406030204" pitchFamily="18" charset="0"/>
                          </a:rPr>
                        </m:ctrlPr>
                      </m:dPr>
                      <m:e>
                        <m:r>
                          <a:rPr lang="en-US" sz="2000" b="0" i="1" smtClean="0">
                            <a:solidFill>
                              <a:schemeClr val="tx1">
                                <a:lumMod val="85000"/>
                              </a:schemeClr>
                            </a:solidFill>
                            <a:latin typeface="Cambria Math" panose="02040503050406030204" pitchFamily="18" charset="0"/>
                          </a:rPr>
                          <m:t>𝑥</m:t>
                        </m:r>
                      </m:e>
                    </m:d>
                  </m:oMath>
                </a14:m>
                <a:r>
                  <a:rPr lang="en-IN" sz="2000">
                    <a:solidFill>
                      <a:schemeClr val="tx1">
                        <a:lumMod val="85000"/>
                      </a:schemeClr>
                    </a:solidFill>
                    <a:effectLst/>
                  </a:rPr>
                  <a:t> </a:t>
                </a:r>
                <a:endParaRPr lang="en-IN" sz="2000">
                  <a:solidFill>
                    <a:schemeClr val="tx1">
                      <a:lumMod val="85000"/>
                    </a:schemeClr>
                  </a:solidFill>
                </a:endParaRPr>
              </a:p>
            </p:txBody>
          </p:sp>
        </mc:Choice>
        <mc:Fallback xmlns="">
          <p:sp>
            <p:nvSpPr>
              <p:cNvPr id="12" name="TextBox 11">
                <a:extLst>
                  <a:ext uri="{FF2B5EF4-FFF2-40B4-BE49-F238E27FC236}">
                    <a16:creationId xmlns:a16="http://schemas.microsoft.com/office/drawing/2014/main" id="{450F2890-64F6-5D44-3BFB-1A750C9189C7}"/>
                  </a:ext>
                </a:extLst>
              </p:cNvPr>
              <p:cNvSpPr txBox="1">
                <a:spLocks noRot="1" noChangeAspect="1" noMove="1" noResize="1" noEditPoints="1" noAdjustHandles="1" noChangeArrowheads="1" noChangeShapeType="1" noTextEdit="1"/>
              </p:cNvSpPr>
              <p:nvPr/>
            </p:nvSpPr>
            <p:spPr>
              <a:xfrm>
                <a:off x="2844842" y="4299693"/>
                <a:ext cx="6502315" cy="400110"/>
              </a:xfrm>
              <a:prstGeom prst="rect">
                <a:avLst/>
              </a:prstGeom>
              <a:blipFill>
                <a:blip r:embed="rId4"/>
                <a:stretch>
                  <a:fillRect t="-7576" b="-2575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1F0D572-23D5-EE4E-A2E8-F9D2E536BEC9}"/>
              </a:ext>
            </a:extLst>
          </p:cNvPr>
          <p:cNvSpPr txBox="1"/>
          <p:nvPr/>
        </p:nvSpPr>
        <p:spPr>
          <a:xfrm>
            <a:off x="612396" y="4830090"/>
            <a:ext cx="3083280" cy="400110"/>
          </a:xfrm>
          <a:prstGeom prst="rect">
            <a:avLst/>
          </a:prstGeom>
          <a:noFill/>
        </p:spPr>
        <p:txBody>
          <a:bodyPr wrap="none" lIns="91440" tIns="45720" rIns="91440" bIns="45720" rtlCol="0" anchor="t">
            <a:spAutoFit/>
          </a:bodyPr>
          <a:lstStyle/>
          <a:p>
            <a:r>
              <a:rPr lang="en-GB" sz="2000">
                <a:solidFill>
                  <a:schemeClr val="tx1">
                    <a:lumMod val="85000"/>
                  </a:schemeClr>
                </a:solidFill>
                <a:cs typeface="Times New Roman"/>
              </a:rPr>
              <a:t>Now, </a:t>
            </a:r>
            <a:r>
              <a:rPr lang="en-GB" sz="2000" err="1">
                <a:solidFill>
                  <a:schemeClr val="tx1">
                    <a:lumMod val="85000"/>
                  </a:schemeClr>
                </a:solidFill>
                <a:cs typeface="Times New Roman"/>
              </a:rPr>
              <a:t>Lagrangian</a:t>
            </a:r>
            <a:r>
              <a:rPr lang="en-GB" sz="2000">
                <a:solidFill>
                  <a:schemeClr val="tx1">
                    <a:lumMod val="85000"/>
                  </a:schemeClr>
                </a:solidFill>
                <a:cs typeface="Times New Roman"/>
              </a:rPr>
              <a: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4628BF-8954-B60F-2E76-C1FD9B96B401}"/>
                  </a:ext>
                </a:extLst>
              </p:cNvPr>
              <p:cNvSpPr txBox="1"/>
              <p:nvPr/>
            </p:nvSpPr>
            <p:spPr>
              <a:xfrm>
                <a:off x="2324033" y="5329709"/>
                <a:ext cx="7135351"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d>
                        <m:dPr>
                          <m:ctrlPr>
                            <a:rPr lang="en-US" sz="2400" b="0" i="1" smtClean="0">
                              <a:solidFill>
                                <a:schemeClr val="tx1">
                                  <a:lumMod val="85000"/>
                                </a:schemeClr>
                              </a:solidFill>
                              <a:latin typeface="Cambria Math" panose="02040503050406030204" pitchFamily="18" charset="0"/>
                            </a:rPr>
                          </m:ctrlPr>
                        </m:dPr>
                        <m:e>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𝜌</m:t>
                              </m:r>
                            </m:num>
                            <m:den>
                              <m:r>
                                <a:rPr lang="en-US" sz="2400" b="0" i="1" smtClean="0">
                                  <a:solidFill>
                                    <a:schemeClr val="tx1">
                                      <a:lumMod val="85000"/>
                                    </a:schemeClr>
                                  </a:solidFill>
                                  <a:latin typeface="Cambria Math" panose="02040503050406030204" pitchFamily="18" charset="0"/>
                                </a:rPr>
                                <m:t>2</m:t>
                              </m:r>
                            </m:den>
                          </m:f>
                        </m:e>
                      </m:d>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oMath>
                  </m:oMathPara>
                </a14:m>
                <a:endParaRPr lang="en-GB" sz="2400">
                  <a:solidFill>
                    <a:schemeClr val="tx1">
                      <a:lumMod val="85000"/>
                    </a:schemeClr>
                  </a:solidFill>
                </a:endParaRPr>
              </a:p>
            </p:txBody>
          </p:sp>
        </mc:Choice>
        <mc:Fallback xmlns="">
          <p:sp>
            <p:nvSpPr>
              <p:cNvPr id="14" name="TextBox 13">
                <a:extLst>
                  <a:ext uri="{FF2B5EF4-FFF2-40B4-BE49-F238E27FC236}">
                    <a16:creationId xmlns:a16="http://schemas.microsoft.com/office/drawing/2014/main" id="{104628BF-8954-B60F-2E76-C1FD9B96B401}"/>
                  </a:ext>
                </a:extLst>
              </p:cNvPr>
              <p:cNvSpPr txBox="1">
                <a:spLocks noRot="1" noChangeAspect="1" noMove="1" noResize="1" noEditPoints="1" noAdjustHandles="1" noChangeArrowheads="1" noChangeShapeType="1" noTextEdit="1"/>
              </p:cNvSpPr>
              <p:nvPr/>
            </p:nvSpPr>
            <p:spPr>
              <a:xfrm>
                <a:off x="2324033" y="5329709"/>
                <a:ext cx="7135351" cy="653128"/>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0FCAE0B-F0AC-9E22-16F0-9A5B8CC8A4EA}"/>
              </a:ext>
            </a:extLst>
          </p:cNvPr>
          <p:cNvSpPr txBox="1"/>
          <p:nvPr/>
        </p:nvSpPr>
        <p:spPr>
          <a:xfrm>
            <a:off x="5715497" y="1108153"/>
            <a:ext cx="352425" cy="461665"/>
          </a:xfrm>
          <a:prstGeom prst="rect">
            <a:avLst/>
          </a:prstGeom>
          <a:noFill/>
        </p:spPr>
        <p:txBody>
          <a:bodyPr wrap="square" rtlCol="0">
            <a:spAutoFit/>
          </a:bodyPr>
          <a:lstStyle/>
          <a:p>
            <a:r>
              <a:rPr lang="en-US" sz="2400"/>
              <a:t>x</a:t>
            </a:r>
            <a:endParaRPr lang="en-IN"/>
          </a:p>
        </p:txBody>
      </p:sp>
      <p:sp>
        <p:nvSpPr>
          <p:cNvPr id="16" name="TextBox 15">
            <a:extLst>
              <a:ext uri="{FF2B5EF4-FFF2-40B4-BE49-F238E27FC236}">
                <a16:creationId xmlns:a16="http://schemas.microsoft.com/office/drawing/2014/main" id="{F05B59ED-7DE4-67B2-1C9E-7B83316556D6}"/>
              </a:ext>
            </a:extLst>
          </p:cNvPr>
          <p:cNvSpPr txBox="1"/>
          <p:nvPr/>
        </p:nvSpPr>
        <p:spPr>
          <a:xfrm>
            <a:off x="5027533" y="2162127"/>
            <a:ext cx="352425" cy="461665"/>
          </a:xfrm>
          <a:prstGeom prst="rect">
            <a:avLst/>
          </a:prstGeom>
          <a:noFill/>
        </p:spPr>
        <p:txBody>
          <a:bodyPr wrap="square" rtlCol="0">
            <a:spAutoFit/>
          </a:bodyPr>
          <a:lstStyle/>
          <a:p>
            <a:r>
              <a:rPr lang="en-US" sz="2400"/>
              <a:t>x</a:t>
            </a:r>
            <a:endParaRPr lang="en-IN" sz="2400"/>
          </a:p>
        </p:txBody>
      </p:sp>
      <p:sp>
        <p:nvSpPr>
          <p:cNvPr id="17" name="TextBox 16">
            <a:extLst>
              <a:ext uri="{FF2B5EF4-FFF2-40B4-BE49-F238E27FC236}">
                <a16:creationId xmlns:a16="http://schemas.microsoft.com/office/drawing/2014/main" id="{BBE0446A-DDAA-0AE6-86EF-0395CA0337A0}"/>
              </a:ext>
            </a:extLst>
          </p:cNvPr>
          <p:cNvSpPr txBox="1"/>
          <p:nvPr/>
        </p:nvSpPr>
        <p:spPr>
          <a:xfrm>
            <a:off x="6436422" y="2194363"/>
            <a:ext cx="352424" cy="461665"/>
          </a:xfrm>
          <a:prstGeom prst="rect">
            <a:avLst/>
          </a:prstGeom>
          <a:noFill/>
        </p:spPr>
        <p:txBody>
          <a:bodyPr wrap="square" rtlCol="0">
            <a:spAutoFit/>
          </a:bodyPr>
          <a:lstStyle/>
          <a:p>
            <a:r>
              <a:rPr lang="en-US" sz="2400"/>
              <a:t>z</a:t>
            </a:r>
            <a:endParaRPr lang="en-IN" sz="2400"/>
          </a:p>
        </p:txBody>
      </p:sp>
      <p:cxnSp>
        <p:nvCxnSpPr>
          <p:cNvPr id="9" name="Straight Arrow Connector 8">
            <a:extLst>
              <a:ext uri="{FF2B5EF4-FFF2-40B4-BE49-F238E27FC236}">
                <a16:creationId xmlns:a16="http://schemas.microsoft.com/office/drawing/2014/main" id="{20A5A227-B688-3929-FEB1-C24547A2DA7C}"/>
              </a:ext>
            </a:extLst>
          </p:cNvPr>
          <p:cNvCxnSpPr>
            <a:cxnSpLocks/>
          </p:cNvCxnSpPr>
          <p:nvPr/>
        </p:nvCxnSpPr>
        <p:spPr>
          <a:xfrm flipH="1">
            <a:off x="5273867" y="1601605"/>
            <a:ext cx="365392" cy="66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55234ED-4166-D8DA-157B-5679006F2E7A}"/>
              </a:ext>
            </a:extLst>
          </p:cNvPr>
          <p:cNvCxnSpPr>
            <a:cxnSpLocks/>
          </p:cNvCxnSpPr>
          <p:nvPr/>
        </p:nvCxnSpPr>
        <p:spPr>
          <a:xfrm>
            <a:off x="6096000" y="1638873"/>
            <a:ext cx="290732" cy="62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C6F7800-B899-B3BC-856F-78E8FC14A538}"/>
              </a:ext>
            </a:extLst>
          </p:cNvPr>
          <p:cNvSpPr txBox="1"/>
          <p:nvPr/>
        </p:nvSpPr>
        <p:spPr>
          <a:xfrm>
            <a:off x="5758894" y="2240530"/>
            <a:ext cx="421165" cy="369332"/>
          </a:xfrm>
          <a:prstGeom prst="rect">
            <a:avLst/>
          </a:prstGeom>
          <a:noFill/>
        </p:spPr>
        <p:txBody>
          <a:bodyPr wrap="square" rtlCol="0">
            <a:spAutoFit/>
          </a:bodyPr>
          <a:lstStyle/>
          <a:p>
            <a:r>
              <a:rPr lang="en-US"/>
              <a:t>- </a:t>
            </a:r>
            <a:endParaRPr lang="en-IN"/>
          </a:p>
        </p:txBody>
      </p:sp>
      <p:sp>
        <p:nvSpPr>
          <p:cNvPr id="32" name="TextBox 31">
            <a:extLst>
              <a:ext uri="{FF2B5EF4-FFF2-40B4-BE49-F238E27FC236}">
                <a16:creationId xmlns:a16="http://schemas.microsoft.com/office/drawing/2014/main" id="{7D4256B3-ECB2-EFCD-C45E-917BDB863C1A}"/>
              </a:ext>
            </a:extLst>
          </p:cNvPr>
          <p:cNvSpPr txBox="1"/>
          <p:nvPr/>
        </p:nvSpPr>
        <p:spPr>
          <a:xfrm>
            <a:off x="7091177" y="2254460"/>
            <a:ext cx="990600" cy="369332"/>
          </a:xfrm>
          <a:prstGeom prst="rect">
            <a:avLst/>
          </a:prstGeom>
          <a:noFill/>
        </p:spPr>
        <p:txBody>
          <a:bodyPr wrap="square" rtlCol="0">
            <a:spAutoFit/>
          </a:bodyPr>
          <a:lstStyle/>
          <a:p>
            <a:r>
              <a:rPr lang="en-US"/>
              <a:t>=  0</a:t>
            </a:r>
            <a:endParaRPr lang="en-IN"/>
          </a:p>
        </p:txBody>
      </p:sp>
      <p:sp>
        <p:nvSpPr>
          <p:cNvPr id="42" name="TextBox 41">
            <a:extLst>
              <a:ext uri="{FF2B5EF4-FFF2-40B4-BE49-F238E27FC236}">
                <a16:creationId xmlns:a16="http://schemas.microsoft.com/office/drawing/2014/main" id="{06D44E5B-CA7D-CCED-FAC7-4C645B15B60F}"/>
              </a:ext>
            </a:extLst>
          </p:cNvPr>
          <p:cNvSpPr txBox="1"/>
          <p:nvPr/>
        </p:nvSpPr>
        <p:spPr>
          <a:xfrm>
            <a:off x="4982708" y="6082346"/>
            <a:ext cx="7514861" cy="369332"/>
          </a:xfrm>
          <a:prstGeom prst="rect">
            <a:avLst/>
          </a:prstGeom>
          <a:noFill/>
        </p:spPr>
        <p:txBody>
          <a:bodyPr wrap="square" lIns="91440" tIns="45720" rIns="91440" bIns="45720" anchor="t">
            <a:spAutoFit/>
          </a:bodyPr>
          <a:lstStyle/>
          <a:p>
            <a:r>
              <a:rPr lang="en-IN">
                <a:solidFill>
                  <a:schemeClr val="tx1">
                    <a:lumMod val="85000"/>
                  </a:schemeClr>
                </a:solidFill>
                <a:effectLst/>
                <a:latin typeface="Times New Roman"/>
                <a:cs typeface="Times New Roman"/>
              </a:rPr>
              <a:t>Where </a:t>
            </a:r>
            <a:r>
              <a:rPr lang="el-GR">
                <a:solidFill>
                  <a:schemeClr val="tx1">
                    <a:lumMod val="85000"/>
                  </a:schemeClr>
                </a:solidFill>
                <a:effectLst/>
                <a:latin typeface="Times New Roman"/>
                <a:cs typeface="Times New Roman"/>
              </a:rPr>
              <a:t>ρ &gt;0 </a:t>
            </a:r>
            <a:r>
              <a:rPr lang="en-IN">
                <a:solidFill>
                  <a:schemeClr val="tx1">
                    <a:lumMod val="85000"/>
                  </a:schemeClr>
                </a:solidFill>
                <a:effectLst/>
                <a:latin typeface="Times New Roman"/>
                <a:cs typeface="Times New Roman"/>
              </a:rPr>
              <a:t>is a parameter and y ∈ Rn is the Lagrangian dual variable</a:t>
            </a:r>
            <a:r>
              <a:rPr lang="en-IN">
                <a:solidFill>
                  <a:schemeClr val="tx1">
                    <a:lumMod val="85000"/>
                  </a:schemeClr>
                </a:solidFill>
                <a:latin typeface="Times New Roman"/>
                <a:cs typeface="Times New Roman"/>
              </a:rPr>
              <a:t> </a:t>
            </a:r>
            <a:endParaRPr lang="en-IN">
              <a:solidFill>
                <a:schemeClr val="tx1">
                  <a:lumMod val="85000"/>
                </a:schemeClr>
              </a:solidFill>
            </a:endParaRPr>
          </a:p>
        </p:txBody>
      </p:sp>
    </p:spTree>
    <p:extLst>
      <p:ext uri="{BB962C8B-B14F-4D97-AF65-F5344CB8AC3E}">
        <p14:creationId xmlns:p14="http://schemas.microsoft.com/office/powerpoint/2010/main" val="656521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P spid="14" grpId="0"/>
      <p:bldP spid="16" grpId="0"/>
      <p:bldP spid="17" grpId="0"/>
      <p:bldP spid="31" grpId="0"/>
      <p:bldP spid="32"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E104D8-9304-A693-F95A-66EFA43A6C5E}"/>
                  </a:ext>
                </a:extLst>
              </p:cNvPr>
              <p:cNvSpPr txBox="1"/>
              <p:nvPr/>
            </p:nvSpPr>
            <p:spPr>
              <a:xfrm>
                <a:off x="3998051" y="5074262"/>
                <a:ext cx="4195892" cy="13789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r>
                                <a:rPr lang="en-US" sz="2400" b="0" i="1" smtClean="0">
                                  <a:solidFill>
                                    <a:schemeClr val="tx1">
                                      <a:lumMod val="85000"/>
                                    </a:schemeClr>
                                  </a:solidFill>
                                  <a:latin typeface="Cambria Math" panose="02040503050406030204" pitchFamily="18" charset="0"/>
                                </a:rPr>
                                <m:t> </m:t>
                              </m:r>
                            </m:fName>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e>
                              </m:d>
                            </m:e>
                          </m:func>
                        </m:e>
                      </m:func>
                    </m:oMath>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 ≔</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e>
                          </m:func>
                        </m:e>
                      </m:func>
                      <m:r>
                        <a:rPr lang="en-US" sz="2400" b="0" i="1" smtClean="0">
                          <a:solidFill>
                            <a:schemeClr val="tx1">
                              <a:lumMod val="85000"/>
                            </a:schemeClr>
                          </a:solidFill>
                          <a:latin typeface="Cambria Math" panose="02040503050406030204" pitchFamily="18" charset="0"/>
                        </a:rPr>
                        <m:t>)</m:t>
                      </m:r>
                    </m:oMath>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 ≔</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𝜌</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oMath>
                  </m:oMathPara>
                </a14:m>
                <a:endParaRPr lang="en-GB" sz="2400">
                  <a:solidFill>
                    <a:schemeClr val="tx1">
                      <a:lumMod val="85000"/>
                    </a:schemeClr>
                  </a:solidFill>
                </a:endParaRPr>
              </a:p>
            </p:txBody>
          </p:sp>
        </mc:Choice>
        <mc:Fallback xmlns="">
          <p:sp>
            <p:nvSpPr>
              <p:cNvPr id="6" name="TextBox 5">
                <a:extLst>
                  <a:ext uri="{FF2B5EF4-FFF2-40B4-BE49-F238E27FC236}">
                    <a16:creationId xmlns:a16="http://schemas.microsoft.com/office/drawing/2014/main" id="{4FE104D8-9304-A693-F95A-66EFA43A6C5E}"/>
                  </a:ext>
                </a:extLst>
              </p:cNvPr>
              <p:cNvSpPr txBox="1">
                <a:spLocks noRot="1" noChangeAspect="1" noMove="1" noResize="1" noEditPoints="1" noAdjustHandles="1" noChangeArrowheads="1" noChangeShapeType="1" noTextEdit="1"/>
              </p:cNvSpPr>
              <p:nvPr/>
            </p:nvSpPr>
            <p:spPr>
              <a:xfrm>
                <a:off x="3998051" y="5074262"/>
                <a:ext cx="4195892" cy="1378904"/>
              </a:xfrm>
              <a:prstGeom prst="rect">
                <a:avLst/>
              </a:prstGeom>
              <a:blipFill>
                <a:blip r:embed="rId3"/>
                <a:stretch>
                  <a:fillRect l="-2180" r="-1453" b="-8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B18188-2065-A35A-5DDE-A25698F3F3D6}"/>
                  </a:ext>
                </a:extLst>
              </p:cNvPr>
              <p:cNvSpPr txBox="1"/>
              <p:nvPr/>
            </p:nvSpPr>
            <p:spPr>
              <a:xfrm>
                <a:off x="2528322" y="716809"/>
                <a:ext cx="7135351"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d>
                        <m:dPr>
                          <m:ctrlPr>
                            <a:rPr lang="en-US" sz="2400" b="0" i="1" smtClean="0">
                              <a:solidFill>
                                <a:schemeClr val="tx1">
                                  <a:lumMod val="85000"/>
                                </a:schemeClr>
                              </a:solidFill>
                              <a:latin typeface="Cambria Math" panose="02040503050406030204" pitchFamily="18" charset="0"/>
                            </a:rPr>
                          </m:ctrlPr>
                        </m:dPr>
                        <m:e>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𝜌</m:t>
                              </m:r>
                            </m:num>
                            <m:den>
                              <m:r>
                                <a:rPr lang="en-US" sz="2400" b="0" i="1" smtClean="0">
                                  <a:solidFill>
                                    <a:schemeClr val="tx1">
                                      <a:lumMod val="85000"/>
                                    </a:schemeClr>
                                  </a:solidFill>
                                  <a:latin typeface="Cambria Math" panose="02040503050406030204" pitchFamily="18" charset="0"/>
                                </a:rPr>
                                <m:t>2</m:t>
                              </m:r>
                            </m:den>
                          </m:f>
                        </m:e>
                      </m:d>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oMath>
                  </m:oMathPara>
                </a14:m>
                <a:endParaRPr lang="en-GB" sz="2400">
                  <a:solidFill>
                    <a:schemeClr val="tx1">
                      <a:lumMod val="85000"/>
                    </a:schemeClr>
                  </a:solidFill>
                </a:endParaRPr>
              </a:p>
            </p:txBody>
          </p:sp>
        </mc:Choice>
        <mc:Fallback xmlns="">
          <p:sp>
            <p:nvSpPr>
              <p:cNvPr id="7" name="TextBox 6">
                <a:extLst>
                  <a:ext uri="{FF2B5EF4-FFF2-40B4-BE49-F238E27FC236}">
                    <a16:creationId xmlns:a16="http://schemas.microsoft.com/office/drawing/2014/main" id="{6BB18188-2065-A35A-5DDE-A25698F3F3D6}"/>
                  </a:ext>
                </a:extLst>
              </p:cNvPr>
              <p:cNvSpPr txBox="1">
                <a:spLocks noRot="1" noChangeAspect="1" noMove="1" noResize="1" noEditPoints="1" noAdjustHandles="1" noChangeArrowheads="1" noChangeShapeType="1" noTextEdit="1"/>
              </p:cNvSpPr>
              <p:nvPr/>
            </p:nvSpPr>
            <p:spPr>
              <a:xfrm>
                <a:off x="2528322" y="716809"/>
                <a:ext cx="7135351" cy="6531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78C556-9465-880F-42EF-A0B7C513B6DE}"/>
                  </a:ext>
                </a:extLst>
              </p:cNvPr>
              <p:cNvSpPr txBox="1"/>
              <p:nvPr/>
            </p:nvSpPr>
            <p:spPr>
              <a:xfrm>
                <a:off x="2348473" y="2344633"/>
                <a:ext cx="7315200" cy="78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𝑥</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r>
                        <a:rPr lang="en-IN" sz="2400" i="0">
                          <a:solidFill>
                            <a:schemeClr val="tx1">
                              <a:lumMod val="85000"/>
                            </a:schemeClr>
                          </a:solidFill>
                          <a:latin typeface="Cambria Math" panose="02040503050406030204" pitchFamily="18" charset="0"/>
                        </a:rPr>
                        <m:t>=</m:t>
                      </m:r>
                      <m:limLow>
                        <m:limLowPr>
                          <m:ctrlPr>
                            <a:rPr lang="en-IN" sz="2400" i="1">
                              <a:solidFill>
                                <a:schemeClr val="tx1">
                                  <a:lumMod val="85000"/>
                                </a:schemeClr>
                              </a:solidFill>
                              <a:latin typeface="Cambria Math" panose="02040503050406030204" pitchFamily="18" charset="0"/>
                            </a:rPr>
                          </m:ctrlPr>
                        </m:limLowPr>
                        <m:e>
                          <m:r>
                            <a:rPr lang="en-IN" sz="2400" i="1">
                              <a:solidFill>
                                <a:schemeClr val="tx1">
                                  <a:lumMod val="85000"/>
                                </a:schemeClr>
                              </a:solidFill>
                              <a:latin typeface="Cambria Math" panose="02040503050406030204" pitchFamily="18" charset="0"/>
                            </a:rPr>
                            <m:t>𝑎𝑟𝑔𝑚𝑖𝑛</m:t>
                          </m:r>
                        </m:e>
                        <m:lim>
                          <m:r>
                            <a:rPr lang="en-IN" sz="2400" i="1">
                              <a:solidFill>
                                <a:schemeClr val="tx1">
                                  <a:lumMod val="85000"/>
                                </a:schemeClr>
                              </a:solidFill>
                              <a:latin typeface="Cambria Math" panose="02040503050406030204" pitchFamily="18" charset="0"/>
                            </a:rPr>
                            <m:t>𝑥</m:t>
                          </m:r>
                        </m:lim>
                      </m:limLow>
                      <m:d>
                        <m:dPr>
                          <m:ctrlPr>
                            <a:rPr lang="en-IN" sz="2400" i="1">
                              <a:solidFill>
                                <a:schemeClr val="tx1">
                                  <a:lumMod val="85000"/>
                                </a:schemeClr>
                              </a:solidFill>
                              <a:latin typeface="Cambria Math" panose="02040503050406030204" pitchFamily="18" charset="0"/>
                            </a:rPr>
                          </m:ctrlPr>
                        </m:dPr>
                        <m:e>
                          <m:r>
                            <a:rPr lang="en-IN" sz="2400" i="1">
                              <a:solidFill>
                                <a:schemeClr val="tx1">
                                  <a:lumMod val="85000"/>
                                </a:schemeClr>
                              </a:solidFill>
                              <a:latin typeface="Cambria Math" panose="02040503050406030204" pitchFamily="18" charset="0"/>
                            </a:rPr>
                            <m:t>𝑓</m:t>
                          </m:r>
                          <m:d>
                            <m:dPr>
                              <m:ctrlPr>
                                <a:rPr lang="en-IN" sz="2400" i="1">
                                  <a:solidFill>
                                    <a:schemeClr val="tx1">
                                      <a:lumMod val="85000"/>
                                    </a:schemeClr>
                                  </a:solidFill>
                                  <a:latin typeface="Cambria Math" panose="02040503050406030204" pitchFamily="18" charset="0"/>
                                </a:rPr>
                              </m:ctrlPr>
                            </m:dPr>
                            <m:e>
                              <m:r>
                                <a:rPr lang="en-IN" sz="2400" i="1">
                                  <a:solidFill>
                                    <a:schemeClr val="tx1">
                                      <a:lumMod val="85000"/>
                                    </a:schemeClr>
                                  </a:solidFill>
                                  <a:latin typeface="Cambria Math" panose="02040503050406030204" pitchFamily="18" charset="0"/>
                                </a:rPr>
                                <m:t>𝑥</m:t>
                              </m:r>
                            </m:e>
                          </m:d>
                          <m:r>
                            <a:rPr lang="en-IN" sz="2400" i="0">
                              <a:solidFill>
                                <a:schemeClr val="tx1">
                                  <a:lumMod val="85000"/>
                                </a:schemeClr>
                              </a:solidFill>
                              <a:latin typeface="Cambria Math" panose="02040503050406030204" pitchFamily="18" charset="0"/>
                            </a:rPr>
                            <m:t>+</m:t>
                          </m:r>
                          <m:d>
                            <m:dPr>
                              <m:begChr m:val="⟨"/>
                              <m:endChr m:val="⟩"/>
                              <m:ctrlPr>
                                <a:rPr lang="en-IN" sz="2400" i="1">
                                  <a:solidFill>
                                    <a:schemeClr val="tx1">
                                      <a:lumMod val="85000"/>
                                    </a:schemeClr>
                                  </a:solidFill>
                                  <a:latin typeface="Cambria Math" panose="02040503050406030204" pitchFamily="18" charset="0"/>
                                </a:rPr>
                              </m:ctrlPr>
                            </m:dPr>
                            <m:e>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IN" sz="2400" i="1">
                                      <a:solidFill>
                                        <a:schemeClr val="tx1">
                                          <a:lumMod val="85000"/>
                                        </a:schemeClr>
                                      </a:solidFill>
                                      <a:latin typeface="Cambria Math" panose="02040503050406030204" pitchFamily="18" charset="0"/>
                                    </a:rPr>
                                    <m:t>𝑘</m:t>
                                  </m:r>
                                </m:sup>
                              </m:sSup>
                              <m:r>
                                <a:rPr lang="en-IN" sz="2400" i="0">
                                  <a:solidFill>
                                    <a:schemeClr val="tx1">
                                      <a:lumMod val="85000"/>
                                    </a:schemeClr>
                                  </a:solidFill>
                                  <a:latin typeface="Cambria Math" panose="02040503050406030204" pitchFamily="18" charset="0"/>
                                </a:rPr>
                                <m:t>,</m:t>
                              </m:r>
                              <m:r>
                                <a:rPr lang="en-IN" sz="2400" i="1">
                                  <a:solidFill>
                                    <a:schemeClr val="tx1">
                                      <a:lumMod val="85000"/>
                                    </a:schemeClr>
                                  </a:solidFill>
                                  <a:latin typeface="Cambria Math" panose="02040503050406030204" pitchFamily="18" charset="0"/>
                                </a:rPr>
                                <m:t>𝑥</m:t>
                              </m:r>
                            </m:e>
                          </m:d>
                          <m:r>
                            <a:rPr lang="en-IN" sz="2400" i="0">
                              <a:solidFill>
                                <a:schemeClr val="tx1">
                                  <a:lumMod val="85000"/>
                                </a:schemeClr>
                              </a:solidFill>
                              <a:latin typeface="Cambria Math" panose="02040503050406030204" pitchFamily="18" charset="0"/>
                            </a:rPr>
                            <m:t>+</m:t>
                          </m:r>
                          <m:f>
                            <m:fPr>
                              <m:ctrlPr>
                                <a:rPr lang="en-IN" sz="2400" i="1">
                                  <a:solidFill>
                                    <a:schemeClr val="tx1">
                                      <a:lumMod val="85000"/>
                                    </a:schemeClr>
                                  </a:solidFill>
                                  <a:latin typeface="Cambria Math" panose="02040503050406030204" pitchFamily="18" charset="0"/>
                                </a:rPr>
                              </m:ctrlPr>
                            </m:fPr>
                            <m:num>
                              <m:r>
                                <a:rPr lang="en-IN" sz="2400" i="1">
                                  <a:solidFill>
                                    <a:schemeClr val="tx1">
                                      <a:lumMod val="85000"/>
                                    </a:schemeClr>
                                  </a:solidFill>
                                  <a:latin typeface="Cambria Math" panose="02040503050406030204" pitchFamily="18" charset="0"/>
                                </a:rPr>
                                <m:t>𝜌</m:t>
                              </m:r>
                            </m:num>
                            <m:den>
                              <m:r>
                                <a:rPr lang="en-IN" sz="2400" i="0">
                                  <a:solidFill>
                                    <a:schemeClr val="tx1">
                                      <a:lumMod val="85000"/>
                                    </a:schemeClr>
                                  </a:solidFill>
                                  <a:latin typeface="Cambria Math" panose="02040503050406030204" pitchFamily="18" charset="0"/>
                                </a:rPr>
                                <m:t>2</m:t>
                              </m:r>
                            </m:den>
                          </m:f>
                          <m:sSubSup>
                            <m:sSubSupPr>
                              <m:ctrlPr>
                                <a:rPr lang="en-IN" sz="2400" i="1">
                                  <a:solidFill>
                                    <a:schemeClr val="tx1">
                                      <a:lumMod val="85000"/>
                                    </a:schemeClr>
                                  </a:solidFill>
                                  <a:latin typeface="Cambria Math" panose="02040503050406030204" pitchFamily="18" charset="0"/>
                                </a:rPr>
                              </m:ctrlPr>
                            </m:sSubSupPr>
                            <m:e>
                              <m:d>
                                <m:dPr>
                                  <m:begChr m:val="‖"/>
                                  <m:endChr m:val="‖"/>
                                  <m:ctrlPr>
                                    <a:rPr lang="en-IN" sz="2400" i="1" smtClean="0">
                                      <a:solidFill>
                                        <a:schemeClr val="tx1">
                                          <a:lumMod val="85000"/>
                                        </a:schemeClr>
                                      </a:solidFill>
                                      <a:latin typeface="Cambria Math" panose="02040503050406030204" pitchFamily="18" charset="0"/>
                                    </a:rPr>
                                  </m:ctrlPr>
                                </m:dPr>
                                <m:e>
                                  <m:r>
                                    <a:rPr lang="en-IN" sz="2400" i="1">
                                      <a:solidFill>
                                        <a:schemeClr val="tx1">
                                          <a:lumMod val="85000"/>
                                        </a:schemeClr>
                                      </a:solidFill>
                                      <a:latin typeface="Cambria Math" panose="02040503050406030204" pitchFamily="18" charset="0"/>
                                    </a:rPr>
                                    <m:t>𝑥</m:t>
                                  </m:r>
                                  <m:r>
                                    <a:rPr lang="en-IN" sz="2400" i="0">
                                      <a:solidFill>
                                        <a:schemeClr val="tx1">
                                          <a:lumMod val="85000"/>
                                        </a:schemeClr>
                                      </a:solidFill>
                                      <a:latin typeface="Cambria Math" panose="02040503050406030204" pitchFamily="18" charset="0"/>
                                    </a:rPr>
                                    <m:t>−</m:t>
                                  </m:r>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𝑧</m:t>
                                      </m:r>
                                    </m:e>
                                    <m:sup>
                                      <m:r>
                                        <a:rPr lang="en-IN" sz="2400" i="1">
                                          <a:solidFill>
                                            <a:schemeClr val="tx1">
                                              <a:lumMod val="85000"/>
                                            </a:schemeClr>
                                          </a:solidFill>
                                          <a:latin typeface="Cambria Math" panose="02040503050406030204" pitchFamily="18" charset="0"/>
                                        </a:rPr>
                                        <m:t>𝑘</m:t>
                                      </m:r>
                                    </m:sup>
                                  </m:sSup>
                                </m:e>
                              </m:d>
                            </m:e>
                            <m:sub>
                              <m:r>
                                <a:rPr lang="en-IN" sz="2400" i="0">
                                  <a:solidFill>
                                    <a:schemeClr val="tx1">
                                      <a:lumMod val="85000"/>
                                    </a:schemeClr>
                                  </a:solidFill>
                                  <a:latin typeface="Cambria Math" panose="02040503050406030204" pitchFamily="18" charset="0"/>
                                </a:rPr>
                                <m:t>2</m:t>
                              </m:r>
                            </m:sub>
                            <m:sup>
                              <m:r>
                                <a:rPr lang="en-IN" sz="2400" i="0">
                                  <a:solidFill>
                                    <a:schemeClr val="tx1">
                                      <a:lumMod val="85000"/>
                                    </a:schemeClr>
                                  </a:solidFill>
                                  <a:latin typeface="Cambria Math" panose="02040503050406030204" pitchFamily="18" charset="0"/>
                                </a:rPr>
                                <m:t>2</m:t>
                              </m:r>
                            </m:sup>
                          </m:sSubSup>
                        </m:e>
                      </m:d>
                    </m:oMath>
                  </m:oMathPara>
                </a14:m>
                <a:endParaRPr lang="en-IN" sz="2400">
                  <a:solidFill>
                    <a:schemeClr val="tx1">
                      <a:lumMod val="85000"/>
                    </a:schemeClr>
                  </a:solidFill>
                </a:endParaRPr>
              </a:p>
            </p:txBody>
          </p:sp>
        </mc:Choice>
        <mc:Fallback xmlns="">
          <p:sp>
            <p:nvSpPr>
              <p:cNvPr id="10" name="TextBox 9">
                <a:extLst>
                  <a:ext uri="{FF2B5EF4-FFF2-40B4-BE49-F238E27FC236}">
                    <a16:creationId xmlns:a16="http://schemas.microsoft.com/office/drawing/2014/main" id="{7778C556-9465-880F-42EF-A0B7C513B6DE}"/>
                  </a:ext>
                </a:extLst>
              </p:cNvPr>
              <p:cNvSpPr txBox="1">
                <a:spLocks noRot="1" noChangeAspect="1" noMove="1" noResize="1" noEditPoints="1" noAdjustHandles="1" noChangeArrowheads="1" noChangeShapeType="1" noTextEdit="1"/>
              </p:cNvSpPr>
              <p:nvPr/>
            </p:nvSpPr>
            <p:spPr>
              <a:xfrm>
                <a:off x="2348473" y="2344633"/>
                <a:ext cx="7315200" cy="7848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422F0-96AA-52CE-38E2-9E1916A3F640}"/>
                  </a:ext>
                </a:extLst>
              </p:cNvPr>
              <p:cNvSpPr txBox="1"/>
              <p:nvPr/>
            </p:nvSpPr>
            <p:spPr>
              <a:xfrm>
                <a:off x="1743072" y="1487022"/>
                <a:ext cx="8705850" cy="745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d>
                        <m:dPr>
                          <m:begChr m:val="⟨"/>
                          <m:endChr m:val="⟩"/>
                          <m:ctrlPr>
                            <a:rPr lang="en-IN" sz="2400" i="1">
                              <a:solidFill>
                                <a:schemeClr val="tx1">
                                  <a:lumMod val="85000"/>
                                </a:schemeClr>
                              </a:solidFill>
                              <a:latin typeface="Cambria Math" panose="02040503050406030204" pitchFamily="18" charset="0"/>
                            </a:rPr>
                          </m:ctrlPr>
                        </m:dPr>
                        <m:e>
                          <m:sSup>
                            <m:sSupPr>
                              <m:ctrlPr>
                                <a:rPr lang="en-IN" sz="2400" i="1" smtClean="0">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r>
                            <a:rPr lang="en-IN" sz="2400">
                              <a:solidFill>
                                <a:schemeClr val="tx1">
                                  <a:lumMod val="85000"/>
                                </a:schemeClr>
                              </a:solidFill>
                              <a:latin typeface="Cambria Math" panose="02040503050406030204" pitchFamily="18" charset="0"/>
                            </a:rPr>
                            <m:t>,</m:t>
                          </m:r>
                          <m:r>
                            <a:rPr lang="en-IN" sz="2400" i="1">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d>
                        <m:dPr>
                          <m:begChr m:val="⟨"/>
                          <m:endChr m:val="⟩"/>
                          <m:ctrlPr>
                            <a:rPr lang="en-IN" sz="2400" i="1">
                              <a:solidFill>
                                <a:schemeClr val="tx1">
                                  <a:lumMod val="85000"/>
                                </a:schemeClr>
                              </a:solidFill>
                              <a:latin typeface="Cambria Math" panose="02040503050406030204" pitchFamily="18" charset="0"/>
                            </a:rPr>
                          </m:ctrlPr>
                        </m:dPr>
                        <m:e>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US" sz="2400" i="1">
                                  <a:solidFill>
                                    <a:schemeClr val="tx1">
                                      <a:lumMod val="85000"/>
                                    </a:schemeClr>
                                  </a:solidFill>
                                  <a:latin typeface="Cambria Math" panose="02040503050406030204" pitchFamily="18" charset="0"/>
                                </a:rPr>
                                <m:t>𝑇</m:t>
                              </m:r>
                            </m:sup>
                          </m:sSup>
                          <m:r>
                            <a:rPr lang="en-IN" sz="240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d>
                        <m:dPr>
                          <m:ctrlPr>
                            <a:rPr lang="en-US" sz="2400" b="0" i="1" smtClean="0">
                              <a:solidFill>
                                <a:schemeClr val="tx1">
                                  <a:lumMod val="85000"/>
                                </a:schemeClr>
                              </a:solidFill>
                              <a:latin typeface="Cambria Math" panose="02040503050406030204" pitchFamily="18" charset="0"/>
                            </a:rPr>
                          </m:ctrlPr>
                        </m:dPr>
                        <m:e>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𝜌</m:t>
                              </m:r>
                            </m:num>
                            <m:den>
                              <m:r>
                                <a:rPr lang="en-US" sz="2400" b="0" i="1" smtClean="0">
                                  <a:solidFill>
                                    <a:schemeClr val="tx1">
                                      <a:lumMod val="85000"/>
                                    </a:schemeClr>
                                  </a:solidFill>
                                  <a:latin typeface="Cambria Math" panose="02040503050406030204" pitchFamily="18" charset="0"/>
                                </a:rPr>
                                <m:t>2</m:t>
                              </m:r>
                            </m:den>
                          </m:f>
                        </m:e>
                      </m:d>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oMath>
                  </m:oMathPara>
                </a14:m>
                <a:endParaRPr lang="en-GB" sz="1800">
                  <a:solidFill>
                    <a:schemeClr val="tx1">
                      <a:lumMod val="85000"/>
                    </a:schemeClr>
                  </a:solidFill>
                </a:endParaRPr>
              </a:p>
            </p:txBody>
          </p:sp>
        </mc:Choice>
        <mc:Fallback xmlns="">
          <p:sp>
            <p:nvSpPr>
              <p:cNvPr id="12" name="TextBox 11">
                <a:extLst>
                  <a:ext uri="{FF2B5EF4-FFF2-40B4-BE49-F238E27FC236}">
                    <a16:creationId xmlns:a16="http://schemas.microsoft.com/office/drawing/2014/main" id="{EEB422F0-96AA-52CE-38E2-9E1916A3F640}"/>
                  </a:ext>
                </a:extLst>
              </p:cNvPr>
              <p:cNvSpPr txBox="1">
                <a:spLocks noRot="1" noChangeAspect="1" noMove="1" noResize="1" noEditPoints="1" noAdjustHandles="1" noChangeArrowheads="1" noChangeShapeType="1" noTextEdit="1"/>
              </p:cNvSpPr>
              <p:nvPr/>
            </p:nvSpPr>
            <p:spPr>
              <a:xfrm>
                <a:off x="1743072" y="1487022"/>
                <a:ext cx="8705850" cy="7454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A20676F-491A-76B9-BC4E-D1A3BE4BB750}"/>
                  </a:ext>
                </a:extLst>
              </p:cNvPr>
              <p:cNvSpPr txBox="1"/>
              <p:nvPr/>
            </p:nvSpPr>
            <p:spPr>
              <a:xfrm>
                <a:off x="2440497" y="3241614"/>
                <a:ext cx="7311000" cy="782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𝑧</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r>
                        <a:rPr lang="en-IN" sz="2400" i="0">
                          <a:solidFill>
                            <a:schemeClr val="tx1">
                              <a:lumMod val="85000"/>
                            </a:schemeClr>
                          </a:solidFill>
                          <a:latin typeface="Cambria Math" panose="02040503050406030204" pitchFamily="18" charset="0"/>
                        </a:rPr>
                        <m:t>=</m:t>
                      </m:r>
                      <m:limLow>
                        <m:limLowPr>
                          <m:ctrlPr>
                            <a:rPr lang="en-IN" sz="2400" i="1">
                              <a:solidFill>
                                <a:schemeClr val="tx1">
                                  <a:lumMod val="85000"/>
                                </a:schemeClr>
                              </a:solidFill>
                              <a:latin typeface="Cambria Math" panose="02040503050406030204" pitchFamily="18" charset="0"/>
                            </a:rPr>
                          </m:ctrlPr>
                        </m:limLowPr>
                        <m:e>
                          <m:r>
                            <a:rPr lang="en-IN" sz="2400" i="1">
                              <a:solidFill>
                                <a:schemeClr val="tx1">
                                  <a:lumMod val="85000"/>
                                </a:schemeClr>
                              </a:solidFill>
                              <a:latin typeface="Cambria Math" panose="02040503050406030204" pitchFamily="18" charset="0"/>
                            </a:rPr>
                            <m:t>𝑎𝑟𝑔𝑚𝑖𝑛</m:t>
                          </m:r>
                        </m:e>
                        <m:lim>
                          <m:r>
                            <a:rPr lang="en-IN" sz="2400" i="1">
                              <a:solidFill>
                                <a:schemeClr val="tx1">
                                  <a:lumMod val="85000"/>
                                </a:schemeClr>
                              </a:solidFill>
                              <a:latin typeface="Cambria Math" panose="02040503050406030204" pitchFamily="18" charset="0"/>
                            </a:rPr>
                            <m:t>𝑧</m:t>
                          </m:r>
                        </m:lim>
                      </m:limLow>
                      <m:d>
                        <m:dPr>
                          <m:ctrlPr>
                            <a:rPr lang="en-IN" sz="2400" i="1">
                              <a:solidFill>
                                <a:schemeClr val="tx1">
                                  <a:lumMod val="85000"/>
                                </a:schemeClr>
                              </a:solidFill>
                              <a:latin typeface="Cambria Math" panose="02040503050406030204" pitchFamily="18" charset="0"/>
                            </a:rPr>
                          </m:ctrlPr>
                        </m:dPr>
                        <m:e>
                          <m:r>
                            <a:rPr lang="en-IN" sz="2400" i="1">
                              <a:solidFill>
                                <a:schemeClr val="tx1">
                                  <a:lumMod val="85000"/>
                                </a:schemeClr>
                              </a:solidFill>
                              <a:latin typeface="Cambria Math" panose="02040503050406030204" pitchFamily="18" charset="0"/>
                            </a:rPr>
                            <m:t>𝑔</m:t>
                          </m:r>
                          <m:d>
                            <m:dPr>
                              <m:ctrlPr>
                                <a:rPr lang="en-IN" sz="2400" i="1">
                                  <a:solidFill>
                                    <a:schemeClr val="tx1">
                                      <a:lumMod val="85000"/>
                                    </a:schemeClr>
                                  </a:solidFill>
                                  <a:latin typeface="Cambria Math" panose="02040503050406030204" pitchFamily="18" charset="0"/>
                                </a:rPr>
                              </m:ctrlPr>
                            </m:dPr>
                            <m:e>
                              <m:r>
                                <a:rPr lang="en-IN" sz="2400" i="1">
                                  <a:solidFill>
                                    <a:schemeClr val="tx1">
                                      <a:lumMod val="85000"/>
                                    </a:schemeClr>
                                  </a:solidFill>
                                  <a:latin typeface="Cambria Math" panose="02040503050406030204" pitchFamily="18" charset="0"/>
                                </a:rPr>
                                <m:t>𝑧</m:t>
                              </m:r>
                            </m:e>
                          </m:d>
                          <m:r>
                            <a:rPr lang="en-IN" sz="2400" i="0">
                              <a:solidFill>
                                <a:schemeClr val="tx1">
                                  <a:lumMod val="85000"/>
                                </a:schemeClr>
                              </a:solidFill>
                              <a:latin typeface="Cambria Math" panose="02040503050406030204" pitchFamily="18" charset="0"/>
                            </a:rPr>
                            <m:t>−</m:t>
                          </m:r>
                          <m:d>
                            <m:dPr>
                              <m:begChr m:val="⟨"/>
                              <m:endChr m:val="⟩"/>
                              <m:ctrlPr>
                                <a:rPr lang="en-IN" sz="2400" i="1">
                                  <a:solidFill>
                                    <a:schemeClr val="tx1">
                                      <a:lumMod val="85000"/>
                                    </a:schemeClr>
                                  </a:solidFill>
                                  <a:latin typeface="Cambria Math" panose="02040503050406030204" pitchFamily="18" charset="0"/>
                                </a:rPr>
                              </m:ctrlPr>
                            </m:dPr>
                            <m:e>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IN" sz="2400" i="1">
                                      <a:solidFill>
                                        <a:schemeClr val="tx1">
                                          <a:lumMod val="85000"/>
                                        </a:schemeClr>
                                      </a:solidFill>
                                      <a:latin typeface="Cambria Math" panose="02040503050406030204" pitchFamily="18" charset="0"/>
                                    </a:rPr>
                                    <m:t>𝑘</m:t>
                                  </m:r>
                                </m:sup>
                              </m:sSup>
                              <m:r>
                                <a:rPr lang="en-IN" sz="2400" i="0">
                                  <a:solidFill>
                                    <a:schemeClr val="tx1">
                                      <a:lumMod val="85000"/>
                                    </a:schemeClr>
                                  </a:solidFill>
                                  <a:latin typeface="Cambria Math" panose="02040503050406030204" pitchFamily="18" charset="0"/>
                                </a:rPr>
                                <m:t>,</m:t>
                              </m:r>
                              <m:r>
                                <a:rPr lang="en-IN" sz="2400" i="1">
                                  <a:solidFill>
                                    <a:schemeClr val="tx1">
                                      <a:lumMod val="85000"/>
                                    </a:schemeClr>
                                  </a:solidFill>
                                  <a:latin typeface="Cambria Math" panose="02040503050406030204" pitchFamily="18" charset="0"/>
                                </a:rPr>
                                <m:t>𝑧</m:t>
                              </m:r>
                            </m:e>
                          </m:d>
                          <m:r>
                            <a:rPr lang="en-IN" sz="2400" i="0">
                              <a:solidFill>
                                <a:schemeClr val="tx1">
                                  <a:lumMod val="85000"/>
                                </a:schemeClr>
                              </a:solidFill>
                              <a:latin typeface="Cambria Math" panose="02040503050406030204" pitchFamily="18" charset="0"/>
                            </a:rPr>
                            <m:t>+</m:t>
                          </m:r>
                          <m:f>
                            <m:fPr>
                              <m:ctrlPr>
                                <a:rPr lang="en-IN" sz="2400" i="1">
                                  <a:solidFill>
                                    <a:schemeClr val="tx1">
                                      <a:lumMod val="85000"/>
                                    </a:schemeClr>
                                  </a:solidFill>
                                  <a:latin typeface="Cambria Math" panose="02040503050406030204" pitchFamily="18" charset="0"/>
                                </a:rPr>
                              </m:ctrlPr>
                            </m:fPr>
                            <m:num>
                              <m:r>
                                <a:rPr lang="en-IN" sz="2400" i="1">
                                  <a:solidFill>
                                    <a:schemeClr val="tx1">
                                      <a:lumMod val="85000"/>
                                    </a:schemeClr>
                                  </a:solidFill>
                                  <a:latin typeface="Cambria Math" panose="02040503050406030204" pitchFamily="18" charset="0"/>
                                </a:rPr>
                                <m:t>𝜌</m:t>
                              </m:r>
                            </m:num>
                            <m:den>
                              <m:r>
                                <a:rPr lang="en-IN" sz="2400" i="0">
                                  <a:solidFill>
                                    <a:schemeClr val="tx1">
                                      <a:lumMod val="85000"/>
                                    </a:schemeClr>
                                  </a:solidFill>
                                  <a:latin typeface="Cambria Math" panose="02040503050406030204" pitchFamily="18" charset="0"/>
                                </a:rPr>
                                <m:t>2</m:t>
                              </m:r>
                            </m:den>
                          </m:f>
                          <m:sSubSup>
                            <m:sSubSupPr>
                              <m:ctrlPr>
                                <a:rPr lang="en-IN" sz="2400" i="1">
                                  <a:solidFill>
                                    <a:schemeClr val="tx1">
                                      <a:lumMod val="85000"/>
                                    </a:schemeClr>
                                  </a:solidFill>
                                  <a:latin typeface="Cambria Math" panose="02040503050406030204" pitchFamily="18" charset="0"/>
                                </a:rPr>
                              </m:ctrlPr>
                            </m:sSubSupPr>
                            <m:e>
                              <m:d>
                                <m:dPr>
                                  <m:begChr m:val="‖"/>
                                  <m:endChr m:val="‖"/>
                                  <m:ctrlPr>
                                    <a:rPr lang="en-IN" sz="2400" i="1">
                                      <a:solidFill>
                                        <a:schemeClr val="tx1">
                                          <a:lumMod val="85000"/>
                                        </a:schemeClr>
                                      </a:solidFill>
                                      <a:latin typeface="Cambria Math" panose="02040503050406030204" pitchFamily="18" charset="0"/>
                                    </a:rPr>
                                  </m:ctrlPr>
                                </m:dPr>
                                <m:e>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𝑥</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r>
                                    <a:rPr lang="en-IN" sz="2400" i="0">
                                      <a:solidFill>
                                        <a:schemeClr val="tx1">
                                          <a:lumMod val="85000"/>
                                        </a:schemeClr>
                                      </a:solidFill>
                                      <a:latin typeface="Cambria Math" panose="02040503050406030204" pitchFamily="18" charset="0"/>
                                    </a:rPr>
                                    <m:t>−</m:t>
                                  </m:r>
                                  <m:r>
                                    <a:rPr lang="en-IN" sz="2400" i="1">
                                      <a:solidFill>
                                        <a:schemeClr val="tx1">
                                          <a:lumMod val="85000"/>
                                        </a:schemeClr>
                                      </a:solidFill>
                                      <a:latin typeface="Cambria Math" panose="02040503050406030204" pitchFamily="18" charset="0"/>
                                    </a:rPr>
                                    <m:t>𝑧</m:t>
                                  </m:r>
                                </m:e>
                              </m:d>
                            </m:e>
                            <m:sub>
                              <m:r>
                                <a:rPr lang="en-IN" sz="2400" i="0">
                                  <a:solidFill>
                                    <a:schemeClr val="tx1">
                                      <a:lumMod val="85000"/>
                                    </a:schemeClr>
                                  </a:solidFill>
                                  <a:latin typeface="Cambria Math" panose="02040503050406030204" pitchFamily="18" charset="0"/>
                                </a:rPr>
                                <m:t>2</m:t>
                              </m:r>
                            </m:sub>
                            <m:sup>
                              <m:r>
                                <a:rPr lang="en-IN" sz="2400" i="0">
                                  <a:solidFill>
                                    <a:schemeClr val="tx1">
                                      <a:lumMod val="85000"/>
                                    </a:schemeClr>
                                  </a:solidFill>
                                  <a:latin typeface="Cambria Math" panose="02040503050406030204" pitchFamily="18" charset="0"/>
                                </a:rPr>
                                <m:t>2</m:t>
                              </m:r>
                            </m:sup>
                          </m:sSubSup>
                        </m:e>
                      </m:d>
                    </m:oMath>
                  </m:oMathPara>
                </a14:m>
                <a:endParaRPr lang="en-IN">
                  <a:solidFill>
                    <a:schemeClr val="tx1">
                      <a:lumMod val="85000"/>
                    </a:schemeClr>
                  </a:solidFill>
                </a:endParaRPr>
              </a:p>
            </p:txBody>
          </p:sp>
        </mc:Choice>
        <mc:Fallback xmlns="">
          <p:sp>
            <p:nvSpPr>
              <p:cNvPr id="14" name="TextBox 13">
                <a:extLst>
                  <a:ext uri="{FF2B5EF4-FFF2-40B4-BE49-F238E27FC236}">
                    <a16:creationId xmlns:a16="http://schemas.microsoft.com/office/drawing/2014/main" id="{BA20676F-491A-76B9-BC4E-D1A3BE4BB750}"/>
                  </a:ext>
                </a:extLst>
              </p:cNvPr>
              <p:cNvSpPr txBox="1">
                <a:spLocks noRot="1" noChangeAspect="1" noMove="1" noResize="1" noEditPoints="1" noAdjustHandles="1" noChangeArrowheads="1" noChangeShapeType="1" noTextEdit="1"/>
              </p:cNvSpPr>
              <p:nvPr/>
            </p:nvSpPr>
            <p:spPr>
              <a:xfrm>
                <a:off x="2440497" y="3241614"/>
                <a:ext cx="7311000" cy="7828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ACACD8-05F9-7440-DA0B-839AD81CC099}"/>
                  </a:ext>
                </a:extLst>
              </p:cNvPr>
              <p:cNvSpPr txBox="1"/>
              <p:nvPr/>
            </p:nvSpPr>
            <p:spPr>
              <a:xfrm>
                <a:off x="2958074" y="4136608"/>
                <a:ext cx="609600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r>
                        <a:rPr lang="en-IN" sz="2400" i="0">
                          <a:solidFill>
                            <a:schemeClr val="tx1">
                              <a:lumMod val="85000"/>
                            </a:schemeClr>
                          </a:solidFill>
                          <a:latin typeface="Cambria Math" panose="02040503050406030204" pitchFamily="18" charset="0"/>
                        </a:rPr>
                        <m:t>:=</m:t>
                      </m:r>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𝑦</m:t>
                          </m:r>
                        </m:e>
                        <m:sup>
                          <m:r>
                            <a:rPr lang="en-IN" sz="2400" i="1">
                              <a:solidFill>
                                <a:schemeClr val="tx1">
                                  <a:lumMod val="85000"/>
                                </a:schemeClr>
                              </a:solidFill>
                              <a:latin typeface="Cambria Math" panose="02040503050406030204" pitchFamily="18" charset="0"/>
                            </a:rPr>
                            <m:t>𝑘</m:t>
                          </m:r>
                        </m:sup>
                      </m:sSup>
                      <m:r>
                        <a:rPr lang="en-IN" sz="2400" i="0">
                          <a:solidFill>
                            <a:schemeClr val="tx1">
                              <a:lumMod val="85000"/>
                            </a:schemeClr>
                          </a:solidFill>
                          <a:latin typeface="Cambria Math" panose="02040503050406030204" pitchFamily="18" charset="0"/>
                        </a:rPr>
                        <m:t>+</m:t>
                      </m:r>
                      <m:r>
                        <a:rPr lang="en-IN" sz="2400" i="1">
                          <a:solidFill>
                            <a:schemeClr val="tx1">
                              <a:lumMod val="85000"/>
                            </a:schemeClr>
                          </a:solidFill>
                          <a:latin typeface="Cambria Math" panose="02040503050406030204" pitchFamily="18" charset="0"/>
                        </a:rPr>
                        <m:t>𝜌</m:t>
                      </m:r>
                      <m:d>
                        <m:dPr>
                          <m:ctrlPr>
                            <a:rPr lang="en-IN" sz="2400" i="1">
                              <a:solidFill>
                                <a:schemeClr val="tx1">
                                  <a:lumMod val="85000"/>
                                </a:schemeClr>
                              </a:solidFill>
                              <a:latin typeface="Cambria Math" panose="02040503050406030204" pitchFamily="18" charset="0"/>
                            </a:rPr>
                          </m:ctrlPr>
                        </m:dPr>
                        <m:e>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𝑥</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r>
                            <a:rPr lang="en-IN" sz="2400" i="0">
                              <a:solidFill>
                                <a:schemeClr val="tx1">
                                  <a:lumMod val="85000"/>
                                </a:schemeClr>
                              </a:solidFill>
                              <a:latin typeface="Cambria Math" panose="02040503050406030204" pitchFamily="18" charset="0"/>
                            </a:rPr>
                            <m:t>−</m:t>
                          </m:r>
                          <m:sSup>
                            <m:sSupPr>
                              <m:ctrlPr>
                                <a:rPr lang="en-IN" sz="2400" i="1">
                                  <a:solidFill>
                                    <a:schemeClr val="tx1">
                                      <a:lumMod val="85000"/>
                                    </a:schemeClr>
                                  </a:solidFill>
                                  <a:latin typeface="Cambria Math" panose="02040503050406030204" pitchFamily="18" charset="0"/>
                                </a:rPr>
                              </m:ctrlPr>
                            </m:sSupPr>
                            <m:e>
                              <m:r>
                                <a:rPr lang="en-IN" sz="2400" i="1">
                                  <a:solidFill>
                                    <a:schemeClr val="tx1">
                                      <a:lumMod val="85000"/>
                                    </a:schemeClr>
                                  </a:solidFill>
                                  <a:latin typeface="Cambria Math" panose="02040503050406030204" pitchFamily="18" charset="0"/>
                                </a:rPr>
                                <m:t>𝑧</m:t>
                              </m:r>
                            </m:e>
                            <m:sup>
                              <m:r>
                                <a:rPr lang="en-IN" sz="2400" i="1">
                                  <a:solidFill>
                                    <a:schemeClr val="tx1">
                                      <a:lumMod val="85000"/>
                                    </a:schemeClr>
                                  </a:solidFill>
                                  <a:latin typeface="Cambria Math" panose="02040503050406030204" pitchFamily="18" charset="0"/>
                                </a:rPr>
                                <m:t>𝑘</m:t>
                              </m:r>
                              <m:r>
                                <a:rPr lang="en-IN" sz="2400" i="0">
                                  <a:solidFill>
                                    <a:schemeClr val="tx1">
                                      <a:lumMod val="85000"/>
                                    </a:schemeClr>
                                  </a:solidFill>
                                  <a:latin typeface="Cambria Math" panose="02040503050406030204" pitchFamily="18" charset="0"/>
                                </a:rPr>
                                <m:t>+1</m:t>
                              </m:r>
                            </m:sup>
                          </m:sSup>
                        </m:e>
                      </m:d>
                    </m:oMath>
                  </m:oMathPara>
                </a14:m>
                <a:endParaRPr lang="en-IN" sz="2400">
                  <a:solidFill>
                    <a:schemeClr val="tx1">
                      <a:lumMod val="85000"/>
                    </a:schemeClr>
                  </a:solidFill>
                </a:endParaRPr>
              </a:p>
            </p:txBody>
          </p:sp>
        </mc:Choice>
        <mc:Fallback xmlns="">
          <p:sp>
            <p:nvSpPr>
              <p:cNvPr id="16" name="TextBox 15">
                <a:extLst>
                  <a:ext uri="{FF2B5EF4-FFF2-40B4-BE49-F238E27FC236}">
                    <a16:creationId xmlns:a16="http://schemas.microsoft.com/office/drawing/2014/main" id="{9BACACD8-05F9-7440-DA0B-839AD81CC099}"/>
                  </a:ext>
                </a:extLst>
              </p:cNvPr>
              <p:cNvSpPr txBox="1">
                <a:spLocks noRot="1" noChangeAspect="1" noMove="1" noResize="1" noEditPoints="1" noAdjustHandles="1" noChangeArrowheads="1" noChangeShapeType="1" noTextEdit="1"/>
              </p:cNvSpPr>
              <p:nvPr/>
            </p:nvSpPr>
            <p:spPr>
              <a:xfrm>
                <a:off x="2958074" y="4136608"/>
                <a:ext cx="6096000" cy="50917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7360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78C556-9465-880F-42EF-A0B7C513B6DE}"/>
                  </a:ext>
                </a:extLst>
              </p:cNvPr>
              <p:cNvSpPr txBox="1"/>
              <p:nvPr/>
            </p:nvSpPr>
            <p:spPr>
              <a:xfrm>
                <a:off x="2440500" y="615931"/>
                <a:ext cx="7315200" cy="78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limLow>
                        <m:limLowPr>
                          <m:ctrlPr>
                            <a:rPr lang="en-IN" sz="2400" i="1">
                              <a:solidFill>
                                <a:schemeClr val="tx1"/>
                              </a:solidFill>
                              <a:latin typeface="Cambria Math" panose="02040503050406030204" pitchFamily="18" charset="0"/>
                            </a:rPr>
                          </m:ctrlPr>
                        </m:limLowPr>
                        <m:e>
                          <m:r>
                            <a:rPr lang="en-IN" sz="2400" i="1">
                              <a:solidFill>
                                <a:schemeClr val="tx1"/>
                              </a:solidFill>
                              <a:latin typeface="Cambria Math" panose="02040503050406030204" pitchFamily="18" charset="0"/>
                            </a:rPr>
                            <m:t>𝑎𝑟𝑔𝑚𝑖𝑛</m:t>
                          </m:r>
                        </m:e>
                        <m:lim>
                          <m:r>
                            <a:rPr lang="en-IN" sz="2400" i="1">
                              <a:solidFill>
                                <a:schemeClr val="tx1"/>
                              </a:solidFill>
                              <a:latin typeface="Cambria Math" panose="02040503050406030204" pitchFamily="18" charset="0"/>
                            </a:rPr>
                            <m:t>𝑥</m:t>
                          </m:r>
                        </m:lim>
                      </m:limLow>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i="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𝑥</m:t>
                              </m:r>
                            </m:e>
                          </m:d>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i="0">
                                  <a:solidFill>
                                    <a:schemeClr val="tx1"/>
                                  </a:solidFill>
                                  <a:latin typeface="Cambria Math" panose="02040503050406030204" pitchFamily="18" charset="0"/>
                                </a:rPr>
                                <m:t>2</m:t>
                              </m:r>
                            </m:den>
                          </m:f>
                          <m:sSubSup>
                            <m:sSubSupPr>
                              <m:ctrlPr>
                                <a:rPr lang="en-IN" sz="2400" i="1">
                                  <a:solidFill>
                                    <a:schemeClr val="tx1"/>
                                  </a:solidFill>
                                  <a:latin typeface="Cambria Math" panose="02040503050406030204" pitchFamily="18" charset="0"/>
                                </a:rPr>
                              </m:ctrlPr>
                            </m:sSubSupPr>
                            <m:e>
                              <m:d>
                                <m:dPr>
                                  <m:begChr m:val="‖"/>
                                  <m:endChr m:val="‖"/>
                                  <m:ctrlPr>
                                    <a:rPr lang="en-IN" sz="2400" i="1" smtClean="0">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sup>
                                  </m:sSup>
                                </m:e>
                              </m:d>
                            </m:e>
                            <m:sub>
                              <m:r>
                                <a:rPr lang="en-IN" sz="2400" i="0">
                                  <a:solidFill>
                                    <a:schemeClr val="tx1"/>
                                  </a:solidFill>
                                  <a:latin typeface="Cambria Math" panose="02040503050406030204" pitchFamily="18" charset="0"/>
                                </a:rPr>
                                <m:t>2</m:t>
                              </m:r>
                            </m:sub>
                            <m:sup>
                              <m:r>
                                <a:rPr lang="en-IN" sz="2400" i="0">
                                  <a:solidFill>
                                    <a:schemeClr val="tx1"/>
                                  </a:solidFill>
                                  <a:latin typeface="Cambria Math" panose="02040503050406030204" pitchFamily="18" charset="0"/>
                                </a:rPr>
                                <m:t>2</m:t>
                              </m:r>
                            </m:sup>
                          </m:sSubSup>
                        </m:e>
                      </m:d>
                    </m:oMath>
                  </m:oMathPara>
                </a14:m>
                <a:endParaRPr lang="en-IN" sz="2400">
                  <a:solidFill>
                    <a:schemeClr val="tx1"/>
                  </a:solidFill>
                </a:endParaRPr>
              </a:p>
            </p:txBody>
          </p:sp>
        </mc:Choice>
        <mc:Fallback xmlns="">
          <p:sp>
            <p:nvSpPr>
              <p:cNvPr id="10" name="TextBox 9">
                <a:extLst>
                  <a:ext uri="{FF2B5EF4-FFF2-40B4-BE49-F238E27FC236}">
                    <a16:creationId xmlns:a16="http://schemas.microsoft.com/office/drawing/2014/main" id="{7778C556-9465-880F-42EF-A0B7C513B6DE}"/>
                  </a:ext>
                </a:extLst>
              </p:cNvPr>
              <p:cNvSpPr txBox="1">
                <a:spLocks noRot="1" noChangeAspect="1" noMove="1" noResize="1" noEditPoints="1" noAdjustHandles="1" noChangeArrowheads="1" noChangeShapeType="1" noTextEdit="1"/>
              </p:cNvSpPr>
              <p:nvPr/>
            </p:nvSpPr>
            <p:spPr>
              <a:xfrm>
                <a:off x="2440500" y="615931"/>
                <a:ext cx="7315200" cy="7848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A20676F-491A-76B9-BC4E-D1A3BE4BB750}"/>
                  </a:ext>
                </a:extLst>
              </p:cNvPr>
              <p:cNvSpPr txBox="1"/>
              <p:nvPr/>
            </p:nvSpPr>
            <p:spPr>
              <a:xfrm>
                <a:off x="2440500" y="1496950"/>
                <a:ext cx="7311000" cy="782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limLow>
                        <m:limLowPr>
                          <m:ctrlPr>
                            <a:rPr lang="en-IN" sz="2400" i="1">
                              <a:solidFill>
                                <a:schemeClr val="tx1"/>
                              </a:solidFill>
                              <a:latin typeface="Cambria Math" panose="02040503050406030204" pitchFamily="18" charset="0"/>
                            </a:rPr>
                          </m:ctrlPr>
                        </m:limLowPr>
                        <m:e>
                          <m:r>
                            <a:rPr lang="en-IN" sz="2400" i="1">
                              <a:solidFill>
                                <a:schemeClr val="tx1"/>
                              </a:solidFill>
                              <a:latin typeface="Cambria Math" panose="02040503050406030204" pitchFamily="18" charset="0"/>
                            </a:rPr>
                            <m:t>𝑎𝑟𝑔𝑚𝑖𝑛</m:t>
                          </m:r>
                        </m:e>
                        <m:lim>
                          <m:r>
                            <a:rPr lang="en-IN" sz="2400" i="1">
                              <a:solidFill>
                                <a:schemeClr val="tx1"/>
                              </a:solidFill>
                              <a:latin typeface="Cambria Math" panose="02040503050406030204" pitchFamily="18" charset="0"/>
                            </a:rPr>
                            <m:t>𝑧</m:t>
                          </m:r>
                        </m:lim>
                      </m:limLow>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𝑔</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e>
                          </m:d>
                          <m:r>
                            <a:rPr lang="en-IN" sz="2400" i="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𝑧</m:t>
                              </m:r>
                            </m:e>
                          </m:d>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i="0">
                                  <a:solidFill>
                                    <a:schemeClr val="tx1"/>
                                  </a:solidFill>
                                  <a:latin typeface="Cambria Math" panose="02040503050406030204" pitchFamily="18" charset="0"/>
                                </a:rPr>
                                <m:t>2</m:t>
                              </m:r>
                            </m:den>
                          </m:f>
                          <m:sSubSup>
                            <m:sSubSupPr>
                              <m:ctrlPr>
                                <a:rPr lang="en-IN" sz="2400" i="1">
                                  <a:solidFill>
                                    <a:schemeClr val="tx1"/>
                                  </a:solidFill>
                                  <a:latin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𝑧</m:t>
                                  </m:r>
                                </m:e>
                              </m:d>
                            </m:e>
                            <m:sub>
                              <m:r>
                                <a:rPr lang="en-IN" sz="2400" i="0">
                                  <a:solidFill>
                                    <a:schemeClr val="tx1"/>
                                  </a:solidFill>
                                  <a:latin typeface="Cambria Math" panose="02040503050406030204" pitchFamily="18" charset="0"/>
                                </a:rPr>
                                <m:t>2</m:t>
                              </m:r>
                            </m:sub>
                            <m:sup>
                              <m:r>
                                <a:rPr lang="en-IN" sz="2400" i="0">
                                  <a:solidFill>
                                    <a:schemeClr val="tx1"/>
                                  </a:solidFill>
                                  <a:latin typeface="Cambria Math" panose="02040503050406030204" pitchFamily="18" charset="0"/>
                                </a:rPr>
                                <m:t>2</m:t>
                              </m:r>
                            </m:sup>
                          </m:sSubSup>
                        </m:e>
                      </m:d>
                    </m:oMath>
                  </m:oMathPara>
                </a14:m>
                <a:endParaRPr lang="en-IN">
                  <a:solidFill>
                    <a:schemeClr val="tx1"/>
                  </a:solidFill>
                </a:endParaRPr>
              </a:p>
            </p:txBody>
          </p:sp>
        </mc:Choice>
        <mc:Fallback xmlns="">
          <p:sp>
            <p:nvSpPr>
              <p:cNvPr id="14" name="TextBox 13">
                <a:extLst>
                  <a:ext uri="{FF2B5EF4-FFF2-40B4-BE49-F238E27FC236}">
                    <a16:creationId xmlns:a16="http://schemas.microsoft.com/office/drawing/2014/main" id="{BA20676F-491A-76B9-BC4E-D1A3BE4BB750}"/>
                  </a:ext>
                </a:extLst>
              </p:cNvPr>
              <p:cNvSpPr txBox="1">
                <a:spLocks noRot="1" noChangeAspect="1" noMove="1" noResize="1" noEditPoints="1" noAdjustHandles="1" noChangeArrowheads="1" noChangeShapeType="1" noTextEdit="1"/>
              </p:cNvSpPr>
              <p:nvPr/>
            </p:nvSpPr>
            <p:spPr>
              <a:xfrm>
                <a:off x="2440500" y="1496950"/>
                <a:ext cx="7311000" cy="7828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ACACD8-05F9-7440-DA0B-839AD81CC099}"/>
                  </a:ext>
                </a:extLst>
              </p:cNvPr>
              <p:cNvSpPr txBox="1"/>
              <p:nvPr/>
            </p:nvSpPr>
            <p:spPr>
              <a:xfrm>
                <a:off x="3048000" y="2446138"/>
                <a:ext cx="609600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𝜌</m:t>
                      </m:r>
                      <m:d>
                        <m:dPr>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e>
                      </m:d>
                    </m:oMath>
                  </m:oMathPara>
                </a14:m>
                <a:endParaRPr lang="en-IN" sz="2400">
                  <a:solidFill>
                    <a:schemeClr val="tx1"/>
                  </a:solidFill>
                </a:endParaRPr>
              </a:p>
            </p:txBody>
          </p:sp>
        </mc:Choice>
        <mc:Fallback xmlns="">
          <p:sp>
            <p:nvSpPr>
              <p:cNvPr id="16" name="TextBox 15">
                <a:extLst>
                  <a:ext uri="{FF2B5EF4-FFF2-40B4-BE49-F238E27FC236}">
                    <a16:creationId xmlns:a16="http://schemas.microsoft.com/office/drawing/2014/main" id="{9BACACD8-05F9-7440-DA0B-839AD81CC099}"/>
                  </a:ext>
                </a:extLst>
              </p:cNvPr>
              <p:cNvSpPr txBox="1">
                <a:spLocks noRot="1" noChangeAspect="1" noMove="1" noResize="1" noEditPoints="1" noAdjustHandles="1" noChangeArrowheads="1" noChangeShapeType="1" noTextEdit="1"/>
              </p:cNvSpPr>
              <p:nvPr/>
            </p:nvSpPr>
            <p:spPr>
              <a:xfrm>
                <a:off x="3048000" y="2446138"/>
                <a:ext cx="6096000" cy="509178"/>
              </a:xfrm>
              <a:prstGeom prst="rect">
                <a:avLst/>
              </a:prstGeom>
              <a:blipFill>
                <a:blip r:embed="rId4"/>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E642C1F-4F8B-4413-4EE0-D52080E08F85}"/>
              </a:ext>
            </a:extLst>
          </p:cNvPr>
          <p:cNvSpPr txBox="1"/>
          <p:nvPr/>
        </p:nvSpPr>
        <p:spPr>
          <a:xfrm>
            <a:off x="548249" y="3147694"/>
            <a:ext cx="10725150" cy="400110"/>
          </a:xfrm>
          <a:prstGeom prst="rect">
            <a:avLst/>
          </a:prstGeom>
          <a:noFill/>
        </p:spPr>
        <p:txBody>
          <a:bodyPr wrap="square" rtlCol="0">
            <a:spAutoFit/>
          </a:bodyPr>
          <a:lstStyle/>
          <a:p>
            <a:r>
              <a:rPr lang="en-US" sz="2000">
                <a:solidFill>
                  <a:schemeClr val="tx1">
                    <a:lumMod val="85000"/>
                  </a:schemeClr>
                </a:solidFill>
              </a:rPr>
              <a:t>By completing Squares Method, we are Converting Equation to Quadratic Form</a:t>
            </a:r>
            <a:endParaRPr lang="en-IN" sz="2000">
              <a:solidFill>
                <a:schemeClr val="tx1">
                  <a:lumMod val="85000"/>
                </a:schemeClr>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DCF1FB-D41A-3750-427E-81867B8FDAC9}"/>
                  </a:ext>
                </a:extLst>
              </p:cNvPr>
              <p:cNvSpPr txBox="1"/>
              <p:nvPr/>
            </p:nvSpPr>
            <p:spPr>
              <a:xfrm>
                <a:off x="2690812" y="3643993"/>
                <a:ext cx="7172325" cy="10534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limLow>
                        <m:limLowPr>
                          <m:ctrlPr>
                            <a:rPr lang="en-IN" sz="2400" i="1">
                              <a:solidFill>
                                <a:schemeClr val="tx1"/>
                              </a:solidFill>
                              <a:latin typeface="Cambria Math" panose="02040503050406030204" pitchFamily="18" charset="0"/>
                            </a:rPr>
                          </m:ctrlPr>
                        </m:limLowPr>
                        <m:e>
                          <m:r>
                            <a:rPr lang="en-IN" sz="2400" i="1">
                              <a:solidFill>
                                <a:schemeClr val="tx1"/>
                              </a:solidFill>
                              <a:latin typeface="Cambria Math" panose="02040503050406030204" pitchFamily="18" charset="0"/>
                            </a:rPr>
                            <m:t>𝑎𝑟𝑔𝑚𝑖𝑛</m:t>
                          </m:r>
                        </m:e>
                        <m:lim>
                          <m:r>
                            <a:rPr lang="en-IN" sz="2400" i="1">
                              <a:solidFill>
                                <a:schemeClr val="tx1"/>
                              </a:solidFill>
                              <a:latin typeface="Cambria Math" panose="02040503050406030204" pitchFamily="18" charset="0"/>
                            </a:rPr>
                            <m:t>𝑥</m:t>
                          </m:r>
                        </m:lim>
                      </m:limLow>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i="0">
                                  <a:solidFill>
                                    <a:schemeClr val="tx1"/>
                                  </a:solidFill>
                                  <a:latin typeface="Cambria Math" panose="02040503050406030204" pitchFamily="18" charset="0"/>
                                </a:rPr>
                                <m:t>2</m:t>
                              </m:r>
                            </m:den>
                          </m:f>
                          <m:sSubSup>
                            <m:sSubSupPr>
                              <m:ctrlPr>
                                <a:rPr lang="en-IN" sz="2400" i="1">
                                  <a:solidFill>
                                    <a:schemeClr val="tx1"/>
                                  </a:solidFill>
                                  <a:latin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sup>
                                  </m:sSup>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0">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𝜌</m:t>
                                      </m:r>
                                    </m:den>
                                  </m:f>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e>
                              </m:d>
                            </m:e>
                            <m:sub>
                              <m:r>
                                <a:rPr lang="en-IN" sz="2400" i="0">
                                  <a:solidFill>
                                    <a:schemeClr val="tx1"/>
                                  </a:solidFill>
                                  <a:latin typeface="Cambria Math" panose="02040503050406030204" pitchFamily="18" charset="0"/>
                                </a:rPr>
                                <m:t>2</m:t>
                              </m:r>
                            </m:sub>
                            <m:sup>
                              <m:r>
                                <a:rPr lang="en-IN" sz="2400" i="0">
                                  <a:solidFill>
                                    <a:schemeClr val="tx1"/>
                                  </a:solidFill>
                                  <a:latin typeface="Cambria Math" panose="02040503050406030204" pitchFamily="18" charset="0"/>
                                </a:rPr>
                                <m:t>2</m:t>
                              </m:r>
                            </m:sup>
                          </m:sSubSup>
                        </m:e>
                      </m:d>
                    </m:oMath>
                  </m:oMathPara>
                </a14:m>
                <a:endParaRPr lang="en-IN" sz="2400">
                  <a:solidFill>
                    <a:schemeClr val="tx1"/>
                  </a:solidFill>
                </a:endParaRPr>
              </a:p>
            </p:txBody>
          </p:sp>
        </mc:Choice>
        <mc:Fallback xmlns="">
          <p:sp>
            <p:nvSpPr>
              <p:cNvPr id="13" name="TextBox 12">
                <a:extLst>
                  <a:ext uri="{FF2B5EF4-FFF2-40B4-BE49-F238E27FC236}">
                    <a16:creationId xmlns:a16="http://schemas.microsoft.com/office/drawing/2014/main" id="{B5DCF1FB-D41A-3750-427E-81867B8FDAC9}"/>
                  </a:ext>
                </a:extLst>
              </p:cNvPr>
              <p:cNvSpPr txBox="1">
                <a:spLocks noRot="1" noChangeAspect="1" noMove="1" noResize="1" noEditPoints="1" noAdjustHandles="1" noChangeArrowheads="1" noChangeShapeType="1" noTextEdit="1"/>
              </p:cNvSpPr>
              <p:nvPr/>
            </p:nvSpPr>
            <p:spPr>
              <a:xfrm>
                <a:off x="2690812" y="3643993"/>
                <a:ext cx="7172325" cy="10534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B4E8FC-19AC-0495-3E35-D20E90B2532C}"/>
                  </a:ext>
                </a:extLst>
              </p:cNvPr>
              <p:cNvSpPr txBox="1"/>
              <p:nvPr/>
            </p:nvSpPr>
            <p:spPr>
              <a:xfrm>
                <a:off x="2952748" y="4730201"/>
                <a:ext cx="6781802" cy="10534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limLow>
                        <m:limLowPr>
                          <m:ctrlPr>
                            <a:rPr lang="en-IN" sz="2400" i="1">
                              <a:solidFill>
                                <a:schemeClr val="tx1"/>
                              </a:solidFill>
                              <a:latin typeface="Cambria Math" panose="02040503050406030204" pitchFamily="18" charset="0"/>
                            </a:rPr>
                          </m:ctrlPr>
                        </m:limLowPr>
                        <m:e>
                          <m:r>
                            <a:rPr lang="en-IN" sz="2400" i="1">
                              <a:solidFill>
                                <a:schemeClr val="tx1"/>
                              </a:solidFill>
                              <a:latin typeface="Cambria Math" panose="02040503050406030204" pitchFamily="18" charset="0"/>
                            </a:rPr>
                            <m:t>𝑎𝑟𝑔𝑚𝑖𝑛</m:t>
                          </m:r>
                        </m:e>
                        <m:lim>
                          <m:r>
                            <a:rPr lang="en-IN" sz="2400" i="1">
                              <a:solidFill>
                                <a:schemeClr val="tx1"/>
                              </a:solidFill>
                              <a:latin typeface="Cambria Math" panose="02040503050406030204" pitchFamily="18" charset="0"/>
                            </a:rPr>
                            <m:t>𝑧</m:t>
                          </m:r>
                        </m:lim>
                      </m:limLow>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𝑔</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e>
                          </m:d>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i="0">
                                  <a:solidFill>
                                    <a:schemeClr val="tx1"/>
                                  </a:solidFill>
                                  <a:latin typeface="Cambria Math" panose="02040503050406030204" pitchFamily="18" charset="0"/>
                                </a:rPr>
                                <m:t>2</m:t>
                              </m:r>
                            </m:den>
                          </m:f>
                          <m:sSubSup>
                            <m:sSubSupPr>
                              <m:ctrlPr>
                                <a:rPr lang="en-IN" sz="2400" i="1">
                                  <a:solidFill>
                                    <a:schemeClr val="tx1"/>
                                  </a:solidFill>
                                  <a:latin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𝑧</m:t>
                                  </m:r>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0">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𝜌</m:t>
                                      </m:r>
                                    </m:den>
                                  </m:f>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e>
                              </m:d>
                            </m:e>
                            <m:sub>
                              <m:r>
                                <a:rPr lang="en-IN" sz="2400" i="0">
                                  <a:solidFill>
                                    <a:schemeClr val="tx1"/>
                                  </a:solidFill>
                                  <a:latin typeface="Cambria Math" panose="02040503050406030204" pitchFamily="18" charset="0"/>
                                </a:rPr>
                                <m:t>2</m:t>
                              </m:r>
                            </m:sub>
                            <m:sup>
                              <m:r>
                                <a:rPr lang="en-IN" sz="2400" i="0">
                                  <a:solidFill>
                                    <a:schemeClr val="tx1"/>
                                  </a:solidFill>
                                  <a:latin typeface="Cambria Math" panose="02040503050406030204" pitchFamily="18" charset="0"/>
                                </a:rPr>
                                <m:t>2</m:t>
                              </m:r>
                            </m:sup>
                          </m:sSubSup>
                        </m:e>
                      </m:d>
                    </m:oMath>
                  </m:oMathPara>
                </a14:m>
                <a:endParaRPr lang="en-IN" sz="2400">
                  <a:solidFill>
                    <a:schemeClr val="tx1"/>
                  </a:solidFill>
                </a:endParaRPr>
              </a:p>
            </p:txBody>
          </p:sp>
        </mc:Choice>
        <mc:Fallback xmlns="">
          <p:sp>
            <p:nvSpPr>
              <p:cNvPr id="15" name="TextBox 14">
                <a:extLst>
                  <a:ext uri="{FF2B5EF4-FFF2-40B4-BE49-F238E27FC236}">
                    <a16:creationId xmlns:a16="http://schemas.microsoft.com/office/drawing/2014/main" id="{43B4E8FC-19AC-0495-3E35-D20E90B2532C}"/>
                  </a:ext>
                </a:extLst>
              </p:cNvPr>
              <p:cNvSpPr txBox="1">
                <a:spLocks noRot="1" noChangeAspect="1" noMove="1" noResize="1" noEditPoints="1" noAdjustHandles="1" noChangeArrowheads="1" noChangeShapeType="1" noTextEdit="1"/>
              </p:cNvSpPr>
              <p:nvPr/>
            </p:nvSpPr>
            <p:spPr>
              <a:xfrm>
                <a:off x="2952748" y="4730201"/>
                <a:ext cx="6781802" cy="10534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D2C177-4726-669F-CF86-53DF627F1B6B}"/>
                  </a:ext>
                </a:extLst>
              </p:cNvPr>
              <p:cNvSpPr txBox="1"/>
              <p:nvPr/>
            </p:nvSpPr>
            <p:spPr>
              <a:xfrm>
                <a:off x="3228974" y="5976009"/>
                <a:ext cx="609600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a:latin typeface="Cambria Math" panose="02040503050406030204" pitchFamily="18" charset="0"/>
                        </a:rPr>
                        <m:t>:</m:t>
                      </m:r>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𝑘</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𝜌</m:t>
                      </m:r>
                      <m:d>
                        <m:dPr>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e>
                      </m:d>
                    </m:oMath>
                  </m:oMathPara>
                </a14:m>
                <a:endParaRPr lang="en-IN" sz="2400">
                  <a:solidFill>
                    <a:schemeClr val="tx1"/>
                  </a:solidFill>
                </a:endParaRPr>
              </a:p>
            </p:txBody>
          </p:sp>
        </mc:Choice>
        <mc:Fallback xmlns="">
          <p:sp>
            <p:nvSpPr>
              <p:cNvPr id="17" name="TextBox 16">
                <a:extLst>
                  <a:ext uri="{FF2B5EF4-FFF2-40B4-BE49-F238E27FC236}">
                    <a16:creationId xmlns:a16="http://schemas.microsoft.com/office/drawing/2014/main" id="{2DD2C177-4726-669F-CF86-53DF627F1B6B}"/>
                  </a:ext>
                </a:extLst>
              </p:cNvPr>
              <p:cNvSpPr txBox="1">
                <a:spLocks noRot="1" noChangeAspect="1" noMove="1" noResize="1" noEditPoints="1" noAdjustHandles="1" noChangeArrowheads="1" noChangeShapeType="1" noTextEdit="1"/>
              </p:cNvSpPr>
              <p:nvPr/>
            </p:nvSpPr>
            <p:spPr>
              <a:xfrm>
                <a:off x="3228974" y="5976009"/>
                <a:ext cx="6096000" cy="50917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3019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P spid="2" grpId="0"/>
      <p:bldP spid="13"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C76C-804A-B842-5C56-AC91F72EED32}"/>
              </a:ext>
            </a:extLst>
          </p:cNvPr>
          <p:cNvSpPr>
            <a:spLocks noGrp="1"/>
          </p:cNvSpPr>
          <p:nvPr>
            <p:ph type="title"/>
          </p:nvPr>
        </p:nvSpPr>
        <p:spPr>
          <a:xfrm>
            <a:off x="923955" y="863600"/>
            <a:ext cx="10353762" cy="970450"/>
          </a:xfrm>
        </p:spPr>
        <p:txBody>
          <a:bodyPr/>
          <a:lstStyle/>
          <a:p>
            <a:r>
              <a:rPr lang="en-US"/>
              <a:t>Team 7</a:t>
            </a:r>
            <a:endParaRPr lang="en-IN"/>
          </a:p>
        </p:txBody>
      </p:sp>
      <p:sp>
        <p:nvSpPr>
          <p:cNvPr id="3" name="Content Placeholder 2">
            <a:extLst>
              <a:ext uri="{FF2B5EF4-FFF2-40B4-BE49-F238E27FC236}">
                <a16:creationId xmlns:a16="http://schemas.microsoft.com/office/drawing/2014/main" id="{9672DA65-5C32-C416-A150-A4AA2BE0E208}"/>
              </a:ext>
            </a:extLst>
          </p:cNvPr>
          <p:cNvSpPr>
            <a:spLocks noGrp="1"/>
          </p:cNvSpPr>
          <p:nvPr>
            <p:ph idx="1"/>
          </p:nvPr>
        </p:nvSpPr>
        <p:spPr>
          <a:xfrm>
            <a:off x="923955" y="2199809"/>
            <a:ext cx="10353762" cy="4058751"/>
          </a:xfrm>
        </p:spPr>
        <p:txBody>
          <a:bodyPr>
            <a:normAutofit/>
          </a:bodyPr>
          <a:lstStyle/>
          <a:p>
            <a:pPr marL="36900" indent="0" algn="ctr">
              <a:buNone/>
            </a:pPr>
            <a:r>
              <a:rPr lang="en-IN" sz="2800" err="1">
                <a:solidFill>
                  <a:schemeClr val="tx1"/>
                </a:solidFill>
              </a:rPr>
              <a:t>B.E.Pranav</a:t>
            </a:r>
            <a:r>
              <a:rPr lang="en-IN" sz="2800">
                <a:solidFill>
                  <a:schemeClr val="tx1"/>
                </a:solidFill>
              </a:rPr>
              <a:t> </a:t>
            </a:r>
            <a:r>
              <a:rPr lang="en-IN" sz="2800" err="1">
                <a:solidFill>
                  <a:schemeClr val="tx1"/>
                </a:solidFill>
              </a:rPr>
              <a:t>Kumaar</a:t>
            </a:r>
            <a:r>
              <a:rPr lang="en-IN" sz="2800">
                <a:solidFill>
                  <a:schemeClr val="tx1"/>
                </a:solidFill>
              </a:rPr>
              <a:t> CB.EN.U4AIE20052</a:t>
            </a:r>
          </a:p>
          <a:p>
            <a:pPr marL="36900" indent="0" algn="ctr">
              <a:buNone/>
            </a:pPr>
            <a:r>
              <a:rPr lang="en-IN" sz="2800">
                <a:solidFill>
                  <a:schemeClr val="tx1"/>
                </a:solidFill>
              </a:rPr>
              <a:t>Divi Eswar Chowdary CB.EN.U4AIE20012</a:t>
            </a:r>
          </a:p>
          <a:p>
            <a:pPr marL="36900" indent="0" algn="ctr">
              <a:buNone/>
            </a:pPr>
            <a:r>
              <a:rPr lang="en-IN" sz="2800">
                <a:solidFill>
                  <a:schemeClr val="tx1"/>
                </a:solidFill>
              </a:rPr>
              <a:t>Harsha </a:t>
            </a:r>
            <a:r>
              <a:rPr lang="en-IN" sz="2800" err="1">
                <a:solidFill>
                  <a:schemeClr val="tx1"/>
                </a:solidFill>
              </a:rPr>
              <a:t>Dabbara</a:t>
            </a:r>
            <a:r>
              <a:rPr lang="en-IN" sz="2800">
                <a:solidFill>
                  <a:schemeClr val="tx1"/>
                </a:solidFill>
              </a:rPr>
              <a:t> CB.EN.U4AIE20010</a:t>
            </a:r>
          </a:p>
          <a:p>
            <a:pPr marL="36900" indent="0" algn="ctr">
              <a:buNone/>
            </a:pPr>
            <a:r>
              <a:rPr lang="en-IN" sz="2800" err="1">
                <a:solidFill>
                  <a:schemeClr val="tx1"/>
                </a:solidFill>
              </a:rPr>
              <a:t>Rishekesan</a:t>
            </a:r>
            <a:r>
              <a:rPr lang="en-IN" sz="2800">
                <a:solidFill>
                  <a:schemeClr val="tx1"/>
                </a:solidFill>
              </a:rPr>
              <a:t> CB.EN.U4AIE20058</a:t>
            </a:r>
          </a:p>
        </p:txBody>
      </p:sp>
    </p:spTree>
    <p:extLst>
      <p:ext uri="{BB962C8B-B14F-4D97-AF65-F5344CB8AC3E}">
        <p14:creationId xmlns:p14="http://schemas.microsoft.com/office/powerpoint/2010/main" val="113295445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Down 2">
            <a:extLst>
              <a:ext uri="{FF2B5EF4-FFF2-40B4-BE49-F238E27FC236}">
                <a16:creationId xmlns:a16="http://schemas.microsoft.com/office/drawing/2014/main" id="{F84763EF-F124-F5F4-B543-9E7EF9B7262B}"/>
              </a:ext>
            </a:extLst>
          </p:cNvPr>
          <p:cNvSpPr/>
          <p:nvPr/>
        </p:nvSpPr>
        <p:spPr>
          <a:xfrm>
            <a:off x="3547231" y="3318035"/>
            <a:ext cx="5097532" cy="1138420"/>
          </a:xfrm>
          <a:prstGeom prst="downArrow">
            <a:avLst/>
          </a:prstGeom>
          <a:solidFill>
            <a:schemeClr val="bg2">
              <a:lumMod val="50000"/>
              <a:lumOff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3150BB8-0CEE-6067-7DD1-3B0A62F74755}"/>
              </a:ext>
            </a:extLst>
          </p:cNvPr>
          <p:cNvSpPr txBox="1"/>
          <p:nvPr/>
        </p:nvSpPr>
        <p:spPr>
          <a:xfrm>
            <a:off x="393246" y="483229"/>
            <a:ext cx="11798754"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Now Let us make some assumptions that we will use those for make it to proximal Form</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2F6B0-90D3-2C51-93E8-84F424ACB7A9}"/>
                  </a:ext>
                </a:extLst>
              </p:cNvPr>
              <p:cNvSpPr txBox="1"/>
              <p:nvPr/>
            </p:nvSpPr>
            <p:spPr>
              <a:xfrm>
                <a:off x="4936770" y="3334089"/>
                <a:ext cx="2318455" cy="756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𝜌</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𝜌</m:t>
                          </m:r>
                        </m:den>
                      </m:f>
                    </m:oMath>
                  </m:oMathPara>
                </a14:m>
                <a:br>
                  <a:rPr lang="en-US" sz="2400"/>
                </a:br>
                <a:endParaRPr lang="en-GB" sz="2400"/>
              </a:p>
            </p:txBody>
          </p:sp>
        </mc:Choice>
        <mc:Fallback xmlns="">
          <p:sp>
            <p:nvSpPr>
              <p:cNvPr id="5" name="TextBox 4">
                <a:extLst>
                  <a:ext uri="{FF2B5EF4-FFF2-40B4-BE49-F238E27FC236}">
                    <a16:creationId xmlns:a16="http://schemas.microsoft.com/office/drawing/2014/main" id="{F192F6B0-90D3-2C51-93E8-84F424ACB7A9}"/>
                  </a:ext>
                </a:extLst>
              </p:cNvPr>
              <p:cNvSpPr txBox="1">
                <a:spLocks noRot="1" noChangeAspect="1" noMove="1" noResize="1" noEditPoints="1" noAdjustHandles="1" noChangeArrowheads="1" noChangeShapeType="1" noTextEdit="1"/>
              </p:cNvSpPr>
              <p:nvPr/>
            </p:nvSpPr>
            <p:spPr>
              <a:xfrm>
                <a:off x="4936770" y="3334089"/>
                <a:ext cx="2318455" cy="75648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148CD7-B9C2-C452-CED9-6D3CBBCE75C9}"/>
                  </a:ext>
                </a:extLst>
              </p:cNvPr>
              <p:cNvSpPr txBox="1"/>
              <p:nvPr/>
            </p:nvSpPr>
            <p:spPr>
              <a:xfrm>
                <a:off x="3353614" y="1252722"/>
                <a:ext cx="5484771" cy="1718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𝑥</m:t>
                                  </m:r>
                                </m:lim>
                              </m:limLow>
                            </m:fName>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𝑘</m:t>
                                          </m:r>
                                        </m:sup>
                                      </m:sSup>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e>
                      </m:func>
                    </m:oMath>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𝑧</m:t>
                          </m:r>
                        </m:e>
                        <m:sup>
                          <m:r>
                            <a:rPr lang="en-US" sz="2400" i="1">
                              <a:latin typeface="Cambria Math" panose="02040503050406030204" pitchFamily="18" charset="0"/>
                            </a:rPr>
                            <m:t>𝑘</m:t>
                          </m:r>
                          <m:r>
                            <a:rPr lang="en-US" sz="2400" i="1">
                              <a:latin typeface="Cambria Math" panose="02040503050406030204" pitchFamily="18" charset="0"/>
                            </a:rPr>
                            <m:t>+1</m:t>
                          </m:r>
                        </m:sup>
                      </m:s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b="0" i="1" smtClean="0">
                                      <a:latin typeface="Cambria Math" panose="02040503050406030204" pitchFamily="18" charset="0"/>
                                    </a:rPr>
                                    <m:t>𝑧</m:t>
                                  </m:r>
                                </m:lim>
                              </m:limLow>
                            </m:fName>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b="0" i="1" smtClean="0">
                                      <a:latin typeface="Cambria Math" panose="02040503050406030204" pitchFamily="18" charset="0"/>
                                    </a:rPr>
                                    <m:t>𝑧</m:t>
                                  </m:r>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𝑢</m:t>
                                          </m:r>
                                        </m:e>
                                        <m:sup>
                                          <m:r>
                                            <a:rPr lang="en-US" sz="2400" i="1">
                                              <a:latin typeface="Cambria Math" panose="02040503050406030204" pitchFamily="18" charset="0"/>
                                            </a:rPr>
                                            <m:t>𝑘</m:t>
                                          </m:r>
                                        </m:sup>
                                      </m:sSup>
                                    </m:e>
                                  </m:d>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func>
                    </m:oMath>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𝑘</m:t>
                          </m:r>
                          <m:r>
                            <a:rPr lang="en-US" sz="2400" b="0" i="0"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r>
                        <a:rPr lang="en-US" sz="2400" b="0" i="1" smtClean="0">
                          <a:latin typeface="Cambria Math" panose="02040503050406030204" pitchFamily="18" charset="0"/>
                        </a:rPr>
                        <m:t>𝜌</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m:oMathPara>
                </a14:m>
                <a:endParaRPr lang="en-GB" sz="2400"/>
              </a:p>
            </p:txBody>
          </p:sp>
        </mc:Choice>
        <mc:Fallback xmlns="">
          <p:sp>
            <p:nvSpPr>
              <p:cNvPr id="6" name="TextBox 5">
                <a:extLst>
                  <a:ext uri="{FF2B5EF4-FFF2-40B4-BE49-F238E27FC236}">
                    <a16:creationId xmlns:a16="http://schemas.microsoft.com/office/drawing/2014/main" id="{4A148CD7-B9C2-C452-CED9-6D3CBBCE75C9}"/>
                  </a:ext>
                </a:extLst>
              </p:cNvPr>
              <p:cNvSpPr txBox="1">
                <a:spLocks noRot="1" noChangeAspect="1" noMove="1" noResize="1" noEditPoints="1" noAdjustHandles="1" noChangeArrowheads="1" noChangeShapeType="1" noTextEdit="1"/>
              </p:cNvSpPr>
              <p:nvPr/>
            </p:nvSpPr>
            <p:spPr>
              <a:xfrm>
                <a:off x="3353614" y="1252722"/>
                <a:ext cx="5484771" cy="1718034"/>
              </a:xfrm>
              <a:prstGeom prst="rect">
                <a:avLst/>
              </a:prstGeom>
              <a:blipFill>
                <a:blip r:embed="rId3"/>
                <a:stretch>
                  <a:fillRect l="-889" b="-7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303152-BBA4-72B3-8D27-7780C7451AA6}"/>
                  </a:ext>
                </a:extLst>
              </p:cNvPr>
              <p:cNvSpPr txBox="1"/>
              <p:nvPr/>
            </p:nvSpPr>
            <p:spPr>
              <a:xfrm>
                <a:off x="2938797" y="4465961"/>
                <a:ext cx="6707652" cy="181036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𝑥</m:t>
                                  </m:r>
                                </m:lim>
                              </m:limLow>
                            </m:fName>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𝑧</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e>
                      </m:func>
                    </m:oMath>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𝑧</m:t>
                          </m:r>
                        </m:e>
                        <m:sup>
                          <m:r>
                            <a:rPr lang="en-US" sz="2400" i="1">
                              <a:latin typeface="Cambria Math" panose="02040503050406030204" pitchFamily="18" charset="0"/>
                            </a:rPr>
                            <m:t>𝑘</m:t>
                          </m:r>
                          <m:r>
                            <a:rPr lang="en-US" sz="2400" i="1">
                              <a:latin typeface="Cambria Math" panose="02040503050406030204" pitchFamily="18" charset="0"/>
                            </a:rPr>
                            <m:t>+1</m:t>
                          </m:r>
                        </m:sup>
                      </m:s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b="0" i="1" smtClean="0">
                                      <a:latin typeface="Cambria Math" panose="02040503050406030204" pitchFamily="18" charset="0"/>
                                    </a:rPr>
                                    <m:t>𝑧</m:t>
                                  </m:r>
                                </m:lim>
                              </m:limLow>
                            </m:fName>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b="0" i="1" smtClean="0">
                                      <a:latin typeface="Cambria Math" panose="02040503050406030204" pitchFamily="18" charset="0"/>
                                    </a:rPr>
                                    <m:t>𝑧</m:t>
                                  </m:r>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i="1">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𝑢</m:t>
                                          </m:r>
                                        </m:e>
                                        <m:sup>
                                          <m:r>
                                            <a:rPr lang="en-US" sz="2400" i="1">
                                              <a:latin typeface="Cambria Math" panose="02040503050406030204" pitchFamily="18" charset="0"/>
                                            </a:rPr>
                                            <m:t>𝑘</m:t>
                                          </m:r>
                                        </m:sup>
                                      </m:sSup>
                                      <m:r>
                                        <a:rPr lang="en-US" sz="2400" b="0" i="1" smtClean="0">
                                          <a:latin typeface="Cambria Math" panose="02040503050406030204" pitchFamily="18" charset="0"/>
                                        </a:rPr>
                                        <m:t>)</m:t>
                                      </m:r>
                                    </m:e>
                                  </m:d>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func>
                    </m:oMath>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𝑘</m:t>
                          </m:r>
                          <m:r>
                            <a:rPr lang="en-US" sz="2400" b="0" i="0"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r>
                        <a:rPr lang="en-US" sz="2400" b="0" i="1" smtClean="0">
                          <a:latin typeface="Cambria Math" panose="02040503050406030204" pitchFamily="18" charset="0"/>
                        </a:rPr>
                        <m:t>𝜌</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m:oMathPara>
                </a14:m>
                <a:endParaRPr lang="en-GB" sz="2400"/>
              </a:p>
            </p:txBody>
          </p:sp>
        </mc:Choice>
        <mc:Fallback xmlns="">
          <p:sp>
            <p:nvSpPr>
              <p:cNvPr id="9" name="TextBox 8">
                <a:extLst>
                  <a:ext uri="{FF2B5EF4-FFF2-40B4-BE49-F238E27FC236}">
                    <a16:creationId xmlns:a16="http://schemas.microsoft.com/office/drawing/2014/main" id="{B9303152-BBA4-72B3-8D27-7780C7451AA6}"/>
                  </a:ext>
                </a:extLst>
              </p:cNvPr>
              <p:cNvSpPr txBox="1">
                <a:spLocks noRot="1" noChangeAspect="1" noMove="1" noResize="1" noEditPoints="1" noAdjustHandles="1" noChangeArrowheads="1" noChangeShapeType="1" noTextEdit="1"/>
              </p:cNvSpPr>
              <p:nvPr/>
            </p:nvSpPr>
            <p:spPr>
              <a:xfrm>
                <a:off x="2938797" y="4465961"/>
                <a:ext cx="6707652" cy="1810367"/>
              </a:xfrm>
              <a:prstGeom prst="rect">
                <a:avLst/>
              </a:prstGeom>
              <a:blipFill>
                <a:blip r:embed="rId4"/>
                <a:stretch>
                  <a:fillRect b="-4040"/>
                </a:stretch>
              </a:blipFill>
            </p:spPr>
            <p:txBody>
              <a:bodyPr/>
              <a:lstStyle/>
              <a:p>
                <a:r>
                  <a:rPr lang="en-US">
                    <a:noFill/>
                  </a:rPr>
                  <a:t> </a:t>
                </a:r>
              </a:p>
            </p:txBody>
          </p:sp>
        </mc:Fallback>
      </mc:AlternateContent>
    </p:spTree>
    <p:extLst>
      <p:ext uri="{BB962C8B-B14F-4D97-AF65-F5344CB8AC3E}">
        <p14:creationId xmlns:p14="http://schemas.microsoft.com/office/powerpoint/2010/main" val="3381328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B4627E-8764-5B00-2FE4-689D53671E9E}"/>
              </a:ext>
            </a:extLst>
          </p:cNvPr>
          <p:cNvSpPr txBox="1"/>
          <p:nvPr/>
        </p:nvSpPr>
        <p:spPr>
          <a:xfrm>
            <a:off x="558915" y="553615"/>
            <a:ext cx="4743606" cy="400110"/>
          </a:xfrm>
          <a:prstGeom prst="rect">
            <a:avLst/>
          </a:prstGeom>
          <a:noFill/>
        </p:spPr>
        <p:txBody>
          <a:bodyPr wrap="none" rtlCol="0">
            <a:spAutoFit/>
          </a:bodyPr>
          <a:lstStyle/>
          <a:p>
            <a:r>
              <a:rPr lang="en-GB" sz="2000">
                <a:solidFill>
                  <a:schemeClr val="tx1">
                    <a:lumMod val="85000"/>
                  </a:schemeClr>
                </a:solidFill>
              </a:rPr>
              <a:t>Now as we know about proximal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05F8980-4A5E-6DB5-0C9B-980F1887F4C5}"/>
                  </a:ext>
                </a:extLst>
              </p:cNvPr>
              <p:cNvSpPr txBox="1"/>
              <p:nvPr/>
            </p:nvSpPr>
            <p:spPr>
              <a:xfrm>
                <a:off x="3335239" y="1076736"/>
                <a:ext cx="5521512" cy="580159"/>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𝜆</m:t>
                        </m:r>
                        <m:r>
                          <a:rPr lang="en-US" sz="2400" b="0" i="1" smtClean="0">
                            <a:solidFill>
                              <a:schemeClr val="tx1">
                                <a:lumMod val="85000"/>
                              </a:schemeClr>
                            </a:solidFill>
                            <a:latin typeface="Cambria Math" panose="02040503050406030204" pitchFamily="18" charset="0"/>
                          </a:rPr>
                          <m:t>𝑓</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𝑣</m:t>
                        </m:r>
                      </m:e>
                    </m:d>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r>
                              <a:rPr lang="en-US" sz="2400" b="0" i="1" smtClean="0">
                                <a:solidFill>
                                  <a:schemeClr val="tx1">
                                    <a:lumMod val="85000"/>
                                  </a:schemeClr>
                                </a:solidFill>
                                <a:latin typeface="Cambria Math" panose="02040503050406030204" pitchFamily="18" charset="0"/>
                              </a:rPr>
                              <m:t>𝑓</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e>
                        </m:func>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1</m:t>
                            </m:r>
                          </m:num>
                          <m:den>
                            <m:r>
                              <a:rPr lang="en-US" sz="2400" b="0" i="1" smtClean="0">
                                <a:solidFill>
                                  <a:schemeClr val="tx1">
                                    <a:lumMod val="85000"/>
                                  </a:schemeClr>
                                </a:solidFill>
                                <a:latin typeface="Cambria Math" panose="02040503050406030204" pitchFamily="18" charset="0"/>
                              </a:rPr>
                              <m:t>2∗</m:t>
                            </m:r>
                            <m:r>
                              <a:rPr lang="en-US" sz="2400" b="0" i="1" smtClean="0">
                                <a:solidFill>
                                  <a:schemeClr val="tx1">
                                    <a:lumMod val="85000"/>
                                  </a:schemeClr>
                                </a:solidFill>
                                <a:latin typeface="Cambria Math" panose="02040503050406030204" pitchFamily="18" charset="0"/>
                              </a:rPr>
                              <m:t>𝜆</m:t>
                            </m:r>
                          </m:den>
                        </m:f>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𝑣</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e>
                    </m:func>
                  </m:oMath>
                </a14:m>
                <a:r>
                  <a:rPr lang="en-GB" sz="2400">
                    <a:solidFill>
                      <a:schemeClr val="tx1">
                        <a:lumMod val="85000"/>
                      </a:schemeClr>
                    </a:solidFill>
                  </a:rPr>
                  <a:t> </a:t>
                </a:r>
              </a:p>
            </p:txBody>
          </p:sp>
        </mc:Choice>
        <mc:Fallback xmlns="">
          <p:sp>
            <p:nvSpPr>
              <p:cNvPr id="3" name="TextBox 2">
                <a:extLst>
                  <a:ext uri="{FF2B5EF4-FFF2-40B4-BE49-F238E27FC236}">
                    <a16:creationId xmlns:a16="http://schemas.microsoft.com/office/drawing/2014/main" id="{905F8980-4A5E-6DB5-0C9B-980F1887F4C5}"/>
                  </a:ext>
                </a:extLst>
              </p:cNvPr>
              <p:cNvSpPr txBox="1">
                <a:spLocks noRot="1" noChangeAspect="1" noMove="1" noResize="1" noEditPoints="1" noAdjustHandles="1" noChangeArrowheads="1" noChangeShapeType="1" noTextEdit="1"/>
              </p:cNvSpPr>
              <p:nvPr/>
            </p:nvSpPr>
            <p:spPr>
              <a:xfrm>
                <a:off x="3335239" y="1076736"/>
                <a:ext cx="5521512" cy="58015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0616182-D8E6-0038-342F-37C2C76EC171}"/>
              </a:ext>
            </a:extLst>
          </p:cNvPr>
          <p:cNvSpPr txBox="1"/>
          <p:nvPr/>
        </p:nvSpPr>
        <p:spPr>
          <a:xfrm>
            <a:off x="558915" y="1779906"/>
            <a:ext cx="7365546"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Now Let us Write Everything into proximal Form</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ADAE3-1598-35C9-8D87-1FB2B42DA526}"/>
                  </a:ext>
                </a:extLst>
              </p:cNvPr>
              <p:cNvSpPr txBox="1"/>
              <p:nvPr/>
            </p:nvSpPr>
            <p:spPr>
              <a:xfrm>
                <a:off x="2824367" y="2379373"/>
                <a:ext cx="6098720" cy="1308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𝜆</m:t>
                          </m:r>
                          <m:r>
                            <a:rPr lang="en-US" sz="2400" b="0" i="1" smtClean="0">
                              <a:solidFill>
                                <a:schemeClr val="tx1">
                                  <a:lumMod val="85000"/>
                                </a:schemeClr>
                              </a:solidFill>
                              <a:latin typeface="Cambria Math" panose="02040503050406030204" pitchFamily="18" charset="0"/>
                            </a:rPr>
                            <m:t>𝑓</m:t>
                          </m:r>
                        </m:sub>
                      </m:sSub>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oMath>
                    <m:oMath xmlns:m="http://schemas.openxmlformats.org/officeDocument/2006/math">
                      <m:sSup>
                        <m:sSupPr>
                          <m:ctrlPr>
                            <a:rPr lang="en-US" sz="2400" i="1">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i="1">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𝑝𝑟𝑜</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𝜆</m:t>
                          </m:r>
                          <m:r>
                            <a:rPr lang="en-US" sz="2400" b="0" i="1" smtClean="0">
                              <a:solidFill>
                                <a:schemeClr val="tx1">
                                  <a:lumMod val="85000"/>
                                </a:schemeClr>
                              </a:solidFill>
                              <a:latin typeface="Cambria Math" panose="02040503050406030204" pitchFamily="18" charset="0"/>
                            </a:rPr>
                            <m:t>𝑔</m:t>
                          </m:r>
                        </m:sub>
                      </m:sSub>
                      <m:d>
                        <m:dPr>
                          <m:ctrlPr>
                            <a:rPr lang="en-US" sz="2400" b="0" i="1" smtClean="0">
                              <a:solidFill>
                                <a:schemeClr val="tx1">
                                  <a:lumMod val="85000"/>
                                </a:schemeClr>
                              </a:solidFill>
                              <a:latin typeface="Cambria Math" panose="02040503050406030204" pitchFamily="18" charset="0"/>
                            </a:rPr>
                          </m:ctrlPr>
                        </m:dPr>
                        <m:e>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e>
                      </m:d>
                    </m:oMath>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oMath>
                  </m:oMathPara>
                </a14:m>
                <a:endParaRPr lang="en-GB" sz="2400">
                  <a:solidFill>
                    <a:schemeClr val="tx1">
                      <a:lumMod val="85000"/>
                    </a:schemeClr>
                  </a:solidFill>
                </a:endParaRPr>
              </a:p>
            </p:txBody>
          </p:sp>
        </mc:Choice>
        <mc:Fallback xmlns="">
          <p:sp>
            <p:nvSpPr>
              <p:cNvPr id="7" name="TextBox 6">
                <a:extLst>
                  <a:ext uri="{FF2B5EF4-FFF2-40B4-BE49-F238E27FC236}">
                    <a16:creationId xmlns:a16="http://schemas.microsoft.com/office/drawing/2014/main" id="{2A0ADAE3-1598-35C9-8D87-1FB2B42DA526}"/>
                  </a:ext>
                </a:extLst>
              </p:cNvPr>
              <p:cNvSpPr txBox="1">
                <a:spLocks noRot="1" noChangeAspect="1" noMove="1" noResize="1" noEditPoints="1" noAdjustHandles="1" noChangeArrowheads="1" noChangeShapeType="1" noTextEdit="1"/>
              </p:cNvSpPr>
              <p:nvPr/>
            </p:nvSpPr>
            <p:spPr>
              <a:xfrm>
                <a:off x="2824367" y="2379373"/>
                <a:ext cx="6098720" cy="1308050"/>
              </a:xfrm>
              <a:prstGeom prst="rect">
                <a:avLst/>
              </a:prstGeom>
              <a:blipFill>
                <a:blip r:embed="rId3"/>
                <a:stretch>
                  <a:fillRect/>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C7A01FF0-FE13-C90F-DF2D-421162675E47}"/>
              </a:ext>
            </a:extLst>
          </p:cNvPr>
          <p:cNvSpPr>
            <a:spLocks noChangeArrowheads="1"/>
          </p:cNvSpPr>
          <p:nvPr/>
        </p:nvSpPr>
        <p:spPr bwMode="auto">
          <a:xfrm>
            <a:off x="558915" y="3789153"/>
            <a:ext cx="10874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000" b="0" i="0" u="none" strike="noStrike" cap="none" normalizeH="0" baseline="0">
                <a:ln>
                  <a:noFill/>
                </a:ln>
                <a:solidFill>
                  <a:schemeClr val="tx1">
                    <a:lumMod val="85000"/>
                  </a:schemeClr>
                </a:solidFill>
                <a:effectLst/>
                <a:latin typeface="+mj-lt"/>
                <a:cs typeface="Times New Roman"/>
              </a:rPr>
              <a:t>Our New Equation is below</a:t>
            </a:r>
            <a:r>
              <a:rPr lang="en-US" altLang="en-US" sz="2000">
                <a:solidFill>
                  <a:schemeClr val="tx1">
                    <a:lumMod val="85000"/>
                  </a:schemeClr>
                </a:solidFill>
                <a:latin typeface="+mj-lt"/>
                <a:cs typeface="Times New Roman"/>
              </a:rPr>
              <a:t> </a:t>
            </a:r>
            <a:endParaRPr lang="en-US" altLang="en-US" sz="2000" b="0" i="0" u="none" strike="noStrike" cap="none" normalizeH="0" baseline="0">
              <a:ln>
                <a:noFill/>
              </a:ln>
              <a:solidFill>
                <a:schemeClr val="tx1">
                  <a:lumMod val="85000"/>
                </a:schemeClr>
              </a:solidFill>
              <a:effectLst/>
              <a:latin typeface="+mj-lt"/>
              <a:cs typeface="Times New Roman"/>
            </a:endParaRPr>
          </a:p>
        </p:txBody>
      </p:sp>
      <p:pic>
        <p:nvPicPr>
          <p:cNvPr id="1026" name="Picture 2" descr="page5image11147840">
            <a:extLst>
              <a:ext uri="{FF2B5EF4-FFF2-40B4-BE49-F238E27FC236}">
                <a16:creationId xmlns:a16="http://schemas.microsoft.com/office/drawing/2014/main" id="{E6D90637-98EC-695A-C3EF-16BA5E1CC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786" y="3874799"/>
            <a:ext cx="266700" cy="12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322F2-B1C6-1CE9-B3EE-3B522927C274}"/>
                  </a:ext>
                </a:extLst>
              </p:cNvPr>
              <p:cNvSpPr txBox="1"/>
              <p:nvPr/>
            </p:nvSpPr>
            <p:spPr>
              <a:xfrm>
                <a:off x="3122489" y="4290993"/>
                <a:ext cx="594701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1</m:t>
                          </m:r>
                        </m:num>
                        <m:den>
                          <m:r>
                            <a:rPr lang="en-US" sz="2400" b="0" i="1" smtClean="0">
                              <a:solidFill>
                                <a:schemeClr val="tx1">
                                  <a:lumMod val="85000"/>
                                </a:schemeClr>
                              </a:solidFill>
                              <a:latin typeface="Cambria Math" panose="02040503050406030204" pitchFamily="18" charset="0"/>
                            </a:rPr>
                            <m:t>2</m:t>
                          </m:r>
                          <m:r>
                            <a:rPr lang="en-US" sz="2400" b="0" i="1" smtClean="0">
                              <a:solidFill>
                                <a:schemeClr val="tx1">
                                  <a:lumMod val="85000"/>
                                </a:schemeClr>
                              </a:solidFill>
                              <a:latin typeface="Cambria Math" panose="02040503050406030204" pitchFamily="18" charset="0"/>
                            </a:rPr>
                            <m:t>𝜆</m:t>
                          </m:r>
                        </m:den>
                      </m:f>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𝑢</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r>
                        <a:rPr lang="en-US" sz="2400" b="0" i="1" smtClean="0">
                          <a:solidFill>
                            <a:schemeClr val="tx1">
                              <a:lumMod val="85000"/>
                            </a:schemeClr>
                          </a:solidFill>
                          <a:latin typeface="Cambria Math" panose="02040503050406030204" pitchFamily="18" charset="0"/>
                        </a:rPr>
                        <m:t> </m:t>
                      </m:r>
                    </m:oMath>
                  </m:oMathPara>
                </a14:m>
                <a:endParaRPr lang="en-GB" sz="2400">
                  <a:solidFill>
                    <a:schemeClr val="tx1">
                      <a:lumMod val="85000"/>
                    </a:schemeClr>
                  </a:solidFill>
                </a:endParaRPr>
              </a:p>
            </p:txBody>
          </p:sp>
        </mc:Choice>
        <mc:Fallback xmlns="">
          <p:sp>
            <p:nvSpPr>
              <p:cNvPr id="9" name="TextBox 8">
                <a:extLst>
                  <a:ext uri="{FF2B5EF4-FFF2-40B4-BE49-F238E27FC236}">
                    <a16:creationId xmlns:a16="http://schemas.microsoft.com/office/drawing/2014/main" id="{F58322F2-B1C6-1CE9-B3EE-3B522927C274}"/>
                  </a:ext>
                </a:extLst>
              </p:cNvPr>
              <p:cNvSpPr txBox="1">
                <a:spLocks noRot="1" noChangeAspect="1" noMove="1" noResize="1" noEditPoints="1" noAdjustHandles="1" noChangeArrowheads="1" noChangeShapeType="1" noTextEdit="1"/>
              </p:cNvSpPr>
              <p:nvPr/>
            </p:nvSpPr>
            <p:spPr>
              <a:xfrm>
                <a:off x="3122489" y="4290993"/>
                <a:ext cx="5947013" cy="693844"/>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6AC7576-CA47-650F-DD76-2F7E607F8E37}"/>
              </a:ext>
            </a:extLst>
          </p:cNvPr>
          <p:cNvSpPr txBox="1"/>
          <p:nvPr/>
        </p:nvSpPr>
        <p:spPr>
          <a:xfrm>
            <a:off x="558915" y="5041246"/>
            <a:ext cx="7095992"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which is converted form This below Equation</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038328-DCEB-0F89-EA3F-4F830DEF6BED}"/>
                  </a:ext>
                </a:extLst>
              </p:cNvPr>
              <p:cNvSpPr txBox="1"/>
              <p:nvPr/>
            </p:nvSpPr>
            <p:spPr>
              <a:xfrm>
                <a:off x="1718576" y="5582071"/>
                <a:ext cx="8754837" cy="722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𝜌</m:t>
                          </m:r>
                        </m:num>
                        <m:den>
                          <m:r>
                            <a:rPr lang="en-US" sz="2400" b="0" i="1" smtClean="0">
                              <a:solidFill>
                                <a:schemeClr val="tx1">
                                  <a:lumMod val="85000"/>
                                </a:schemeClr>
                              </a:solidFill>
                              <a:latin typeface="Cambria Math" panose="02040503050406030204" pitchFamily="18" charset="0"/>
                            </a:rPr>
                            <m:t>2</m:t>
                          </m:r>
                        </m:den>
                      </m:f>
                      <m:r>
                        <a:rPr lang="en-US" sz="2400" b="0" i="1" smtClean="0">
                          <a:solidFill>
                            <a:schemeClr val="tx1">
                              <a:lumMod val="85000"/>
                            </a:schemeClr>
                          </a:solidFill>
                          <a:latin typeface="Cambria Math" panose="02040503050406030204" pitchFamily="18" charset="0"/>
                        </a:rPr>
                        <m:t>)</m:t>
                      </m:r>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r>
                        <a:rPr lang="en-US" sz="2400" b="0" i="1" smtClean="0">
                          <a:solidFill>
                            <a:schemeClr val="tx1">
                              <a:lumMod val="85000"/>
                            </a:schemeClr>
                          </a:solidFill>
                          <a:latin typeface="Cambria Math" panose="02040503050406030204" pitchFamily="18" charset="0"/>
                        </a:rPr>
                        <m:t> </m:t>
                      </m:r>
                    </m:oMath>
                  </m:oMathPara>
                </a14:m>
                <a:endParaRPr lang="en-GB" sz="2400">
                  <a:solidFill>
                    <a:schemeClr val="tx1">
                      <a:lumMod val="85000"/>
                    </a:schemeClr>
                  </a:solidFill>
                </a:endParaRPr>
              </a:p>
            </p:txBody>
          </p:sp>
        </mc:Choice>
        <mc:Fallback xmlns="">
          <p:sp>
            <p:nvSpPr>
              <p:cNvPr id="14" name="TextBox 13">
                <a:extLst>
                  <a:ext uri="{FF2B5EF4-FFF2-40B4-BE49-F238E27FC236}">
                    <a16:creationId xmlns:a16="http://schemas.microsoft.com/office/drawing/2014/main" id="{44038328-DCEB-0F89-EA3F-4F830DEF6BED}"/>
                  </a:ext>
                </a:extLst>
              </p:cNvPr>
              <p:cNvSpPr txBox="1">
                <a:spLocks noRot="1" noChangeAspect="1" noMove="1" noResize="1" noEditPoints="1" noAdjustHandles="1" noChangeArrowheads="1" noChangeShapeType="1" noTextEdit="1"/>
              </p:cNvSpPr>
              <p:nvPr/>
            </p:nvSpPr>
            <p:spPr>
              <a:xfrm>
                <a:off x="1718576" y="5582071"/>
                <a:ext cx="8754837" cy="72231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803839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3390C1-4E1B-D52E-F332-3977942613EC}"/>
              </a:ext>
            </a:extLst>
          </p:cNvPr>
          <p:cNvSpPr txBox="1"/>
          <p:nvPr/>
        </p:nvSpPr>
        <p:spPr>
          <a:xfrm>
            <a:off x="346983" y="77144"/>
            <a:ext cx="10895238" cy="769441"/>
          </a:xfrm>
          <a:prstGeom prst="rect">
            <a:avLst/>
          </a:prstGeom>
          <a:noFill/>
        </p:spPr>
        <p:txBody>
          <a:bodyPr wrap="square" lIns="91440" tIns="45720" rIns="91440" bIns="45720" anchor="t">
            <a:spAutoFit/>
          </a:bodyPr>
          <a:lstStyle/>
          <a:p>
            <a:endParaRPr lang="en-IN" sz="4400">
              <a:latin typeface="NimbusRomNo9L"/>
            </a:endParaRPr>
          </a:p>
        </p:txBody>
      </p:sp>
      <p:sp>
        <p:nvSpPr>
          <p:cNvPr id="7" name="TextBox 6">
            <a:extLst>
              <a:ext uri="{FF2B5EF4-FFF2-40B4-BE49-F238E27FC236}">
                <a16:creationId xmlns:a16="http://schemas.microsoft.com/office/drawing/2014/main" id="{285E031C-FBDA-19CC-CB25-AE92574F70BC}"/>
              </a:ext>
            </a:extLst>
          </p:cNvPr>
          <p:cNvSpPr txBox="1"/>
          <p:nvPr/>
        </p:nvSpPr>
        <p:spPr>
          <a:xfrm>
            <a:off x="881335" y="1003070"/>
            <a:ext cx="10439490" cy="1938992"/>
          </a:xfrm>
          <a:prstGeom prst="rect">
            <a:avLst/>
          </a:prstGeom>
          <a:noFill/>
        </p:spPr>
        <p:txBody>
          <a:bodyPr wrap="square" lIns="91440" tIns="45720" rIns="91440" bIns="45720" anchor="t">
            <a:spAutoFit/>
          </a:bodyPr>
          <a:lstStyle/>
          <a:p>
            <a:r>
              <a:rPr lang="en-IN" sz="2400" b="0">
                <a:solidFill>
                  <a:schemeClr val="tx1">
                    <a:lumMod val="85000"/>
                  </a:schemeClr>
                </a:solidFill>
                <a:effectLst/>
                <a:latin typeface="+mj-lt"/>
                <a:cs typeface="Times New Roman"/>
              </a:rPr>
              <a:t>ADMM </a:t>
            </a:r>
            <a:r>
              <a:rPr lang="en-IN" sz="2400">
                <a:solidFill>
                  <a:schemeClr val="tx1">
                    <a:lumMod val="85000"/>
                  </a:schemeClr>
                </a:solidFill>
                <a:effectLst/>
                <a:latin typeface="+mj-lt"/>
                <a:cs typeface="Times New Roman"/>
              </a:rPr>
              <a:t>solves the problems in particular form and adheres two forms</a:t>
            </a:r>
            <a:r>
              <a:rPr lang="en-IN" sz="2400">
                <a:solidFill>
                  <a:schemeClr val="tx1">
                    <a:lumMod val="85000"/>
                  </a:schemeClr>
                </a:solidFill>
                <a:latin typeface="+mj-lt"/>
                <a:cs typeface="Times New Roman"/>
              </a:rPr>
              <a:t> </a:t>
            </a:r>
          </a:p>
          <a:p>
            <a:endParaRPr lang="en-IN" sz="2400">
              <a:solidFill>
                <a:schemeClr val="tx1">
                  <a:lumMod val="85000"/>
                </a:schemeClr>
              </a:solidFill>
              <a:effectLst/>
              <a:latin typeface="+mj-lt"/>
              <a:cs typeface="Times New Roman"/>
            </a:endParaRPr>
          </a:p>
          <a:p>
            <a:pPr marL="342900" indent="-342900" algn="ctr">
              <a:buFont typeface="Arial" panose="020B0604020202020204" pitchFamily="34" charset="0"/>
              <a:buChar char="•"/>
            </a:pPr>
            <a:r>
              <a:rPr lang="en-IN" sz="2400">
                <a:solidFill>
                  <a:schemeClr val="tx1">
                    <a:lumMod val="85000"/>
                  </a:schemeClr>
                </a:solidFill>
                <a:latin typeface="+mj-lt"/>
                <a:cs typeface="Times New Roman"/>
              </a:rPr>
              <a:t>Form 1</a:t>
            </a:r>
          </a:p>
          <a:p>
            <a:pPr marL="342900" indent="-342900" algn="ctr">
              <a:buFont typeface="Arial" panose="020B0604020202020204" pitchFamily="34" charset="0"/>
              <a:buChar char="•"/>
            </a:pPr>
            <a:endParaRPr lang="en-IN" sz="2400">
              <a:solidFill>
                <a:schemeClr val="tx1">
                  <a:lumMod val="85000"/>
                </a:schemeClr>
              </a:solidFill>
              <a:effectLst/>
              <a:latin typeface="+mj-lt"/>
              <a:cs typeface="Times New Roman"/>
            </a:endParaRPr>
          </a:p>
          <a:p>
            <a:pPr marL="342900" indent="-342900" algn="ctr">
              <a:buFont typeface="Arial" panose="020B0604020202020204" pitchFamily="34" charset="0"/>
              <a:buChar char="•"/>
            </a:pPr>
            <a:r>
              <a:rPr lang="en-IN" sz="2400">
                <a:solidFill>
                  <a:schemeClr val="tx1">
                    <a:lumMod val="85000"/>
                  </a:schemeClr>
                </a:solidFill>
                <a:latin typeface="+mj-lt"/>
                <a:cs typeface="Times New Roman"/>
              </a:rPr>
              <a:t>Form 2</a:t>
            </a:r>
            <a:endParaRPr lang="en-IN" sz="2400">
              <a:solidFill>
                <a:schemeClr val="tx1">
                  <a:lumMod val="85000"/>
                </a:schemeClr>
              </a:solidFill>
              <a:effectLst/>
              <a:latin typeface="+mj-lt"/>
              <a:cs typeface="Times New Roman"/>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9A75B44-0667-3453-CDAC-961A91C2264C}"/>
                  </a:ext>
                </a:extLst>
              </p:cNvPr>
              <p:cNvGraphicFramePr>
                <a:graphicFrameLocks noChangeAspect="1"/>
              </p:cNvGraphicFramePr>
              <p:nvPr/>
            </p:nvGraphicFramePr>
            <p:xfrm>
              <a:off x="228600" y="3332622"/>
              <a:ext cx="5467788" cy="3075631"/>
            </p:xfrm>
            <a:graphic>
              <a:graphicData uri="http://schemas.microsoft.com/office/powerpoint/2016/slidezoom">
                <pslz:sldZm>
                  <pslz:sldZmObj sldId="282" cId="626856564">
                    <pslz:zmPr id="{E1269F81-C95A-44AA-8E7D-007D84ECAC09}" returnToParent="0" transitionDur="1000">
                      <p166:blipFill xmlns:p166="http://schemas.microsoft.com/office/powerpoint/2016/6/main">
                        <a:blip r:embed="rId2"/>
                        <a:stretch>
                          <a:fillRect/>
                        </a:stretch>
                      </p166:blipFill>
                      <p166:spPr xmlns:p166="http://schemas.microsoft.com/office/powerpoint/2016/6/main">
                        <a:xfrm>
                          <a:off x="0" y="0"/>
                          <a:ext cx="5467788" cy="3075631"/>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9A75B44-0667-3453-CDAC-961A91C2264C}"/>
                  </a:ext>
                </a:extLst>
              </p:cNvPr>
              <p:cNvPicPr>
                <a:picLocks noGrp="1" noRot="1" noChangeAspect="1" noMove="1" noResize="1" noEditPoints="1" noAdjustHandles="1" noChangeArrowheads="1" noChangeShapeType="1"/>
              </p:cNvPicPr>
              <p:nvPr/>
            </p:nvPicPr>
            <p:blipFill>
              <a:blip r:embed="rId3"/>
              <a:stretch>
                <a:fillRect/>
              </a:stretch>
            </p:blipFill>
            <p:spPr>
              <a:xfrm>
                <a:off x="228600" y="3332622"/>
                <a:ext cx="5467788" cy="307563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7B98597-C184-DE3D-2B67-2E62CB955B13}"/>
                  </a:ext>
                </a:extLst>
              </p:cNvPr>
              <p:cNvGraphicFramePr>
                <a:graphicFrameLocks noChangeAspect="1"/>
              </p:cNvGraphicFramePr>
              <p:nvPr>
                <p:extLst>
                  <p:ext uri="{D42A27DB-BD31-4B8C-83A1-F6EECF244321}">
                    <p14:modId xmlns:p14="http://schemas.microsoft.com/office/powerpoint/2010/main" val="2418740918"/>
                  </p:ext>
                </p:extLst>
              </p:nvPr>
            </p:nvGraphicFramePr>
            <p:xfrm>
              <a:off x="6400362" y="3351830"/>
              <a:ext cx="5467788" cy="3075631"/>
            </p:xfrm>
            <a:graphic>
              <a:graphicData uri="http://schemas.microsoft.com/office/powerpoint/2016/slidezoom">
                <pslz:sldZm>
                  <pslz:sldZmObj sldId="287" cId="3831634371">
                    <pslz:zmPr id="{BC438AC0-632C-4573-9220-6C684E26E473}" returnToParent="0" transitionDur="1000">
                      <p166:blipFill xmlns:p166="http://schemas.microsoft.com/office/powerpoint/2016/6/main">
                        <a:blip r:embed="rId4"/>
                        <a:stretch>
                          <a:fillRect/>
                        </a:stretch>
                      </p166:blipFill>
                      <p166:spPr xmlns:p166="http://schemas.microsoft.com/office/powerpoint/2016/6/main">
                        <a:xfrm>
                          <a:off x="0" y="0"/>
                          <a:ext cx="5467788" cy="307563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7B98597-C184-DE3D-2B67-2E62CB955B13}"/>
                  </a:ext>
                </a:extLst>
              </p:cNvPr>
              <p:cNvPicPr>
                <a:picLocks noGrp="1" noRot="1" noChangeAspect="1" noMove="1" noResize="1" noEditPoints="1" noAdjustHandles="1" noChangeArrowheads="1" noChangeShapeType="1"/>
              </p:cNvPicPr>
              <p:nvPr/>
            </p:nvPicPr>
            <p:blipFill>
              <a:blip r:embed="rId5"/>
              <a:stretch>
                <a:fillRect/>
              </a:stretch>
            </p:blipFill>
            <p:spPr>
              <a:xfrm>
                <a:off x="6400362" y="3351830"/>
                <a:ext cx="5467788" cy="3075631"/>
              </a:xfrm>
              <a:prstGeom prst="rect">
                <a:avLst/>
              </a:prstGeom>
              <a:ln w="3175">
                <a:solidFill>
                  <a:prstClr val="ltGray"/>
                </a:solidFill>
              </a:ln>
            </p:spPr>
          </p:pic>
        </mc:Fallback>
      </mc:AlternateContent>
    </p:spTree>
    <p:extLst>
      <p:ext uri="{BB962C8B-B14F-4D97-AF65-F5344CB8AC3E}">
        <p14:creationId xmlns:p14="http://schemas.microsoft.com/office/powerpoint/2010/main" val="33258163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7D8606-5DC4-8EB9-5962-99617F10B6BB}"/>
              </a:ext>
            </a:extLst>
          </p:cNvPr>
          <p:cNvSpPr txBox="1"/>
          <p:nvPr/>
        </p:nvSpPr>
        <p:spPr>
          <a:xfrm>
            <a:off x="5160121" y="534103"/>
            <a:ext cx="1864088" cy="584775"/>
          </a:xfrm>
          <a:prstGeom prst="rect">
            <a:avLst/>
          </a:prstGeom>
          <a:noFill/>
        </p:spPr>
        <p:txBody>
          <a:bodyPr wrap="square" lIns="91440" tIns="45720" rIns="91440" bIns="45720" anchor="t">
            <a:spAutoFit/>
          </a:bodyPr>
          <a:lstStyle/>
          <a:p>
            <a:pPr algn="ctr"/>
            <a:r>
              <a:rPr lang="en-IN" sz="3200" b="1">
                <a:latin typeface="Times New Roman"/>
                <a:cs typeface="Times New Roman"/>
              </a:rPr>
              <a:t>Form</a:t>
            </a:r>
            <a:r>
              <a:rPr lang="en-IN" sz="3200" b="1">
                <a:effectLst/>
                <a:latin typeface="Times New Roman"/>
                <a:cs typeface="Times New Roman"/>
              </a:rPr>
              <a:t> </a:t>
            </a:r>
            <a:r>
              <a:rPr lang="en-IN" sz="3200" b="1">
                <a:latin typeface="Times New Roman"/>
                <a:cs typeface="Times New Roman"/>
              </a:rPr>
              <a:t>2</a:t>
            </a:r>
          </a:p>
        </p:txBody>
      </p:sp>
      <p:sp>
        <p:nvSpPr>
          <p:cNvPr id="6" name="TextBox 5">
            <a:extLst>
              <a:ext uri="{FF2B5EF4-FFF2-40B4-BE49-F238E27FC236}">
                <a16:creationId xmlns:a16="http://schemas.microsoft.com/office/drawing/2014/main" id="{C1EB327E-BEE4-D513-9735-6D764430D508}"/>
              </a:ext>
            </a:extLst>
          </p:cNvPr>
          <p:cNvSpPr txBox="1"/>
          <p:nvPr/>
        </p:nvSpPr>
        <p:spPr>
          <a:xfrm>
            <a:off x="658448" y="1415122"/>
            <a:ext cx="8528957" cy="400110"/>
          </a:xfrm>
          <a:prstGeom prst="rect">
            <a:avLst/>
          </a:prstGeom>
          <a:noFill/>
        </p:spPr>
        <p:txBody>
          <a:bodyPr wrap="square" lIns="91440" tIns="45720" rIns="91440" bIns="45720" anchor="t">
            <a:spAutoFit/>
          </a:bodyPr>
          <a:lstStyle/>
          <a:p>
            <a:r>
              <a:rPr lang="en-IN" sz="2000">
                <a:effectLst/>
                <a:latin typeface="+mj-lt"/>
                <a:ea typeface="+mj-lt"/>
                <a:cs typeface="+mj-lt"/>
              </a:rPr>
              <a:t>Consider the constrained optimization problem,</a:t>
            </a:r>
            <a:r>
              <a:rPr lang="en-IN" sz="2000">
                <a:latin typeface="+mj-lt"/>
                <a:ea typeface="+mj-lt"/>
                <a:cs typeface="+mj-lt"/>
              </a:rPr>
              <a:t> </a:t>
            </a:r>
            <a:endParaRPr lang="en-IN" sz="200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E167AE-9BDE-90DB-6AB9-BD53F6D0BA98}"/>
                  </a:ext>
                </a:extLst>
              </p:cNvPr>
              <p:cNvSpPr txBox="1"/>
              <p:nvPr/>
            </p:nvSpPr>
            <p:spPr>
              <a:xfrm>
                <a:off x="5235936" y="1822946"/>
                <a:ext cx="1712459" cy="573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ea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ea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ea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ea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e>
                      </m:func>
                    </m:oMath>
                  </m:oMathPara>
                </a14:m>
                <a:endParaRPr lang="en-GB" sz="2400">
                  <a:solidFill>
                    <a:schemeClr val="tx1">
                      <a:lumMod val="85000"/>
                    </a:schemeClr>
                  </a:solidFill>
                </a:endParaRPr>
              </a:p>
            </p:txBody>
          </p:sp>
        </mc:Choice>
        <mc:Fallback xmlns="">
          <p:sp>
            <p:nvSpPr>
              <p:cNvPr id="8" name="TextBox 7">
                <a:extLst>
                  <a:ext uri="{FF2B5EF4-FFF2-40B4-BE49-F238E27FC236}">
                    <a16:creationId xmlns:a16="http://schemas.microsoft.com/office/drawing/2014/main" id="{A3E167AE-9BDE-90DB-6AB9-BD53F6D0BA98}"/>
                  </a:ext>
                </a:extLst>
              </p:cNvPr>
              <p:cNvSpPr txBox="1">
                <a:spLocks noRot="1" noChangeAspect="1" noMove="1" noResize="1" noEditPoints="1" noAdjustHandles="1" noChangeArrowheads="1" noChangeShapeType="1" noTextEdit="1"/>
              </p:cNvSpPr>
              <p:nvPr/>
            </p:nvSpPr>
            <p:spPr>
              <a:xfrm>
                <a:off x="5235936" y="1822946"/>
                <a:ext cx="1712459" cy="573106"/>
              </a:xfrm>
              <a:prstGeom prst="rect">
                <a:avLst/>
              </a:prstGeom>
              <a:blipFill>
                <a:blip r:embed="rId2"/>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E97339-C6C2-F233-0418-4F91107B3815}"/>
                  </a:ext>
                </a:extLst>
              </p:cNvPr>
              <p:cNvSpPr txBox="1"/>
              <p:nvPr/>
            </p:nvSpPr>
            <p:spPr>
              <a:xfrm>
                <a:off x="4889974" y="2518376"/>
                <a:ext cx="240438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𝑠𝑢𝑐h</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𝑡h𝑎𝑡</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𝐶</m:t>
                      </m:r>
                    </m:oMath>
                  </m:oMathPara>
                </a14:m>
                <a:endParaRPr lang="en-GB" sz="2400">
                  <a:solidFill>
                    <a:schemeClr val="tx1">
                      <a:lumMod val="85000"/>
                    </a:schemeClr>
                  </a:solidFill>
                </a:endParaRPr>
              </a:p>
            </p:txBody>
          </p:sp>
        </mc:Choice>
        <mc:Fallback xmlns="">
          <p:sp>
            <p:nvSpPr>
              <p:cNvPr id="10" name="TextBox 9">
                <a:extLst>
                  <a:ext uri="{FF2B5EF4-FFF2-40B4-BE49-F238E27FC236}">
                    <a16:creationId xmlns:a16="http://schemas.microsoft.com/office/drawing/2014/main" id="{E2E97339-C6C2-F233-0418-4F91107B3815}"/>
                  </a:ext>
                </a:extLst>
              </p:cNvPr>
              <p:cNvSpPr txBox="1">
                <a:spLocks noRot="1" noChangeAspect="1" noMove="1" noResize="1" noEditPoints="1" noAdjustHandles="1" noChangeArrowheads="1" noChangeShapeType="1" noTextEdit="1"/>
              </p:cNvSpPr>
              <p:nvPr/>
            </p:nvSpPr>
            <p:spPr>
              <a:xfrm>
                <a:off x="4889974" y="2518376"/>
                <a:ext cx="2404382" cy="461665"/>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79A586-A315-6706-7342-C436F266EA37}"/>
              </a:ext>
            </a:extLst>
          </p:cNvPr>
          <p:cNvSpPr txBox="1"/>
          <p:nvPr/>
        </p:nvSpPr>
        <p:spPr>
          <a:xfrm>
            <a:off x="658448" y="3069656"/>
            <a:ext cx="9154976" cy="707886"/>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where </a:t>
            </a:r>
            <a:r>
              <a:rPr lang="en-IN" sz="2000" i="1">
                <a:solidFill>
                  <a:schemeClr val="tx1">
                    <a:lumMod val="85000"/>
                  </a:schemeClr>
                </a:solidFill>
                <a:effectLst/>
                <a:latin typeface="+mj-lt"/>
                <a:cs typeface="Times New Roman"/>
              </a:rPr>
              <a:t>f </a:t>
            </a:r>
            <a:r>
              <a:rPr lang="en-IN" sz="2000">
                <a:solidFill>
                  <a:schemeClr val="tx1">
                    <a:lumMod val="85000"/>
                  </a:schemeClr>
                </a:solidFill>
                <a:effectLst/>
                <a:latin typeface="+mj-lt"/>
                <a:cs typeface="Times New Roman"/>
              </a:rPr>
              <a:t>and C are Convex</a:t>
            </a:r>
            <a:br>
              <a:rPr lang="en-IN" sz="2000">
                <a:solidFill>
                  <a:schemeClr val="tx1">
                    <a:lumMod val="85000"/>
                  </a:schemeClr>
                </a:solidFill>
                <a:effectLst/>
                <a:latin typeface="+mj-lt"/>
              </a:rPr>
            </a:br>
            <a:r>
              <a:rPr lang="en-IN" sz="2000">
                <a:solidFill>
                  <a:schemeClr val="tx1">
                    <a:lumMod val="85000"/>
                  </a:schemeClr>
                </a:solidFill>
                <a:effectLst/>
                <a:latin typeface="+mj-lt"/>
                <a:cs typeface="Times New Roman"/>
              </a:rPr>
              <a:t>The Problem Now written in Form of </a:t>
            </a:r>
            <a:r>
              <a:rPr lang="en-IN" sz="2000" b="0">
                <a:solidFill>
                  <a:schemeClr val="tx1">
                    <a:lumMod val="85000"/>
                  </a:schemeClr>
                </a:solidFill>
                <a:effectLst/>
                <a:latin typeface="+mj-lt"/>
                <a:cs typeface="Times New Roman"/>
              </a:rPr>
              <a:t>ADMM</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5CFF1E-5886-E5E3-0FED-9CB0F25C98BB}"/>
                  </a:ext>
                </a:extLst>
              </p:cNvPr>
              <p:cNvSpPr txBox="1"/>
              <p:nvPr/>
            </p:nvSpPr>
            <p:spPr>
              <a:xfrm>
                <a:off x="4782242" y="3912315"/>
                <a:ext cx="2787558" cy="850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 </m:t>
                          </m:r>
                        </m:e>
                      </m:func>
                    </m:oMath>
                    <m:oMath xmlns:m="http://schemas.openxmlformats.org/officeDocument/2006/math">
                      <m:r>
                        <a:rPr lang="en-US" sz="2400" b="0" i="1" smtClean="0">
                          <a:solidFill>
                            <a:schemeClr val="tx1">
                              <a:lumMod val="85000"/>
                            </a:schemeClr>
                          </a:solidFill>
                          <a:latin typeface="Cambria Math" panose="02040503050406030204" pitchFamily="18" charset="0"/>
                        </a:rPr>
                        <m:t>𝑠𝑢𝑏𝑗𝑒𝑐𝑡</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𝑡𝑜</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=0</m:t>
                      </m:r>
                    </m:oMath>
                  </m:oMathPara>
                </a14:m>
                <a:endParaRPr lang="en-GB">
                  <a:solidFill>
                    <a:schemeClr val="tx1">
                      <a:lumMod val="85000"/>
                    </a:schemeClr>
                  </a:solidFill>
                </a:endParaRPr>
              </a:p>
            </p:txBody>
          </p:sp>
        </mc:Choice>
        <mc:Fallback xmlns="">
          <p:sp>
            <p:nvSpPr>
              <p:cNvPr id="13" name="TextBox 12">
                <a:extLst>
                  <a:ext uri="{FF2B5EF4-FFF2-40B4-BE49-F238E27FC236}">
                    <a16:creationId xmlns:a16="http://schemas.microsoft.com/office/drawing/2014/main" id="{9F5CFF1E-5886-E5E3-0FED-9CB0F25C98BB}"/>
                  </a:ext>
                </a:extLst>
              </p:cNvPr>
              <p:cNvSpPr txBox="1">
                <a:spLocks noRot="1" noChangeAspect="1" noMove="1" noResize="1" noEditPoints="1" noAdjustHandles="1" noChangeArrowheads="1" noChangeShapeType="1" noTextEdit="1"/>
              </p:cNvSpPr>
              <p:nvPr/>
            </p:nvSpPr>
            <p:spPr>
              <a:xfrm>
                <a:off x="4782242" y="3912315"/>
                <a:ext cx="2787558" cy="850105"/>
              </a:xfrm>
              <a:prstGeom prst="rect">
                <a:avLst/>
              </a:prstGeom>
              <a:blipFill>
                <a:blip r:embed="rId4"/>
                <a:stretch>
                  <a:fillRect l="-3275" r="-1965" b="-1510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A49C3FB-BFCF-6036-546D-103C561066FA}"/>
              </a:ext>
            </a:extLst>
          </p:cNvPr>
          <p:cNvSpPr txBox="1"/>
          <p:nvPr/>
        </p:nvSpPr>
        <p:spPr>
          <a:xfrm>
            <a:off x="658448" y="5002220"/>
            <a:ext cx="7359810" cy="400110"/>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Where g(.) is an indicator function of and is defined as</a:t>
            </a:r>
            <a:r>
              <a:rPr lang="en-IN" sz="2000">
                <a:solidFill>
                  <a:schemeClr val="tx1">
                    <a:lumMod val="85000"/>
                  </a:schemeClr>
                </a:solidFill>
                <a:latin typeface="+mj-lt"/>
                <a:cs typeface="Times New Roman"/>
              </a:rPr>
              <a:t> </a:t>
            </a:r>
            <a:endParaRPr lang="en-IN" sz="2000">
              <a:solidFill>
                <a:schemeClr val="tx1">
                  <a:lumMod val="85000"/>
                </a:schemeClr>
              </a:solidFill>
              <a:latin typeface="+mj-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F9C0093-6162-1DEA-09EC-DD04E14D5F1C}"/>
                  </a:ext>
                </a:extLst>
              </p:cNvPr>
              <p:cNvSpPr txBox="1"/>
              <p:nvPr/>
            </p:nvSpPr>
            <p:spPr>
              <a:xfrm>
                <a:off x="4229655" y="5642130"/>
                <a:ext cx="3892732"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𝑔</m:t>
                      </m:r>
                      <m:d>
                        <m:dPr>
                          <m:ctrlPr>
                            <a:rPr lang="en-GB" sz="240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GB" sz="2400" i="1" smtClean="0">
                          <a:solidFill>
                            <a:schemeClr val="tx1">
                              <a:lumMod val="85000"/>
                            </a:schemeClr>
                          </a:solidFill>
                          <a:latin typeface="Cambria Math" panose="02040503050406030204" pitchFamily="18" charset="0"/>
                        </a:rPr>
                        <m:t>=</m:t>
                      </m:r>
                      <m:d>
                        <m:dPr>
                          <m:begChr m:val="{"/>
                          <m:endChr m:val=""/>
                          <m:ctrlPr>
                            <a:rPr lang="en-GB" sz="2400" i="1" smtClean="0">
                              <a:solidFill>
                                <a:schemeClr val="tx1">
                                  <a:lumMod val="85000"/>
                                </a:schemeClr>
                              </a:solidFill>
                              <a:latin typeface="Cambria Math" panose="02040503050406030204" pitchFamily="18" charset="0"/>
                            </a:rPr>
                          </m:ctrlPr>
                        </m:dPr>
                        <m:e>
                          <m:eqArr>
                            <m:eqArrPr>
                              <m:ctrlPr>
                                <a:rPr lang="en-GB" sz="2400" i="1" smtClean="0">
                                  <a:solidFill>
                                    <a:schemeClr val="tx1">
                                      <a:lumMod val="85000"/>
                                    </a:schemeClr>
                                  </a:solidFill>
                                  <a:latin typeface="Cambria Math" panose="02040503050406030204" pitchFamily="18" charset="0"/>
                                </a:rPr>
                              </m:ctrlPr>
                            </m:eqArrPr>
                            <m:e>
                              <m:r>
                                <a:rPr lang="en-US" sz="2400" b="0" i="1" smtClean="0">
                                  <a:solidFill>
                                    <a:schemeClr val="tx1">
                                      <a:lumMod val="85000"/>
                                    </a:schemeClr>
                                  </a:solidFill>
                                  <a:latin typeface="Cambria Math" panose="02040503050406030204" pitchFamily="18" charset="0"/>
                                </a:rPr>
                                <m:t>0</m:t>
                              </m:r>
                              <m:r>
                                <a:rPr lang="en-GB" sz="240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𝑖𝑓</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𝐶</m:t>
                              </m:r>
                            </m:e>
                            <m:e>
                              <m:r>
                                <a:rPr lang="en-US" sz="2400" b="0" i="1" smtClean="0">
                                  <a:solidFill>
                                    <a:schemeClr val="tx1">
                                      <a:lumMod val="85000"/>
                                    </a:schemeClr>
                                  </a:solidFill>
                                  <a:latin typeface="Cambria Math" panose="02040503050406030204" pitchFamily="18" charset="0"/>
                                </a:rPr>
                                <m:t>     </m:t>
                              </m:r>
                              <m:r>
                                <a:rPr lang="en-GB" sz="2400" i="1">
                                  <a:solidFill>
                                    <a:schemeClr val="tx1">
                                      <a:lumMod val="85000"/>
                                    </a:schemeClr>
                                  </a:solidFill>
                                  <a:latin typeface="Cambria Math" panose="02040503050406030204" pitchFamily="18" charset="0"/>
                                  <a:ea typeface="Cambria Math" panose="02040503050406030204" pitchFamily="18" charset="0"/>
                                </a:rPr>
                                <m:t>∞</m:t>
                              </m:r>
                              <m:r>
                                <a:rPr lang="en-GB" sz="240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𝑜𝑡h𝑒𝑟𝑤𝑖𝑠𝑒</m:t>
                              </m:r>
                            </m:e>
                          </m:eqArr>
                        </m:e>
                      </m:d>
                    </m:oMath>
                  </m:oMathPara>
                </a14:m>
                <a:endParaRPr lang="en-GB" sz="2400">
                  <a:solidFill>
                    <a:schemeClr val="tx1">
                      <a:lumMod val="85000"/>
                    </a:schemeClr>
                  </a:solidFill>
                </a:endParaRPr>
              </a:p>
            </p:txBody>
          </p:sp>
        </mc:Choice>
        <mc:Fallback xmlns="">
          <p:sp>
            <p:nvSpPr>
              <p:cNvPr id="16" name="TextBox 15">
                <a:extLst>
                  <a:ext uri="{FF2B5EF4-FFF2-40B4-BE49-F238E27FC236}">
                    <a16:creationId xmlns:a16="http://schemas.microsoft.com/office/drawing/2014/main" id="{DF9C0093-6162-1DEA-09EC-DD04E14D5F1C}"/>
                  </a:ext>
                </a:extLst>
              </p:cNvPr>
              <p:cNvSpPr txBox="1">
                <a:spLocks noRot="1" noChangeAspect="1" noMove="1" noResize="1" noEditPoints="1" noAdjustHandles="1" noChangeArrowheads="1" noChangeShapeType="1" noTextEdit="1"/>
              </p:cNvSpPr>
              <p:nvPr/>
            </p:nvSpPr>
            <p:spPr>
              <a:xfrm>
                <a:off x="4229655" y="5642130"/>
                <a:ext cx="3892732" cy="82381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163437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863AB8-71C0-011E-77B3-00F373C678E1}"/>
                  </a:ext>
                </a:extLst>
              </p:cNvPr>
              <p:cNvSpPr txBox="1"/>
              <p:nvPr/>
            </p:nvSpPr>
            <p:spPr>
              <a:xfrm>
                <a:off x="495300" y="625208"/>
                <a:ext cx="11201399" cy="1015663"/>
              </a:xfrm>
              <a:prstGeom prst="rect">
                <a:avLst/>
              </a:prstGeom>
              <a:noFill/>
            </p:spPr>
            <p:txBody>
              <a:bodyPr wrap="square" lIns="91440" tIns="45720" rIns="91440" bIns="45720" anchor="t">
                <a:spAutoFit/>
              </a:bodyPr>
              <a:lstStyle/>
              <a:p>
                <a:r>
                  <a:rPr lang="en-IN" sz="2000">
                    <a:solidFill>
                      <a:schemeClr val="tx1">
                        <a:lumMod val="85000"/>
                      </a:schemeClr>
                    </a:solidFill>
                    <a:effectLst/>
                    <a:latin typeface="+mj-lt"/>
                    <a:cs typeface="Times New Roman"/>
                  </a:rPr>
                  <a:t>In the Above Equation all our constraints are represent into an indicator function </a:t>
                </a:r>
                <a14:m>
                  <m:oMath xmlns:m="http://schemas.openxmlformats.org/officeDocument/2006/math">
                    <m:r>
                      <a:rPr lang="en-IN" sz="2000" i="1" dirty="0" smtClean="0">
                        <a:solidFill>
                          <a:schemeClr val="tx1">
                            <a:lumMod val="85000"/>
                          </a:schemeClr>
                        </a:solidFill>
                        <a:effectLst/>
                        <a:latin typeface="Cambria Math" panose="02040503050406030204" pitchFamily="18" charset="0"/>
                        <a:cs typeface="Times New Roman"/>
                      </a:rPr>
                      <m:t>𝑔</m:t>
                    </m:r>
                    <m:r>
                      <a:rPr lang="en-IN" sz="2000" i="1" dirty="0" smtClean="0">
                        <a:solidFill>
                          <a:schemeClr val="tx1">
                            <a:lumMod val="85000"/>
                          </a:schemeClr>
                        </a:solidFill>
                        <a:effectLst/>
                        <a:latin typeface="Cambria Math" panose="02040503050406030204" pitchFamily="18" charset="0"/>
                        <a:cs typeface="Times New Roman"/>
                      </a:rPr>
                      <m:t>(</m:t>
                    </m:r>
                    <m:r>
                      <a:rPr lang="en-IN" sz="2000" i="1" dirty="0" smtClean="0">
                        <a:solidFill>
                          <a:schemeClr val="tx1">
                            <a:lumMod val="85000"/>
                          </a:schemeClr>
                        </a:solidFill>
                        <a:effectLst/>
                        <a:latin typeface="Cambria Math" panose="02040503050406030204" pitchFamily="18" charset="0"/>
                        <a:cs typeface="Times New Roman"/>
                      </a:rPr>
                      <m:t>𝑧</m:t>
                    </m:r>
                    <m:r>
                      <a:rPr lang="en-IN" sz="2000" i="1" dirty="0" smtClean="0">
                        <a:solidFill>
                          <a:schemeClr val="tx1">
                            <a:lumMod val="85000"/>
                          </a:schemeClr>
                        </a:solidFill>
                        <a:effectLst/>
                        <a:latin typeface="Cambria Math" panose="02040503050406030204" pitchFamily="18" charset="0"/>
                        <a:cs typeface="Times New Roman"/>
                      </a:rPr>
                      <m:t>) </m:t>
                    </m:r>
                  </m:oMath>
                </a14:m>
                <a:r>
                  <a:rPr lang="en-IN" sz="2000">
                    <a:solidFill>
                      <a:schemeClr val="tx1">
                        <a:lumMod val="85000"/>
                      </a:schemeClr>
                    </a:solidFill>
                    <a:effectLst/>
                    <a:latin typeface="+mj-lt"/>
                    <a:cs typeface="Times New Roman"/>
                  </a:rPr>
                  <a:t> in a different variable and the variables made equal with introducing a new constraint. </a:t>
                </a:r>
              </a:p>
              <a:p>
                <a:r>
                  <a:rPr lang="en-IN" sz="2000">
                    <a:solidFill>
                      <a:schemeClr val="tx1">
                        <a:lumMod val="85000"/>
                      </a:schemeClr>
                    </a:solidFill>
                    <a:effectLst/>
                    <a:latin typeface="+mj-lt"/>
                    <a:cs typeface="Times New Roman"/>
                  </a:rPr>
                  <a:t>Now Lets us Consider the augmented Lagrangian function</a:t>
                </a:r>
                <a:endParaRPr lang="en-IN" sz="2000">
                  <a:solidFill>
                    <a:schemeClr val="tx1">
                      <a:lumMod val="85000"/>
                    </a:schemeClr>
                  </a:solidFill>
                  <a:latin typeface="+mj-lt"/>
                </a:endParaRPr>
              </a:p>
            </p:txBody>
          </p:sp>
        </mc:Choice>
        <mc:Fallback xmlns="">
          <p:sp>
            <p:nvSpPr>
              <p:cNvPr id="3" name="TextBox 2">
                <a:extLst>
                  <a:ext uri="{FF2B5EF4-FFF2-40B4-BE49-F238E27FC236}">
                    <a16:creationId xmlns:a16="http://schemas.microsoft.com/office/drawing/2014/main" id="{BF863AB8-71C0-011E-77B3-00F373C678E1}"/>
                  </a:ext>
                </a:extLst>
              </p:cNvPr>
              <p:cNvSpPr txBox="1">
                <a:spLocks noRot="1" noChangeAspect="1" noMove="1" noResize="1" noEditPoints="1" noAdjustHandles="1" noChangeArrowheads="1" noChangeShapeType="1" noTextEdit="1"/>
              </p:cNvSpPr>
              <p:nvPr/>
            </p:nvSpPr>
            <p:spPr>
              <a:xfrm>
                <a:off x="495300" y="625208"/>
                <a:ext cx="11201399" cy="1015663"/>
              </a:xfrm>
              <a:prstGeom prst="rect">
                <a:avLst/>
              </a:prstGeom>
              <a:blipFill>
                <a:blip r:embed="rId2"/>
                <a:stretch>
                  <a:fillRect l="-544" t="-3614" b="-10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5658CA-7C1A-B959-114D-7807D1D04E08}"/>
                  </a:ext>
                </a:extLst>
              </p:cNvPr>
              <p:cNvSpPr txBox="1"/>
              <p:nvPr/>
            </p:nvSpPr>
            <p:spPr>
              <a:xfrm>
                <a:off x="3102815" y="1765660"/>
                <a:ext cx="6098720"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𝜌</m:t>
                          </m:r>
                        </m:sub>
                      </m:sSub>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𝑧</m:t>
                          </m:r>
                        </m:e>
                      </m:d>
                      <m:r>
                        <a:rPr lang="en-US" sz="2400" b="0" i="1" smtClean="0">
                          <a:solidFill>
                            <a:schemeClr val="tx1">
                              <a:lumMod val="85000"/>
                            </a:schemeClr>
                          </a:solidFill>
                          <a:latin typeface="Cambria Math" panose="02040503050406030204" pitchFamily="18" charset="0"/>
                        </a:rPr>
                        <m:t>+</m:t>
                      </m:r>
                      <m:f>
                        <m:fPr>
                          <m:ctrlPr>
                            <a:rPr lang="en-US" sz="2400" b="0" i="1" smtClean="0">
                              <a:solidFill>
                                <a:schemeClr val="tx1">
                                  <a:lumMod val="85000"/>
                                </a:schemeClr>
                              </a:solidFill>
                              <a:latin typeface="Cambria Math" panose="02040503050406030204" pitchFamily="18" charset="0"/>
                            </a:rPr>
                          </m:ctrlPr>
                        </m:fPr>
                        <m:num>
                          <m:r>
                            <a:rPr lang="en-US" sz="2400" b="0" i="1" smtClean="0">
                              <a:solidFill>
                                <a:schemeClr val="tx1">
                                  <a:lumMod val="85000"/>
                                </a:schemeClr>
                              </a:solidFill>
                              <a:latin typeface="Cambria Math" panose="02040503050406030204" pitchFamily="18" charset="0"/>
                            </a:rPr>
                            <m:t>1</m:t>
                          </m:r>
                        </m:num>
                        <m:den>
                          <m:r>
                            <a:rPr lang="en-US" sz="2400" b="0" i="1" smtClean="0">
                              <a:solidFill>
                                <a:schemeClr val="tx1">
                                  <a:lumMod val="85000"/>
                                </a:schemeClr>
                              </a:solidFill>
                              <a:latin typeface="Cambria Math" panose="02040503050406030204" pitchFamily="18" charset="0"/>
                            </a:rPr>
                            <m:t>2</m:t>
                          </m:r>
                          <m:r>
                            <a:rPr lang="en-US" sz="2400" b="0" i="1" smtClean="0">
                              <a:solidFill>
                                <a:schemeClr val="tx1">
                                  <a:lumMod val="85000"/>
                                </a:schemeClr>
                              </a:solidFill>
                              <a:latin typeface="Cambria Math" panose="02040503050406030204" pitchFamily="18" charset="0"/>
                            </a:rPr>
                            <m:t>𝜆</m:t>
                          </m:r>
                        </m:den>
                      </m:f>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𝑧</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𝑢</m:t>
                                  </m:r>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r>
                        <a:rPr lang="en-US" sz="2400" b="0" i="1" smtClean="0">
                          <a:solidFill>
                            <a:schemeClr val="tx1">
                              <a:lumMod val="85000"/>
                            </a:schemeClr>
                          </a:solidFill>
                          <a:latin typeface="Cambria Math" panose="02040503050406030204" pitchFamily="18" charset="0"/>
                        </a:rPr>
                        <m:t> </m:t>
                      </m:r>
                    </m:oMath>
                  </m:oMathPara>
                </a14:m>
                <a:endParaRPr lang="en-GB" sz="2400">
                  <a:solidFill>
                    <a:schemeClr val="tx1">
                      <a:lumMod val="85000"/>
                    </a:schemeClr>
                  </a:solidFill>
                </a:endParaRPr>
              </a:p>
            </p:txBody>
          </p:sp>
        </mc:Choice>
        <mc:Fallback xmlns="">
          <p:sp>
            <p:nvSpPr>
              <p:cNvPr id="6" name="TextBox 5">
                <a:extLst>
                  <a:ext uri="{FF2B5EF4-FFF2-40B4-BE49-F238E27FC236}">
                    <a16:creationId xmlns:a16="http://schemas.microsoft.com/office/drawing/2014/main" id="{6F5658CA-7C1A-B959-114D-7807D1D04E08}"/>
                  </a:ext>
                </a:extLst>
              </p:cNvPr>
              <p:cNvSpPr txBox="1">
                <a:spLocks noRot="1" noChangeAspect="1" noMove="1" noResize="1" noEditPoints="1" noAdjustHandles="1" noChangeArrowheads="1" noChangeShapeType="1" noTextEdit="1"/>
              </p:cNvSpPr>
              <p:nvPr/>
            </p:nvSpPr>
            <p:spPr>
              <a:xfrm>
                <a:off x="3102815" y="1765660"/>
                <a:ext cx="6098720" cy="7861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8A36AA-23BF-7F7A-3955-FFFB1D8FA5C3}"/>
                  </a:ext>
                </a:extLst>
              </p:cNvPr>
              <p:cNvSpPr txBox="1"/>
              <p:nvPr/>
            </p:nvSpPr>
            <p:spPr>
              <a:xfrm>
                <a:off x="495299" y="3564828"/>
                <a:ext cx="11201399" cy="2479397"/>
              </a:xfrm>
              <a:prstGeom prst="rect">
                <a:avLst/>
              </a:prstGeom>
              <a:noFill/>
            </p:spPr>
            <p:txBody>
              <a:bodyPr wrap="square">
                <a:spAutoFit/>
              </a:bodyPr>
              <a:lstStyle/>
              <a:p>
                <a:pPr algn="ctr"/>
                <a:endParaRPr lang="en-US" sz="2400" b="0" i="1">
                  <a:solidFill>
                    <a:schemeClr val="tx1">
                      <a:lumMod val="85000"/>
                    </a:schemeClr>
                  </a:solidFill>
                  <a:latin typeface="Cambria Math" panose="02040503050406030204" pitchFamily="18" charset="0"/>
                </a:endParaRPr>
              </a:p>
              <a:p>
                <a:pPr algn="ctr"/>
                <a:r>
                  <a:rPr lang="en-US" sz="2000">
                    <a:solidFill>
                      <a:schemeClr val="tx1">
                        <a:lumMod val="85000"/>
                      </a:schemeClr>
                    </a:solidFill>
                    <a:latin typeface="Cambria Math" panose="02040503050406030204" pitchFamily="18" charset="0"/>
                  </a:rPr>
                  <a:t>To Obtain </a:t>
                </a:r>
                <a14:m>
                  <m:oMath xmlns:m="http://schemas.openxmlformats.org/officeDocument/2006/math">
                    <m:r>
                      <a:rPr lang="en-US" sz="2000" i="1" dirty="0" smtClean="0">
                        <a:solidFill>
                          <a:schemeClr val="tx1">
                            <a:lumMod val="85000"/>
                          </a:schemeClr>
                        </a:solidFill>
                        <a:latin typeface="Cambria Math" panose="02040503050406030204" pitchFamily="18" charset="0"/>
                      </a:rPr>
                      <m:t>𝑧</m:t>
                    </m:r>
                  </m:oMath>
                </a14:m>
                <a:r>
                  <a:rPr lang="en-US" sz="2000">
                    <a:solidFill>
                      <a:schemeClr val="tx1">
                        <a:lumMod val="85000"/>
                      </a:schemeClr>
                    </a:solidFill>
                    <a:latin typeface="Cambria Math" panose="02040503050406030204" pitchFamily="18" charset="0"/>
                  </a:rPr>
                  <a:t> ,we Project the (</a:t>
                </a:r>
                <a14:m>
                  <m:oMath xmlns:m="http://schemas.openxmlformats.org/officeDocument/2006/math">
                    <m:sSup>
                      <m:sSupPr>
                        <m:ctrlPr>
                          <a:rPr lang="en-US" sz="2000" b="0" i="1" dirty="0" smtClean="0">
                            <a:solidFill>
                              <a:schemeClr val="tx1">
                                <a:lumMod val="85000"/>
                              </a:schemeClr>
                            </a:solidFill>
                            <a:latin typeface="Cambria Math" panose="02040503050406030204" pitchFamily="18" charset="0"/>
                          </a:rPr>
                        </m:ctrlPr>
                      </m:sSupPr>
                      <m:e>
                        <m:r>
                          <a:rPr lang="en-US" sz="2000" b="0" i="1" dirty="0" smtClean="0">
                            <a:solidFill>
                              <a:schemeClr val="tx1">
                                <a:lumMod val="85000"/>
                              </a:schemeClr>
                            </a:solidFill>
                            <a:latin typeface="Cambria Math" panose="02040503050406030204" pitchFamily="18" charset="0"/>
                          </a:rPr>
                          <m:t>𝑥</m:t>
                        </m:r>
                      </m:e>
                      <m:sup>
                        <m:r>
                          <a:rPr lang="en-US" sz="2000" b="0" i="1" dirty="0" smtClean="0">
                            <a:solidFill>
                              <a:schemeClr val="tx1">
                                <a:lumMod val="85000"/>
                              </a:schemeClr>
                            </a:solidFill>
                            <a:latin typeface="Cambria Math" panose="02040503050406030204" pitchFamily="18" charset="0"/>
                          </a:rPr>
                          <m:t>𝑘</m:t>
                        </m:r>
                        <m:r>
                          <a:rPr lang="en-US" sz="2000" b="0" i="1" dirty="0" smtClean="0">
                            <a:solidFill>
                              <a:schemeClr val="tx1">
                                <a:lumMod val="85000"/>
                              </a:schemeClr>
                            </a:solidFill>
                            <a:latin typeface="Cambria Math" panose="02040503050406030204" pitchFamily="18" charset="0"/>
                          </a:rPr>
                          <m:t>+1</m:t>
                        </m:r>
                      </m:sup>
                    </m:sSup>
                    <m:r>
                      <a:rPr lang="en-US" sz="2000" i="1" dirty="0" smtClean="0">
                        <a:solidFill>
                          <a:schemeClr val="tx1">
                            <a:lumMod val="85000"/>
                          </a:schemeClr>
                        </a:solidFill>
                        <a:latin typeface="Cambria Math" panose="02040503050406030204" pitchFamily="18" charset="0"/>
                      </a:rPr>
                      <m:t>+ </m:t>
                    </m:r>
                    <m:sSup>
                      <m:sSupPr>
                        <m:ctrlPr>
                          <a:rPr lang="en-US" sz="2000" i="1" dirty="0" err="1" smtClean="0">
                            <a:solidFill>
                              <a:schemeClr val="tx1">
                                <a:lumMod val="85000"/>
                              </a:schemeClr>
                            </a:solidFill>
                            <a:latin typeface="Cambria Math" panose="02040503050406030204" pitchFamily="18" charset="0"/>
                          </a:rPr>
                        </m:ctrlPr>
                      </m:sSupPr>
                      <m:e>
                        <m:r>
                          <a:rPr lang="en-US" sz="2000" i="1" dirty="0" err="1" smtClean="0">
                            <a:solidFill>
                              <a:schemeClr val="tx1">
                                <a:lumMod val="85000"/>
                              </a:schemeClr>
                            </a:solidFill>
                            <a:latin typeface="Cambria Math" panose="02040503050406030204" pitchFamily="18" charset="0"/>
                          </a:rPr>
                          <m:t>𝑢</m:t>
                        </m:r>
                      </m:e>
                      <m:sup>
                        <m:r>
                          <a:rPr lang="en-US" sz="2000" i="1" dirty="0" err="1" smtClean="0">
                            <a:solidFill>
                              <a:schemeClr val="tx1">
                                <a:lumMod val="85000"/>
                              </a:schemeClr>
                            </a:solidFill>
                            <a:latin typeface="Cambria Math" panose="02040503050406030204" pitchFamily="18" charset="0"/>
                          </a:rPr>
                          <m:t>𝑘</m:t>
                        </m:r>
                      </m:sup>
                    </m:sSup>
                  </m:oMath>
                </a14:m>
                <a:r>
                  <a:rPr lang="en-US" sz="2000">
                    <a:solidFill>
                      <a:schemeClr val="tx1">
                        <a:lumMod val="85000"/>
                      </a:schemeClr>
                    </a:solidFill>
                    <a:latin typeface="Cambria Math" panose="02040503050406030204" pitchFamily="18" charset="0"/>
                  </a:rPr>
                  <a:t> ) onto C</a:t>
                </a:r>
              </a:p>
              <a:p>
                <a:pPr algn="ctr"/>
                <a:endParaRPr lang="en-US" sz="2400" i="1">
                  <a:solidFill>
                    <a:schemeClr val="tx1">
                      <a:lumMod val="8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2400" i="1">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i="1">
                          <a:solidFill>
                            <a:schemeClr val="tx1">
                              <a:lumMod val="85000"/>
                            </a:schemeClr>
                          </a:solidFill>
                          <a:latin typeface="Cambria Math" panose="02040503050406030204" pitchFamily="18" charset="0"/>
                        </a:rPr>
                        <m:t>=</m:t>
                      </m:r>
                      <m:nary>
                        <m:naryPr>
                          <m:chr m:val="∏"/>
                          <m:supHide m:val="on"/>
                          <m:ctrlPr>
                            <a:rPr lang="en-US" sz="2400" b="0" i="1" smtClean="0">
                              <a:solidFill>
                                <a:schemeClr val="tx1">
                                  <a:lumMod val="85000"/>
                                </a:schemeClr>
                              </a:solidFill>
                              <a:latin typeface="Cambria Math" panose="02040503050406030204" pitchFamily="18" charset="0"/>
                            </a:rPr>
                          </m:ctrlPr>
                        </m:naryPr>
                        <m:sub>
                          <m:r>
                            <a:rPr lang="en-US" sz="2400" b="0" i="1" smtClean="0">
                              <a:solidFill>
                                <a:schemeClr val="tx1">
                                  <a:lumMod val="85000"/>
                                </a:schemeClr>
                              </a:solidFill>
                              <a:latin typeface="Cambria Math" panose="02040503050406030204" pitchFamily="18" charset="0"/>
                            </a:rPr>
                            <m:t>𝐶</m:t>
                          </m:r>
                        </m:sub>
                        <m:sup/>
                        <m:e>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e>
                      </m:nary>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oMath>
                    <m:oMath xmlns:m="http://schemas.openxmlformats.org/officeDocument/2006/math">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𝑢</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i="1">
                          <a:solidFill>
                            <a:schemeClr val="tx1">
                              <a:lumMod val="85000"/>
                            </a:schemeClr>
                          </a:solidFill>
                          <a:latin typeface="Cambria Math" panose="02040503050406030204" pitchFamily="18" charset="0"/>
                        </a:rPr>
                        <m:t> ≔</m:t>
                      </m:r>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𝑢</m:t>
                          </m:r>
                        </m:e>
                        <m:sup>
                          <m:r>
                            <a:rPr lang="en-US" sz="2400" i="1">
                              <a:solidFill>
                                <a:schemeClr val="tx1">
                                  <a:lumMod val="85000"/>
                                </a:schemeClr>
                              </a:solidFill>
                              <a:latin typeface="Cambria Math" panose="02040503050406030204" pitchFamily="18" charset="0"/>
                            </a:rPr>
                            <m:t>𝑘</m:t>
                          </m:r>
                        </m:sup>
                      </m:sSup>
                      <m:r>
                        <a:rPr lang="en-US" sz="2400" i="1">
                          <a:solidFill>
                            <a:schemeClr val="tx1">
                              <a:lumMod val="85000"/>
                            </a:schemeClr>
                          </a:solidFill>
                          <a:latin typeface="Cambria Math" panose="02040503050406030204" pitchFamily="18" charset="0"/>
                        </a:rPr>
                        <m:t>+</m:t>
                      </m:r>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𝑥</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i="1">
                          <a:solidFill>
                            <a:schemeClr val="tx1">
                              <a:lumMod val="85000"/>
                            </a:schemeClr>
                          </a:solidFill>
                          <a:latin typeface="Cambria Math" panose="02040503050406030204" pitchFamily="18" charset="0"/>
                        </a:rPr>
                        <m:t>−</m:t>
                      </m:r>
                      <m:sSup>
                        <m:sSupPr>
                          <m:ctrlPr>
                            <a:rPr lang="en-US" sz="2400" i="1">
                              <a:solidFill>
                                <a:schemeClr val="tx1">
                                  <a:lumMod val="85000"/>
                                </a:schemeClr>
                              </a:solidFill>
                              <a:latin typeface="Cambria Math" panose="02040503050406030204" pitchFamily="18" charset="0"/>
                            </a:rPr>
                          </m:ctrlPr>
                        </m:sSupPr>
                        <m:e>
                          <m:r>
                            <a:rPr lang="en-US" sz="2400" i="1">
                              <a:solidFill>
                                <a:schemeClr val="tx1">
                                  <a:lumMod val="85000"/>
                                </a:schemeClr>
                              </a:solidFill>
                              <a:latin typeface="Cambria Math" panose="02040503050406030204" pitchFamily="18" charset="0"/>
                            </a:rPr>
                            <m:t>𝑧</m:t>
                          </m:r>
                        </m:e>
                        <m:sup>
                          <m:r>
                            <a:rPr lang="en-US" sz="2400" i="1">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oMath>
                  </m:oMathPara>
                </a14:m>
                <a:br>
                  <a:rPr lang="en-US" sz="2400" i="1">
                    <a:solidFill>
                      <a:schemeClr val="tx1">
                        <a:lumMod val="85000"/>
                      </a:schemeClr>
                    </a:solidFill>
                    <a:latin typeface="Cambria Math" panose="02040503050406030204" pitchFamily="18" charset="0"/>
                  </a:rPr>
                </a:br>
                <a:endParaRPr lang="en-GB" sz="2400">
                  <a:solidFill>
                    <a:schemeClr val="tx1">
                      <a:lumMod val="85000"/>
                    </a:schemeClr>
                  </a:solidFill>
                </a:endParaRPr>
              </a:p>
            </p:txBody>
          </p:sp>
        </mc:Choice>
        <mc:Fallback xmlns="">
          <p:sp>
            <p:nvSpPr>
              <p:cNvPr id="10" name="TextBox 9">
                <a:extLst>
                  <a:ext uri="{FF2B5EF4-FFF2-40B4-BE49-F238E27FC236}">
                    <a16:creationId xmlns:a16="http://schemas.microsoft.com/office/drawing/2014/main" id="{E78A36AA-23BF-7F7A-3955-FFFB1D8FA5C3}"/>
                  </a:ext>
                </a:extLst>
              </p:cNvPr>
              <p:cNvSpPr txBox="1">
                <a:spLocks noRot="1" noChangeAspect="1" noMove="1" noResize="1" noEditPoints="1" noAdjustHandles="1" noChangeArrowheads="1" noChangeShapeType="1" noTextEdit="1"/>
              </p:cNvSpPr>
              <p:nvPr/>
            </p:nvSpPr>
            <p:spPr>
              <a:xfrm>
                <a:off x="495299" y="3564828"/>
                <a:ext cx="11201399" cy="24793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AEC83C-1F7C-7D43-5E2A-D2979F6044AA}"/>
                  </a:ext>
                </a:extLst>
              </p:cNvPr>
              <p:cNvSpPr txBox="1"/>
              <p:nvPr/>
            </p:nvSpPr>
            <p:spPr>
              <a:xfrm>
                <a:off x="3048000" y="2801414"/>
                <a:ext cx="6096000" cy="7634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lim>
                              </m:limLow>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e>
                          </m:func>
                          <m:r>
                            <a:rPr lang="en-US" sz="2400" b="0" i="1" smtClean="0">
                              <a:solidFill>
                                <a:schemeClr val="tx1">
                                  <a:lumMod val="85000"/>
                                </a:schemeClr>
                              </a:solidFill>
                              <a:latin typeface="Cambria Math" panose="02040503050406030204" pitchFamily="18" charset="0"/>
                            </a:rPr>
                            <m:t>+</m:t>
                          </m:r>
                          <m:sSubSup>
                            <m:sSubSupPr>
                              <m:ctrlPr>
                                <a:rPr lang="en-US" sz="2400" b="0" i="1" smtClean="0">
                                  <a:solidFill>
                                    <a:schemeClr val="tx1">
                                      <a:lumMod val="85000"/>
                                    </a:schemeClr>
                                  </a:solidFill>
                                  <a:latin typeface="Cambria Math" panose="02040503050406030204" pitchFamily="18" charset="0"/>
                                </a:rPr>
                              </m:ctrlPr>
                            </m:sSubSupPr>
                            <m:e>
                              <m:d>
                                <m:dPr>
                                  <m:begChr m:val="|"/>
                                  <m:endChr m:val="|"/>
                                  <m:ctrlPr>
                                    <a:rPr lang="en-US" sz="2400" b="0" i="1" smtClean="0">
                                      <a:solidFill>
                                        <a:schemeClr val="tx1">
                                          <a:lumMod val="85000"/>
                                        </a:schemeClr>
                                      </a:solidFill>
                                      <a:latin typeface="Cambria Math" panose="02040503050406030204" pitchFamily="18" charset="0"/>
                                    </a:rPr>
                                  </m:ctrlPr>
                                </m:dPr>
                                <m:e>
                                  <m:d>
                                    <m:dPr>
                                      <m:begChr m:val="|"/>
                                      <m:endChr m:val="|"/>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𝑧</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𝑢</m:t>
                                          </m:r>
                                        </m:e>
                                        <m:sup>
                                          <m:r>
                                            <a:rPr lang="en-US" sz="2400" b="0" i="1" smtClean="0">
                                              <a:solidFill>
                                                <a:schemeClr val="tx1">
                                                  <a:lumMod val="85000"/>
                                                </a:schemeClr>
                                              </a:solidFill>
                                              <a:latin typeface="Cambria Math" panose="02040503050406030204" pitchFamily="18" charset="0"/>
                                            </a:rPr>
                                            <m:t>𝑘</m:t>
                                          </m:r>
                                        </m:sup>
                                      </m:sSup>
                                    </m:e>
                                  </m:d>
                                </m:e>
                              </m:d>
                            </m:e>
                            <m:sub>
                              <m:r>
                                <a:rPr lang="en-US" sz="2400" b="0" i="1" smtClean="0">
                                  <a:solidFill>
                                    <a:schemeClr val="tx1">
                                      <a:lumMod val="85000"/>
                                    </a:schemeClr>
                                  </a:solidFill>
                                  <a:latin typeface="Cambria Math" panose="02040503050406030204" pitchFamily="18" charset="0"/>
                                </a:rPr>
                                <m:t>2</m:t>
                              </m:r>
                            </m:sub>
                            <m:sup>
                              <m:r>
                                <a:rPr lang="en-US" sz="2400" b="0" i="1" smtClean="0">
                                  <a:solidFill>
                                    <a:schemeClr val="tx1">
                                      <a:lumMod val="85000"/>
                                    </a:schemeClr>
                                  </a:solidFill>
                                  <a:latin typeface="Cambria Math" panose="02040503050406030204" pitchFamily="18" charset="0"/>
                                </a:rPr>
                                <m:t>2</m:t>
                              </m:r>
                            </m:sup>
                          </m:sSubSup>
                        </m:e>
                      </m:func>
                    </m:oMath>
                  </m:oMathPara>
                </a14:m>
                <a:endParaRPr lang="en-IN">
                  <a:solidFill>
                    <a:schemeClr val="tx1">
                      <a:lumMod val="85000"/>
                    </a:schemeClr>
                  </a:solidFill>
                </a:endParaRPr>
              </a:p>
            </p:txBody>
          </p:sp>
        </mc:Choice>
        <mc:Fallback xmlns="">
          <p:sp>
            <p:nvSpPr>
              <p:cNvPr id="7" name="TextBox 6">
                <a:extLst>
                  <a:ext uri="{FF2B5EF4-FFF2-40B4-BE49-F238E27FC236}">
                    <a16:creationId xmlns:a16="http://schemas.microsoft.com/office/drawing/2014/main" id="{42AEC83C-1F7C-7D43-5E2A-D2979F6044AA}"/>
                  </a:ext>
                </a:extLst>
              </p:cNvPr>
              <p:cNvSpPr txBox="1">
                <a:spLocks noRot="1" noChangeAspect="1" noMove="1" noResize="1" noEditPoints="1" noAdjustHandles="1" noChangeArrowheads="1" noChangeShapeType="1" noTextEdit="1"/>
              </p:cNvSpPr>
              <p:nvPr/>
            </p:nvSpPr>
            <p:spPr>
              <a:xfrm>
                <a:off x="3048000" y="2801414"/>
                <a:ext cx="6096000" cy="76341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7600971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8FF19C5-8AB0-5F9D-8431-36CC3AB37189}"/>
                  </a:ext>
                </a:extLst>
              </p:cNvPr>
              <p:cNvGraphicFramePr>
                <a:graphicFrameLocks noChangeAspect="1"/>
              </p:cNvGraphicFramePr>
              <p:nvPr>
                <p:extLst>
                  <p:ext uri="{D42A27DB-BD31-4B8C-83A1-F6EECF244321}">
                    <p14:modId xmlns:p14="http://schemas.microsoft.com/office/powerpoint/2010/main" val="361319"/>
                  </p:ext>
                </p:extLst>
              </p:nvPr>
            </p:nvGraphicFramePr>
            <p:xfrm>
              <a:off x="3589866" y="304800"/>
              <a:ext cx="5012267" cy="2819400"/>
            </p:xfrm>
            <a:graphic>
              <a:graphicData uri="http://schemas.microsoft.com/office/powerpoint/2016/slidezoom">
                <pslz:sldZm>
                  <pslz:sldZmObj sldId="302" cId="2459835037">
                    <pslz:zmPr id="{33CF1292-3D7B-45E7-8E39-405258CF9319}" returnToParent="0" transitionDur="1000">
                      <p166:blipFill xmlns:p166="http://schemas.microsoft.com/office/powerpoint/2016/6/main">
                        <a:blip r:embed="rId2"/>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38FF19C5-8AB0-5F9D-8431-36CC3AB37189}"/>
                  </a:ext>
                </a:extLst>
              </p:cNvPr>
              <p:cNvPicPr>
                <a:picLocks noGrp="1" noRot="1" noChangeAspect="1" noMove="1" noResize="1" noEditPoints="1" noAdjustHandles="1" noChangeArrowheads="1" noChangeShapeType="1"/>
              </p:cNvPicPr>
              <p:nvPr/>
            </p:nvPicPr>
            <p:blipFill>
              <a:blip r:embed="rId3"/>
              <a:stretch>
                <a:fillRect/>
              </a:stretch>
            </p:blipFill>
            <p:spPr>
              <a:xfrm>
                <a:off x="3589866" y="304800"/>
                <a:ext cx="5012267"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5A2B099-1FE5-198A-44BE-FD323EA31736}"/>
                  </a:ext>
                </a:extLst>
              </p:cNvPr>
              <p:cNvGraphicFramePr>
                <a:graphicFrameLocks noChangeAspect="1"/>
              </p:cNvGraphicFramePr>
              <p:nvPr>
                <p:extLst>
                  <p:ext uri="{D42A27DB-BD31-4B8C-83A1-F6EECF244321}">
                    <p14:modId xmlns:p14="http://schemas.microsoft.com/office/powerpoint/2010/main" val="1198861571"/>
                  </p:ext>
                </p:extLst>
              </p:nvPr>
            </p:nvGraphicFramePr>
            <p:xfrm>
              <a:off x="619125" y="3571875"/>
              <a:ext cx="5012266" cy="2819400"/>
            </p:xfrm>
            <a:graphic>
              <a:graphicData uri="http://schemas.microsoft.com/office/powerpoint/2016/slidezoom">
                <pslz:sldZm>
                  <pslz:sldZmObj sldId="305" cId="2649852513">
                    <pslz:zmPr id="{4A9AB57D-8843-4D4B-91BB-1F4554D9B98D}" returnToParent="0" transitionDur="1000">
                      <p166:blipFill xmlns:p166="http://schemas.microsoft.com/office/powerpoint/2016/6/main">
                        <a:blip r:embed="rId4"/>
                        <a:stretch>
                          <a:fillRect/>
                        </a:stretch>
                      </p166:blipFill>
                      <p166:spPr xmlns:p166="http://schemas.microsoft.com/office/powerpoint/2016/6/main">
                        <a:xfrm>
                          <a:off x="0" y="0"/>
                          <a:ext cx="5012266" cy="281940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85A2B099-1FE5-198A-44BE-FD323EA31736}"/>
                  </a:ext>
                </a:extLst>
              </p:cNvPr>
              <p:cNvPicPr>
                <a:picLocks noGrp="1" noRot="1" noChangeAspect="1" noMove="1" noResize="1" noEditPoints="1" noAdjustHandles="1" noChangeArrowheads="1" noChangeShapeType="1"/>
              </p:cNvPicPr>
              <p:nvPr/>
            </p:nvPicPr>
            <p:blipFill>
              <a:blip r:embed="rId5"/>
              <a:stretch>
                <a:fillRect/>
              </a:stretch>
            </p:blipFill>
            <p:spPr>
              <a:xfrm>
                <a:off x="619125" y="3571875"/>
                <a:ext cx="5012266"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9B12C2-0379-C160-1BB1-7015E76B0E06}"/>
                  </a:ext>
                </a:extLst>
              </p:cNvPr>
              <p:cNvGraphicFramePr>
                <a:graphicFrameLocks noChangeAspect="1"/>
              </p:cNvGraphicFramePr>
              <p:nvPr>
                <p:extLst>
                  <p:ext uri="{D42A27DB-BD31-4B8C-83A1-F6EECF244321}">
                    <p14:modId xmlns:p14="http://schemas.microsoft.com/office/powerpoint/2010/main" val="4266282923"/>
                  </p:ext>
                </p:extLst>
              </p:nvPr>
            </p:nvGraphicFramePr>
            <p:xfrm>
              <a:off x="6446310" y="3571875"/>
              <a:ext cx="5012267" cy="2819400"/>
            </p:xfrm>
            <a:graphic>
              <a:graphicData uri="http://schemas.microsoft.com/office/powerpoint/2016/slidezoom">
                <pslz:sldZm>
                  <pslz:sldZmObj sldId="303" cId="2565705211">
                    <pslz:zmPr id="{469E4991-440C-450E-B5CC-02D825DA4483}" returnToParent="0" transitionDur="1000">
                      <p166:blipFill xmlns:p166="http://schemas.microsoft.com/office/powerpoint/2016/6/main">
                        <a:blip r:embed="rId6"/>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6D9B12C2-0379-C160-1BB1-7015E76B0E06}"/>
                  </a:ext>
                </a:extLst>
              </p:cNvPr>
              <p:cNvPicPr>
                <a:picLocks noGrp="1" noRot="1" noChangeAspect="1" noMove="1" noResize="1" noEditPoints="1" noAdjustHandles="1" noChangeArrowheads="1" noChangeShapeType="1"/>
              </p:cNvPicPr>
              <p:nvPr/>
            </p:nvPicPr>
            <p:blipFill>
              <a:blip r:embed="rId7"/>
              <a:stretch>
                <a:fillRect/>
              </a:stretch>
            </p:blipFill>
            <p:spPr>
              <a:xfrm>
                <a:off x="6446310" y="3571875"/>
                <a:ext cx="5012267" cy="2819400"/>
              </a:xfrm>
              <a:prstGeom prst="rect">
                <a:avLst/>
              </a:prstGeom>
              <a:ln w="3175">
                <a:solidFill>
                  <a:prstClr val="ltGray"/>
                </a:solidFill>
              </a:ln>
            </p:spPr>
          </p:pic>
        </mc:Fallback>
      </mc:AlternateContent>
    </p:spTree>
    <p:extLst>
      <p:ext uri="{BB962C8B-B14F-4D97-AF65-F5344CB8AC3E}">
        <p14:creationId xmlns:p14="http://schemas.microsoft.com/office/powerpoint/2010/main" val="8398450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6360-C9F8-C4BE-EFB8-D4B0DE49E71F}"/>
              </a:ext>
            </a:extLst>
          </p:cNvPr>
          <p:cNvSpPr>
            <a:spLocks noGrp="1"/>
          </p:cNvSpPr>
          <p:nvPr>
            <p:ph type="ctrTitle"/>
          </p:nvPr>
        </p:nvSpPr>
        <p:spPr>
          <a:xfrm>
            <a:off x="832213" y="2308020"/>
            <a:ext cx="10537314" cy="1828801"/>
          </a:xfrm>
        </p:spPr>
        <p:txBody>
          <a:bodyPr/>
          <a:lstStyle/>
          <a:p>
            <a:r>
              <a:rPr lang="en-IN">
                <a:solidFill>
                  <a:schemeClr val="tx1"/>
                </a:solidFill>
              </a:rPr>
              <a:t>LAD</a:t>
            </a:r>
            <a:br>
              <a:rPr lang="en-IN"/>
            </a:br>
            <a:r>
              <a:rPr lang="en-IN" sz="6000">
                <a:solidFill>
                  <a:schemeClr val="tx1"/>
                </a:solidFill>
              </a:rPr>
              <a:t>L</a:t>
            </a:r>
            <a:r>
              <a:rPr lang="en-IN"/>
              <a:t>east </a:t>
            </a:r>
            <a:r>
              <a:rPr lang="en-IN" sz="6000">
                <a:solidFill>
                  <a:schemeClr val="tx1"/>
                </a:solidFill>
              </a:rPr>
              <a:t>A</a:t>
            </a:r>
            <a:r>
              <a:rPr lang="en-IN"/>
              <a:t>bsolute </a:t>
            </a:r>
            <a:r>
              <a:rPr lang="en-IN">
                <a:solidFill>
                  <a:schemeClr val="tx1"/>
                </a:solidFill>
              </a:rPr>
              <a:t>D</a:t>
            </a:r>
            <a:r>
              <a:rPr lang="en-IN"/>
              <a:t>eviation</a:t>
            </a:r>
          </a:p>
        </p:txBody>
      </p:sp>
    </p:spTree>
    <p:extLst>
      <p:ext uri="{BB962C8B-B14F-4D97-AF65-F5344CB8AC3E}">
        <p14:creationId xmlns:p14="http://schemas.microsoft.com/office/powerpoint/2010/main" val="24598350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FF12-928B-5E16-059C-47048BF27011}"/>
              </a:ext>
            </a:extLst>
          </p:cNvPr>
          <p:cNvSpPr>
            <a:spLocks noGrp="1"/>
          </p:cNvSpPr>
          <p:nvPr>
            <p:ph type="title"/>
          </p:nvPr>
        </p:nvSpPr>
        <p:spPr>
          <a:xfrm>
            <a:off x="838200" y="356316"/>
            <a:ext cx="10515600" cy="1325563"/>
          </a:xfrm>
        </p:spPr>
        <p:txBody>
          <a:bodyPr>
            <a:normAutofit/>
          </a:bodyPr>
          <a:lstStyle/>
          <a:p>
            <a:pPr>
              <a:lnSpc>
                <a:spcPct val="107000"/>
              </a:lnSpc>
              <a:spcAft>
                <a:spcPts val="800"/>
              </a:spcAft>
            </a:pPr>
            <a:br>
              <a:rPr lang="en-IN" sz="3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3200" b="1">
                <a:solidFill>
                  <a:schemeClr val="tx1"/>
                </a:solidFill>
                <a:effectLst/>
                <a:latin typeface="Calisto MT"/>
                <a:ea typeface="Calibri"/>
                <a:cs typeface="Times New Roman"/>
              </a:rPr>
              <a:t>What is Least Absolute Deviation ?</a:t>
            </a:r>
            <a:endParaRPr lang="en-IN" sz="6600">
              <a:solidFill>
                <a:schemeClr val="tx1"/>
              </a:solidFill>
              <a:latin typeface="Calisto MT"/>
              <a:ea typeface="Calibri"/>
              <a:cs typeface="Times New Roman"/>
            </a:endParaRPr>
          </a:p>
        </p:txBody>
      </p:sp>
      <p:sp>
        <p:nvSpPr>
          <p:cNvPr id="3" name="Content Placeholder 2">
            <a:extLst>
              <a:ext uri="{FF2B5EF4-FFF2-40B4-BE49-F238E27FC236}">
                <a16:creationId xmlns:a16="http://schemas.microsoft.com/office/drawing/2014/main" id="{A0933CB3-DC46-5675-2CB1-95E41F4A875D}"/>
              </a:ext>
            </a:extLst>
          </p:cNvPr>
          <p:cNvSpPr>
            <a:spLocks noGrp="1"/>
          </p:cNvSpPr>
          <p:nvPr>
            <p:ph idx="1"/>
          </p:nvPr>
        </p:nvSpPr>
        <p:spPr>
          <a:xfrm>
            <a:off x="560294" y="2150346"/>
            <a:ext cx="10515600" cy="4351338"/>
          </a:xfrm>
        </p:spPr>
        <p:txBody>
          <a:bodyPr>
            <a:normAutofit/>
          </a:bodyPr>
          <a:lstStyle/>
          <a:p>
            <a:pPr indent="-305435"/>
            <a:r>
              <a:rPr lang="en-IN">
                <a:solidFill>
                  <a:schemeClr val="tx1"/>
                </a:solidFill>
                <a:effectLst/>
                <a:latin typeface="+mj-lt"/>
                <a:ea typeface="Calibri"/>
                <a:cs typeface="Times New Roman"/>
              </a:rPr>
              <a:t>Least Absolute Deviations (LAD) is an alternative to traditional Least Squares by using cost function.</a:t>
            </a:r>
            <a:r>
              <a:rPr lang="en-US" b="0" i="0">
                <a:solidFill>
                  <a:srgbClr val="454545"/>
                </a:solidFill>
                <a:effectLst/>
                <a:latin typeface="PT Sans" panose="020B0503020203020204" pitchFamily="34" charset="0"/>
              </a:rPr>
              <a:t> </a:t>
            </a:r>
            <a:r>
              <a:rPr lang="en-US" b="0" i="0">
                <a:solidFill>
                  <a:schemeClr val="tx1"/>
                </a:solidFill>
                <a:effectLst/>
                <a:latin typeface="PT Sans" panose="020B0503020203020204" pitchFamily="34" charset="0"/>
              </a:rPr>
              <a:t>It is basically minimizing the sum of the absolute differences  between the target value (</a:t>
            </a:r>
            <a:r>
              <a:rPr lang="en-US" b="1" i="0">
                <a:solidFill>
                  <a:schemeClr val="tx1"/>
                </a:solidFill>
                <a:effectLst/>
                <a:latin typeface="PT Sans" panose="020B0503020203020204" pitchFamily="34" charset="0"/>
              </a:rPr>
              <a:t>Y</a:t>
            </a:r>
            <a:r>
              <a:rPr lang="en-US" b="1" i="0" baseline="-25000">
                <a:solidFill>
                  <a:schemeClr val="tx1"/>
                </a:solidFill>
                <a:effectLst/>
                <a:latin typeface="PT Sans" panose="020B0503020203020204" pitchFamily="34" charset="0"/>
              </a:rPr>
              <a:t>i</a:t>
            </a:r>
            <a:r>
              <a:rPr lang="en-US" b="0" i="0">
                <a:solidFill>
                  <a:schemeClr val="tx1"/>
                </a:solidFill>
                <a:effectLst/>
                <a:latin typeface="PT Sans" panose="020B0503020203020204" pitchFamily="34" charset="0"/>
              </a:rPr>
              <a:t>) and the estimated values (</a:t>
            </a:r>
            <a:r>
              <a:rPr lang="en-US" b="1" i="0">
                <a:solidFill>
                  <a:schemeClr val="tx1"/>
                </a:solidFill>
                <a:effectLst/>
                <a:latin typeface="PT Sans" panose="020B0503020203020204" pitchFamily="34" charset="0"/>
              </a:rPr>
              <a:t>f(x</a:t>
            </a:r>
            <a:r>
              <a:rPr lang="en-US" b="1" i="0" baseline="-25000">
                <a:solidFill>
                  <a:schemeClr val="tx1"/>
                </a:solidFill>
                <a:effectLst/>
                <a:latin typeface="PT Sans" panose="020B0503020203020204" pitchFamily="34" charset="0"/>
              </a:rPr>
              <a:t>i</a:t>
            </a:r>
            <a:r>
              <a:rPr lang="en-US" b="1" i="0">
                <a:solidFill>
                  <a:schemeClr val="tx1"/>
                </a:solidFill>
                <a:effectLst/>
                <a:latin typeface="PT Sans" panose="020B0503020203020204" pitchFamily="34" charset="0"/>
              </a:rPr>
              <a:t>)</a:t>
            </a:r>
            <a:r>
              <a:rPr lang="en-US" b="0" i="0">
                <a:solidFill>
                  <a:schemeClr val="tx1"/>
                </a:solidFill>
                <a:effectLst/>
                <a:latin typeface="PT Sans" panose="020B0503020203020204" pitchFamily="34" charset="0"/>
              </a:rPr>
              <a:t>):</a:t>
            </a:r>
            <a:endParaRPr lang="en-IN">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4F21D9-431E-2110-33AF-8743302DE8CC}"/>
                  </a:ext>
                </a:extLst>
              </p:cNvPr>
              <p:cNvSpPr txBox="1"/>
              <p:nvPr/>
            </p:nvSpPr>
            <p:spPr>
              <a:xfrm>
                <a:off x="1850715" y="4167378"/>
                <a:ext cx="760705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mtClean="0">
                          <a:latin typeface="Cambria Math" panose="02040503050406030204" pitchFamily="18" charset="0"/>
                        </a:rPr>
                        <m:t>S</m:t>
                      </m:r>
                      <m:r>
                        <a:rPr lang="en-IN" i="1">
                          <a:latin typeface="Cambria Math" panose="02040503050406030204" pitchFamily="18" charset="0"/>
                        </a:rPr>
                        <m:t>=</m:t>
                      </m:r>
                      <m:nary>
                        <m:naryPr>
                          <m:chr m:val="∑"/>
                          <m:grow m:val="on"/>
                          <m:ctrlPr>
                            <a:rPr lang="en-IN" i="1" smtClean="0">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smtClean="0">
                              <a:latin typeface="Cambria Math" panose="02040503050406030204" pitchFamily="18" charset="0"/>
                            </a:rPr>
                            <m:t>𝑚</m:t>
                          </m:r>
                        </m:sup>
                        <m:e>
                          <m:d>
                            <m:dPr>
                              <m:begChr m:val="|"/>
                              <m:endChr m:val="|"/>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e>
                          </m:d>
                        </m:e>
                      </m:nary>
                    </m:oMath>
                  </m:oMathPara>
                </a14:m>
                <a:endParaRPr lang="en-IN"/>
              </a:p>
            </p:txBody>
          </p:sp>
        </mc:Choice>
        <mc:Fallback xmlns="">
          <p:sp>
            <p:nvSpPr>
              <p:cNvPr id="5" name="TextBox 4">
                <a:extLst>
                  <a:ext uri="{FF2B5EF4-FFF2-40B4-BE49-F238E27FC236}">
                    <a16:creationId xmlns:a16="http://schemas.microsoft.com/office/drawing/2014/main" id="{B24F21D9-431E-2110-33AF-8743302DE8CC}"/>
                  </a:ext>
                </a:extLst>
              </p:cNvPr>
              <p:cNvSpPr txBox="1">
                <a:spLocks noRot="1" noChangeAspect="1" noMove="1" noResize="1" noEditPoints="1" noAdjustHandles="1" noChangeArrowheads="1" noChangeShapeType="1" noTextEdit="1"/>
              </p:cNvSpPr>
              <p:nvPr/>
            </p:nvSpPr>
            <p:spPr>
              <a:xfrm>
                <a:off x="1850715" y="4167378"/>
                <a:ext cx="7607050" cy="848566"/>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8CA55E6-F97C-0C7E-3903-D64B8328D208}"/>
              </a:ext>
            </a:extLst>
          </p:cNvPr>
          <p:cNvSpPr txBox="1"/>
          <p:nvPr/>
        </p:nvSpPr>
        <p:spPr>
          <a:xfrm>
            <a:off x="2410048" y="3679005"/>
            <a:ext cx="2362200" cy="369332"/>
          </a:xfrm>
          <a:prstGeom prst="rect">
            <a:avLst/>
          </a:prstGeom>
          <a:noFill/>
        </p:spPr>
        <p:txBody>
          <a:bodyPr wrap="square" rtlCol="0">
            <a:spAutoFit/>
          </a:bodyPr>
          <a:lstStyle/>
          <a:p>
            <a:r>
              <a:rPr lang="en-IN" u="sng"/>
              <a:t>Defined as :</a:t>
            </a:r>
          </a:p>
        </p:txBody>
      </p:sp>
    </p:spTree>
    <p:extLst>
      <p:ext uri="{BB962C8B-B14F-4D97-AF65-F5344CB8AC3E}">
        <p14:creationId xmlns:p14="http://schemas.microsoft.com/office/powerpoint/2010/main" val="38733616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13B2-B2C2-121E-1A76-11C019F23B2C}"/>
              </a:ext>
            </a:extLst>
          </p:cNvPr>
          <p:cNvSpPr>
            <a:spLocks noGrp="1"/>
          </p:cNvSpPr>
          <p:nvPr>
            <p:ph type="title"/>
          </p:nvPr>
        </p:nvSpPr>
        <p:spPr/>
        <p:txBody>
          <a:bodyPr/>
          <a:lstStyle/>
          <a:p>
            <a:r>
              <a:rPr lang="en-US">
                <a:solidFill>
                  <a:schemeClr val="tx1"/>
                </a:solidFill>
              </a:rPr>
              <a:t>Machine learning context</a:t>
            </a:r>
            <a:endParaRPr lang="en-IN">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3A84D3-E7FA-1975-3012-63C72D1A3E20}"/>
                  </a:ext>
                </a:extLst>
              </p:cNvPr>
              <p:cNvSpPr>
                <a:spLocks noGrp="1"/>
              </p:cNvSpPr>
              <p:nvPr>
                <p:ph idx="1"/>
              </p:nvPr>
            </p:nvSpPr>
            <p:spPr>
              <a:xfrm>
                <a:off x="887519" y="1741209"/>
                <a:ext cx="10353762" cy="3384982"/>
              </a:xfrm>
            </p:spPr>
            <p:txBody>
              <a:bodyPr>
                <a:noAutofit/>
              </a:bodyPr>
              <a:lstStyle/>
              <a:p>
                <a:pPr>
                  <a:buFont typeface="Wingdings" panose="05000000000000000000" pitchFamily="2" charset="2"/>
                  <a:buChar char="Ø"/>
                </a:pPr>
                <a:r>
                  <a:rPr lang="en-US" sz="2400">
                    <a:solidFill>
                      <a:schemeClr val="tx1"/>
                    </a:solidFill>
                    <a:latin typeface="+mj-lt"/>
                  </a:rPr>
                  <a:t>When attempting to estimate the parameters of a regression, one of the main alternatives to the least-squares(</a:t>
                </a:r>
                <a14:m>
                  <m:oMath xmlns:m="http://schemas.openxmlformats.org/officeDocument/2006/math">
                    <m:sSubSup>
                      <m:sSubSupPr>
                        <m:ctrlPr>
                          <a:rPr lang="en-IN" i="1" smtClean="0">
                            <a:solidFill>
                              <a:schemeClr val="tx1"/>
                            </a:solidFill>
                            <a:effectLst/>
                            <a:latin typeface="Cambria Math" panose="02040503050406030204" pitchFamily="18" charset="0"/>
                            <a:cs typeface="Arial" panose="020B0604020202020204" pitchFamily="34" charset="0"/>
                          </a:rPr>
                        </m:ctrlPr>
                      </m:sSubSupPr>
                      <m:e>
                        <m:d>
                          <m:dPr>
                            <m:begChr m:val="‖"/>
                            <m:endChr m:val="‖"/>
                            <m:ctrlPr>
                              <a:rPr lang="en-IN" i="1">
                                <a:solidFill>
                                  <a:schemeClr val="tx1"/>
                                </a:solidFill>
                                <a:effectLst/>
                                <a:latin typeface="Cambria Math" panose="02040503050406030204" pitchFamily="18" charset="0"/>
                                <a:cs typeface="Arial" panose="020B0604020202020204" pitchFamily="34" charset="0"/>
                              </a:rPr>
                            </m:ctrlPr>
                          </m:dPr>
                          <m:e>
                            <m:r>
                              <a:rPr lang="en-IN"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𝐴𝑥</m:t>
                            </m:r>
                            <m:r>
                              <a:rPr lang="en-IN" i="1">
                                <a:solidFill>
                                  <a:schemeClr val="tx1"/>
                                </a:solidFill>
                                <a:effectLst/>
                                <a:latin typeface="Cambria Math" panose="02040503050406030204" pitchFamily="18" charset="0"/>
                                <a:ea typeface="Calibri" panose="020F0502020204030204" pitchFamily="34" charset="0"/>
                              </a:rPr>
                              <m:t>−</m:t>
                            </m:r>
                            <m:r>
                              <a:rPr lang="en-IN"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𝑏</m:t>
                            </m:r>
                          </m:e>
                        </m:d>
                      </m:e>
                      <m:sub>
                        <m:r>
                          <a:rPr lang="en-IN" i="1">
                            <a:solidFill>
                              <a:schemeClr val="tx1"/>
                            </a:solidFill>
                            <a:effectLst/>
                            <a:latin typeface="Cambria Math" panose="02040503050406030204" pitchFamily="18" charset="0"/>
                            <a:ea typeface="Calibri" panose="020F0502020204030204" pitchFamily="34" charset="0"/>
                            <a:cs typeface="Arial" panose="020B0604020202020204" pitchFamily="34" charset="0"/>
                          </a:rPr>
                          <m:t>2</m:t>
                        </m:r>
                      </m:sub>
                      <m:sup>
                        <m:r>
                          <a:rPr lang="en-IN" i="1">
                            <a:solidFill>
                              <a:schemeClr val="tx1"/>
                            </a:solidFill>
                            <a:effectLst/>
                            <a:latin typeface="Cambria Math" panose="02040503050406030204" pitchFamily="18" charset="0"/>
                            <a:ea typeface="Calibri" panose="020F0502020204030204" pitchFamily="34" charset="0"/>
                            <a:cs typeface="Arial" panose="020B0604020202020204" pitchFamily="34" charset="0"/>
                          </a:rPr>
                          <m:t>2</m:t>
                        </m:r>
                      </m:sup>
                    </m:sSubSup>
                  </m:oMath>
                </a14:m>
                <a:r>
                  <a:rPr lang="en-US" sz="2400">
                    <a:solidFill>
                      <a:schemeClr val="tx1"/>
                    </a:solidFill>
                    <a:latin typeface="+mj-lt"/>
                  </a:rPr>
                  <a:t>)approach in Machine Learning is the LAD </a:t>
                </a:r>
                <a14:m>
                  <m:oMath xmlns:m="http://schemas.openxmlformats.org/officeDocument/2006/math">
                    <m:sSubSup>
                      <m:sSubSupPr>
                        <m:ctrlPr>
                          <a:rPr lang="en-IN" i="1" smtClean="0">
                            <a:solidFill>
                              <a:schemeClr val="tx1"/>
                            </a:solidFill>
                            <a:effectLst/>
                            <a:latin typeface="Cambria Math" panose="02040503050406030204" pitchFamily="18" charset="0"/>
                          </a:rPr>
                        </m:ctrlPr>
                      </m:sSubSupPr>
                      <m:e>
                        <m:r>
                          <a:rPr lang="en-IN" i="1">
                            <a:solidFill>
                              <a:schemeClr val="tx1"/>
                            </a:solidFill>
                            <a:effectLst/>
                            <a:latin typeface="Cambria Math" panose="02040503050406030204" pitchFamily="18" charset="0"/>
                          </a:rPr>
                          <m:t>‖</m:t>
                        </m:r>
                        <m:r>
                          <a:rPr lang="en-IN" i="1">
                            <a:solidFill>
                              <a:schemeClr val="tx1"/>
                            </a:solidFill>
                            <a:effectLst/>
                            <a:latin typeface="Cambria Math" panose="02040503050406030204" pitchFamily="18" charset="0"/>
                          </a:rPr>
                          <m:t>𝐴𝑥</m:t>
                        </m:r>
                        <m:r>
                          <a:rPr lang="en-IN" i="1">
                            <a:solidFill>
                              <a:schemeClr val="tx1"/>
                            </a:solidFill>
                            <a:effectLst/>
                            <a:latin typeface="Cambria Math" panose="02040503050406030204" pitchFamily="18" charset="0"/>
                          </a:rPr>
                          <m:t>−</m:t>
                        </m:r>
                        <m:r>
                          <a:rPr lang="en-IN" i="1">
                            <a:solidFill>
                              <a:schemeClr val="tx1"/>
                            </a:solidFill>
                            <a:effectLst/>
                            <a:latin typeface="Cambria Math" panose="02040503050406030204" pitchFamily="18" charset="0"/>
                          </a:rPr>
                          <m:t>𝑏</m:t>
                        </m:r>
                        <m:r>
                          <a:rPr lang="en-IN" i="1">
                            <a:solidFill>
                              <a:schemeClr val="tx1"/>
                            </a:solidFill>
                            <a:effectLst/>
                            <a:latin typeface="Cambria Math" panose="02040503050406030204" pitchFamily="18" charset="0"/>
                          </a:rPr>
                          <m:t>‖</m:t>
                        </m:r>
                        <m:r>
                          <a:rPr lang="en-IN">
                            <a:solidFill>
                              <a:schemeClr val="tx1"/>
                            </a:solidFill>
                            <a:effectLst/>
                            <a:latin typeface="Cambria Math" panose="02040503050406030204" pitchFamily="18" charset="0"/>
                          </a:rPr>
                          <m:t> </m:t>
                        </m:r>
                      </m:e>
                      <m:sub>
                        <m:r>
                          <a:rPr lang="en-IN" i="1">
                            <a:solidFill>
                              <a:schemeClr val="tx1"/>
                            </a:solidFill>
                            <a:effectLst/>
                            <a:latin typeface="Cambria Math" panose="02040503050406030204" pitchFamily="18" charset="0"/>
                          </a:rPr>
                          <m:t>1</m:t>
                        </m:r>
                      </m:sub>
                      <m:sup>
                        <m:r>
                          <a:rPr lang="en-IN" i="1">
                            <a:solidFill>
                              <a:schemeClr val="tx1"/>
                            </a:solidFill>
                            <a:effectLst/>
                            <a:latin typeface="Cambria Math" panose="02040503050406030204" pitchFamily="18" charset="0"/>
                          </a:rPr>
                          <m:t>1</m:t>
                        </m:r>
                      </m:sup>
                    </m:sSubSup>
                  </m:oMath>
                </a14:m>
                <a:r>
                  <a:rPr lang="en-US" sz="2400">
                    <a:solidFill>
                      <a:schemeClr val="tx1"/>
                    </a:solidFill>
                    <a:latin typeface="+mj-lt"/>
                  </a:rPr>
                  <a:t>method.</a:t>
                </a:r>
              </a:p>
              <a:p>
                <a:pPr>
                  <a:buFont typeface="Wingdings" panose="05000000000000000000" pitchFamily="2" charset="2"/>
                  <a:buChar char="Ø"/>
                </a:pPr>
                <a:endParaRPr lang="en-US" sz="2400">
                  <a:solidFill>
                    <a:schemeClr val="tx1"/>
                  </a:solidFill>
                  <a:latin typeface="+mj-lt"/>
                </a:endParaRPr>
              </a:p>
              <a:p>
                <a:pPr>
                  <a:buFont typeface="Wingdings" panose="05000000000000000000" pitchFamily="2" charset="2"/>
                  <a:buChar char="Ø"/>
                </a:pPr>
                <a:r>
                  <a:rPr lang="en-US" sz="2400">
                    <a:solidFill>
                      <a:schemeClr val="tx1"/>
                    </a:solidFill>
                    <a:latin typeface="+mj-lt"/>
                  </a:rPr>
                  <a:t> The use of absolute values yields a more robust solution.in dealing with outliers and has the potential for multiple solutions .</a:t>
                </a:r>
              </a:p>
              <a:p>
                <a:pPr marL="36900" indent="0">
                  <a:buNone/>
                </a:pPr>
                <a:endParaRPr lang="en-US" sz="2400">
                  <a:solidFill>
                    <a:schemeClr val="tx1"/>
                  </a:solidFill>
                  <a:latin typeface="+mj-lt"/>
                </a:endParaRPr>
              </a:p>
              <a:p>
                <a:pPr>
                  <a:buFont typeface="Wingdings" panose="05000000000000000000" pitchFamily="2" charset="2"/>
                  <a:buChar char="Ø"/>
                </a:pPr>
                <a:r>
                  <a:rPr lang="en-US" sz="2400">
                    <a:solidFill>
                      <a:schemeClr val="tx1"/>
                    </a:solidFill>
                    <a:latin typeface="+mj-lt"/>
                  </a:rPr>
                  <a:t>The LAD cost is calculated as follows:</a:t>
                </a:r>
                <a:endParaRPr lang="en-IN" sz="2400">
                  <a:solidFill>
                    <a:schemeClr val="tx1"/>
                  </a:solidFill>
                  <a:latin typeface="+mj-lt"/>
                </a:endParaRPr>
              </a:p>
            </p:txBody>
          </p:sp>
        </mc:Choice>
        <mc:Fallback xmlns="">
          <p:sp>
            <p:nvSpPr>
              <p:cNvPr id="3" name="Content Placeholder 2">
                <a:extLst>
                  <a:ext uri="{FF2B5EF4-FFF2-40B4-BE49-F238E27FC236}">
                    <a16:creationId xmlns:a16="http://schemas.microsoft.com/office/drawing/2014/main" id="{833A84D3-E7FA-1975-3012-63C72D1A3E20}"/>
                  </a:ext>
                </a:extLst>
              </p:cNvPr>
              <p:cNvSpPr>
                <a:spLocks noGrp="1" noRot="1" noChangeAspect="1" noMove="1" noResize="1" noEditPoints="1" noAdjustHandles="1" noChangeArrowheads="1" noChangeShapeType="1" noTextEdit="1"/>
              </p:cNvSpPr>
              <p:nvPr>
                <p:ph idx="1"/>
              </p:nvPr>
            </p:nvSpPr>
            <p:spPr>
              <a:xfrm>
                <a:off x="887519" y="1741209"/>
                <a:ext cx="10353762" cy="338498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E33F8B-FF14-F379-419E-03C2906063A9}"/>
                  </a:ext>
                </a:extLst>
              </p:cNvPr>
              <p:cNvSpPr txBox="1"/>
              <p:nvPr/>
            </p:nvSpPr>
            <p:spPr>
              <a:xfrm>
                <a:off x="2796988" y="5604481"/>
                <a:ext cx="6096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mtClean="0">
                          <a:latin typeface="Cambria Math" panose="02040503050406030204" pitchFamily="18" charset="0"/>
                        </a:rPr>
                        <m:t>S</m:t>
                      </m:r>
                      <m:r>
                        <a:rPr lang="en-IN" i="1">
                          <a:latin typeface="Cambria Math" panose="02040503050406030204" pitchFamily="18" charset="0"/>
                        </a:rPr>
                        <m:t>=</m:t>
                      </m:r>
                      <m:nary>
                        <m:naryPr>
                          <m:chr m:val="∑"/>
                          <m:grow m:val="on"/>
                          <m:ctrlPr>
                            <a:rPr lang="en-IN" i="1" smtClean="0">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smtClean="0">
                              <a:latin typeface="Cambria Math" panose="02040503050406030204" pitchFamily="18" charset="0"/>
                            </a:rPr>
                            <m:t>𝑚</m:t>
                          </m:r>
                        </m:sup>
                        <m:e>
                          <m:d>
                            <m:dPr>
                              <m:begChr m:val="|"/>
                              <m:endChr m:val="|"/>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e>
                          </m:d>
                        </m:e>
                      </m:nary>
                    </m:oMath>
                  </m:oMathPara>
                </a14:m>
                <a:endParaRPr lang="en-IN"/>
              </a:p>
            </p:txBody>
          </p:sp>
        </mc:Choice>
        <mc:Fallback xmlns="">
          <p:sp>
            <p:nvSpPr>
              <p:cNvPr id="6" name="TextBox 5">
                <a:extLst>
                  <a:ext uri="{FF2B5EF4-FFF2-40B4-BE49-F238E27FC236}">
                    <a16:creationId xmlns:a16="http://schemas.microsoft.com/office/drawing/2014/main" id="{69E33F8B-FF14-F379-419E-03C2906063A9}"/>
                  </a:ext>
                </a:extLst>
              </p:cNvPr>
              <p:cNvSpPr txBox="1">
                <a:spLocks noRot="1" noChangeAspect="1" noMove="1" noResize="1" noEditPoints="1" noAdjustHandles="1" noChangeArrowheads="1" noChangeShapeType="1" noTextEdit="1"/>
              </p:cNvSpPr>
              <p:nvPr/>
            </p:nvSpPr>
            <p:spPr>
              <a:xfrm>
                <a:off x="2796988" y="5604481"/>
                <a:ext cx="6096000" cy="8485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649294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7B0C-625F-8ED0-A821-67D331B3894F}"/>
              </a:ext>
            </a:extLst>
          </p:cNvPr>
          <p:cNvSpPr>
            <a:spLocks noGrp="1"/>
          </p:cNvSpPr>
          <p:nvPr>
            <p:ph type="title"/>
          </p:nvPr>
        </p:nvSpPr>
        <p:spPr>
          <a:xfrm>
            <a:off x="-251011" y="568747"/>
            <a:ext cx="12864353" cy="970450"/>
          </a:xfrm>
        </p:spPr>
        <p:txBody>
          <a:bodyPr>
            <a:noAutofit/>
          </a:bodyPr>
          <a:lstStyle/>
          <a:p>
            <a:r>
              <a:rPr lang="en-IN" sz="2400">
                <a:solidFill>
                  <a:schemeClr val="tx1"/>
                </a:solidFill>
              </a:rPr>
              <a:t>Least square(L2-norm) vs Least absolute deviation (L1-norm)</a:t>
            </a:r>
            <a:br>
              <a:rPr lang="en-IN" sz="2400">
                <a:solidFill>
                  <a:schemeClr val="tx1"/>
                </a:solidFill>
              </a:rPr>
            </a:br>
            <a:endParaRPr lang="en-IN" sz="2400">
              <a:solidFill>
                <a:schemeClr val="tx1"/>
              </a:solidFill>
            </a:endParaRPr>
          </a:p>
        </p:txBody>
      </p:sp>
      <p:pic>
        <p:nvPicPr>
          <p:cNvPr id="1028" name="Picture 4" descr="L1-norm and L2-norm distance">
            <a:extLst>
              <a:ext uri="{FF2B5EF4-FFF2-40B4-BE49-F238E27FC236}">
                <a16:creationId xmlns:a16="http://schemas.microsoft.com/office/drawing/2014/main" id="{9EBB50C9-3DD6-4A18-0363-A0FC710BC6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67"/>
          <a:stretch/>
        </p:blipFill>
        <p:spPr bwMode="auto">
          <a:xfrm>
            <a:off x="355786" y="1718982"/>
            <a:ext cx="3773154" cy="3767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61F3281-FD25-0EEB-FBCD-B63EB51E0576}"/>
              </a:ext>
            </a:extLst>
          </p:cNvPr>
          <p:cNvSpPr txBox="1"/>
          <p:nvPr/>
        </p:nvSpPr>
        <p:spPr>
          <a:xfrm>
            <a:off x="4515132" y="1718982"/>
            <a:ext cx="5026399" cy="1631216"/>
          </a:xfrm>
          <a:prstGeom prst="rect">
            <a:avLst/>
          </a:prstGeom>
          <a:noFill/>
        </p:spPr>
        <p:txBody>
          <a:bodyPr wrap="square" rtlCol="0">
            <a:spAutoFit/>
          </a:bodyPr>
          <a:lstStyle/>
          <a:p>
            <a:pPr marL="285750" indent="-285750">
              <a:buFont typeface="Arial" panose="020B0604020202020204" pitchFamily="34" charset="0"/>
              <a:buChar char="•"/>
            </a:pPr>
            <a:r>
              <a:rPr lang="en-IN" sz="2000" i="0" dirty="0">
                <a:effectLst/>
                <a:latin typeface="+mj-lt"/>
              </a:rPr>
              <a:t>Built-in feature selection</a:t>
            </a:r>
          </a:p>
          <a:p>
            <a:pPr marL="285750" indent="-285750">
              <a:buFont typeface="Arial" panose="020B0604020202020204" pitchFamily="34" charset="0"/>
              <a:buChar char="•"/>
            </a:pPr>
            <a:endParaRPr lang="en-IN" sz="2000" dirty="0">
              <a:latin typeface="+mj-lt"/>
            </a:endParaRPr>
          </a:p>
          <a:p>
            <a:pPr marL="285750" indent="-285750">
              <a:buFont typeface="Arial" panose="020B0604020202020204" pitchFamily="34" charset="0"/>
              <a:buChar char="•"/>
            </a:pPr>
            <a:r>
              <a:rPr lang="en-IN" sz="2000" dirty="0">
                <a:latin typeface="+mj-lt"/>
              </a:rPr>
              <a:t>Sparsity </a:t>
            </a:r>
          </a:p>
          <a:p>
            <a:pPr marL="285750" indent="-285750">
              <a:buFont typeface="Arial" panose="020B0604020202020204" pitchFamily="34" charset="0"/>
              <a:buChar char="•"/>
            </a:pPr>
            <a:endParaRPr lang="en-IN" sz="2000" dirty="0">
              <a:latin typeface="+mj-lt"/>
            </a:endParaRPr>
          </a:p>
          <a:p>
            <a:pPr marL="285750" indent="-285750">
              <a:buFont typeface="Arial" panose="020B0604020202020204" pitchFamily="34" charset="0"/>
              <a:buChar char="•"/>
            </a:pPr>
            <a:r>
              <a:rPr lang="en-IN" sz="2000" i="0" dirty="0">
                <a:effectLst/>
                <a:latin typeface="+mj-lt"/>
              </a:rPr>
              <a:t>Computational efficiency. </a:t>
            </a:r>
            <a:endParaRPr lang="en-IN" sz="2000" dirty="0">
              <a:latin typeface="+mj-lt"/>
            </a:endParaRPr>
          </a:p>
        </p:txBody>
      </p:sp>
      <p:graphicFrame>
        <p:nvGraphicFramePr>
          <p:cNvPr id="3" name="Table 4">
            <a:extLst>
              <a:ext uri="{FF2B5EF4-FFF2-40B4-BE49-F238E27FC236}">
                <a16:creationId xmlns:a16="http://schemas.microsoft.com/office/drawing/2014/main" id="{2815C861-FB5D-C95E-56C1-A7DA26DDD275}"/>
              </a:ext>
            </a:extLst>
          </p:cNvPr>
          <p:cNvGraphicFramePr>
            <a:graphicFrameLocks noGrp="1"/>
          </p:cNvGraphicFramePr>
          <p:nvPr>
            <p:extLst>
              <p:ext uri="{D42A27DB-BD31-4B8C-83A1-F6EECF244321}">
                <p14:modId xmlns:p14="http://schemas.microsoft.com/office/powerpoint/2010/main" val="722221775"/>
              </p:ext>
            </p:extLst>
          </p:nvPr>
        </p:nvGraphicFramePr>
        <p:xfrm>
          <a:off x="4930775" y="4210360"/>
          <a:ext cx="6308726" cy="1631216"/>
        </p:xfrm>
        <a:graphic>
          <a:graphicData uri="http://schemas.openxmlformats.org/drawingml/2006/table">
            <a:tbl>
              <a:tblPr firstRow="1" bandRow="1">
                <a:tableStyleId>{C4B1156A-380E-4F78-BDF5-A606A8083BF9}</a:tableStyleId>
              </a:tblPr>
              <a:tblGrid>
                <a:gridCol w="3154363">
                  <a:extLst>
                    <a:ext uri="{9D8B030D-6E8A-4147-A177-3AD203B41FA5}">
                      <a16:colId xmlns:a16="http://schemas.microsoft.com/office/drawing/2014/main" val="430764406"/>
                    </a:ext>
                  </a:extLst>
                </a:gridCol>
                <a:gridCol w="3154363">
                  <a:extLst>
                    <a:ext uri="{9D8B030D-6E8A-4147-A177-3AD203B41FA5}">
                      <a16:colId xmlns:a16="http://schemas.microsoft.com/office/drawing/2014/main" val="1442172777"/>
                    </a:ext>
                  </a:extLst>
                </a:gridCol>
              </a:tblGrid>
              <a:tr h="407804">
                <a:tc>
                  <a:txBody>
                    <a:bodyPr/>
                    <a:lstStyle/>
                    <a:p>
                      <a:r>
                        <a:rPr lang="en-US" sz="1800" b="0" i="0" kern="1200">
                          <a:solidFill>
                            <a:schemeClr val="dk1"/>
                          </a:solidFill>
                          <a:effectLst/>
                          <a:latin typeface="+mn-lt"/>
                          <a:ea typeface="+mn-ea"/>
                          <a:cs typeface="+mn-cs"/>
                        </a:rPr>
                        <a:t>L</a:t>
                      </a:r>
                      <a:r>
                        <a:rPr lang="en-IN" sz="1800" b="0" i="0" kern="1200">
                          <a:solidFill>
                            <a:schemeClr val="dk1"/>
                          </a:solidFill>
                          <a:effectLst/>
                          <a:latin typeface="+mn-lt"/>
                          <a:ea typeface="+mn-ea"/>
                          <a:cs typeface="+mn-cs"/>
                        </a:rPr>
                        <a:t>2 loss Function</a:t>
                      </a:r>
                      <a:endParaRPr lang="en-IN"/>
                    </a:p>
                  </a:txBody>
                  <a:tcPr/>
                </a:tc>
                <a:tc>
                  <a:txBody>
                    <a:bodyPr/>
                    <a:lstStyle/>
                    <a:p>
                      <a:r>
                        <a:rPr lang="en-US" b="0"/>
                        <a:t>L1 Loss Function</a:t>
                      </a:r>
                      <a:endParaRPr lang="en-IN" b="0"/>
                    </a:p>
                  </a:txBody>
                  <a:tcPr/>
                </a:tc>
                <a:extLst>
                  <a:ext uri="{0D108BD9-81ED-4DB2-BD59-A6C34878D82A}">
                    <a16:rowId xmlns:a16="http://schemas.microsoft.com/office/drawing/2014/main" val="2921759995"/>
                  </a:ext>
                </a:extLst>
              </a:tr>
              <a:tr h="407804">
                <a:tc>
                  <a:txBody>
                    <a:bodyPr/>
                    <a:lstStyle/>
                    <a:p>
                      <a:r>
                        <a:rPr lang="en-IN" sz="1800" b="0" i="0" kern="1200">
                          <a:solidFill>
                            <a:schemeClr val="dk1"/>
                          </a:solidFill>
                          <a:effectLst/>
                          <a:latin typeface="+mn-lt"/>
                          <a:ea typeface="+mn-ea"/>
                          <a:cs typeface="+mn-cs"/>
                        </a:rPr>
                        <a:t>Not very robust</a:t>
                      </a:r>
                      <a:endParaRPr lang="en-IN"/>
                    </a:p>
                  </a:txBody>
                  <a:tcPr/>
                </a:tc>
                <a:tc>
                  <a:txBody>
                    <a:bodyPr/>
                    <a:lstStyle/>
                    <a:p>
                      <a:r>
                        <a:rPr lang="en-US"/>
                        <a:t>Robust</a:t>
                      </a:r>
                      <a:endParaRPr lang="en-IN"/>
                    </a:p>
                  </a:txBody>
                  <a:tcPr/>
                </a:tc>
                <a:extLst>
                  <a:ext uri="{0D108BD9-81ED-4DB2-BD59-A6C34878D82A}">
                    <a16:rowId xmlns:a16="http://schemas.microsoft.com/office/drawing/2014/main" val="329892588"/>
                  </a:ext>
                </a:extLst>
              </a:tr>
              <a:tr h="407804">
                <a:tc>
                  <a:txBody>
                    <a:bodyPr/>
                    <a:lstStyle/>
                    <a:p>
                      <a:r>
                        <a:rPr lang="en-IN" sz="1800" b="0" i="0" kern="1200">
                          <a:solidFill>
                            <a:schemeClr val="dk1"/>
                          </a:solidFill>
                          <a:effectLst/>
                          <a:latin typeface="+mn-lt"/>
                          <a:ea typeface="+mn-ea"/>
                          <a:cs typeface="+mn-cs"/>
                        </a:rPr>
                        <a:t>Stable solution</a:t>
                      </a:r>
                      <a:endParaRPr lang="en-IN"/>
                    </a:p>
                  </a:txBody>
                  <a:tcPr/>
                </a:tc>
                <a:tc>
                  <a:txBody>
                    <a:bodyPr/>
                    <a:lstStyle/>
                    <a:p>
                      <a:r>
                        <a:rPr lang="en-US"/>
                        <a:t>Stable Solution</a:t>
                      </a:r>
                      <a:endParaRPr lang="en-IN"/>
                    </a:p>
                  </a:txBody>
                  <a:tcPr/>
                </a:tc>
                <a:extLst>
                  <a:ext uri="{0D108BD9-81ED-4DB2-BD59-A6C34878D82A}">
                    <a16:rowId xmlns:a16="http://schemas.microsoft.com/office/drawing/2014/main" val="1121204434"/>
                  </a:ext>
                </a:extLst>
              </a:tr>
              <a:tr h="407804">
                <a:tc>
                  <a:txBody>
                    <a:bodyPr/>
                    <a:lstStyle/>
                    <a:p>
                      <a:r>
                        <a:rPr lang="en-US"/>
                        <a:t>Always One Solution </a:t>
                      </a:r>
                      <a:endParaRPr lang="en-IN"/>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Possibly Multiple Solution </a:t>
                      </a:r>
                      <a:endParaRPr lang="en-IN"/>
                    </a:p>
                  </a:txBody>
                  <a:tcPr/>
                </a:tc>
                <a:extLst>
                  <a:ext uri="{0D108BD9-81ED-4DB2-BD59-A6C34878D82A}">
                    <a16:rowId xmlns:a16="http://schemas.microsoft.com/office/drawing/2014/main" val="3086892328"/>
                  </a:ext>
                </a:extLst>
              </a:tr>
            </a:tbl>
          </a:graphicData>
        </a:graphic>
      </p:graphicFrame>
    </p:spTree>
    <p:extLst>
      <p:ext uri="{BB962C8B-B14F-4D97-AF65-F5344CB8AC3E}">
        <p14:creationId xmlns:p14="http://schemas.microsoft.com/office/powerpoint/2010/main" val="2362499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D04AF-775A-CD25-A16A-3B5B384D590F}"/>
              </a:ext>
            </a:extLst>
          </p:cNvPr>
          <p:cNvSpPr>
            <a:spLocks noGrp="1"/>
          </p:cNvSpPr>
          <p:nvPr>
            <p:ph type="title"/>
          </p:nvPr>
        </p:nvSpPr>
        <p:spPr>
          <a:xfrm>
            <a:off x="913795" y="609600"/>
            <a:ext cx="10353762" cy="1164772"/>
          </a:xfrm>
        </p:spPr>
        <p:txBody>
          <a:bodyPr>
            <a:normAutofit/>
          </a:bodyPr>
          <a:lstStyle/>
          <a:p>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Abstract</a:t>
            </a:r>
            <a:endParaRPr lang="en-US">
              <a:solidFill>
                <a:schemeClr val="tx1"/>
              </a:solidFill>
            </a:endParaRPr>
          </a:p>
        </p:txBody>
      </p:sp>
      <p:pic>
        <p:nvPicPr>
          <p:cNvPr id="34" name="Picture 27">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69AD1987-0B7B-AB18-CE6C-B34853579EB6}"/>
              </a:ext>
            </a:extLst>
          </p:cNvPr>
          <p:cNvSpPr>
            <a:spLocks noGrp="1"/>
          </p:cNvSpPr>
          <p:nvPr>
            <p:ph idx="1"/>
          </p:nvPr>
        </p:nvSpPr>
        <p:spPr>
          <a:xfrm>
            <a:off x="1235528" y="2481943"/>
            <a:ext cx="9710296" cy="3309258"/>
          </a:xfrm>
        </p:spPr>
        <p:txBody>
          <a:bodyPr>
            <a:normAutofit/>
          </a:bodyPr>
          <a:lstStyle/>
          <a:p>
            <a:pPr marL="37465" indent="0" algn="ctr">
              <a:buNone/>
            </a:pPr>
            <a:r>
              <a:rPr lang="en-US" sz="2400">
                <a:ln>
                  <a:solidFill>
                    <a:prstClr val="black">
                      <a:lumMod val="75000"/>
                      <a:lumOff val="25000"/>
                      <a:alpha val="10000"/>
                    </a:prstClr>
                  </a:solidFill>
                </a:ln>
                <a:effectLst>
                  <a:outerShdw blurRad="9525" dist="25400" dir="14640000" algn="tl" rotWithShape="0">
                    <a:prstClr val="black">
                      <a:alpha val="30000"/>
                    </a:prstClr>
                  </a:outerShdw>
                </a:effectLst>
                <a:latin typeface="+mj-lt"/>
                <a:ea typeface="+mn-lt"/>
                <a:cs typeface="+mn-lt"/>
              </a:rPr>
              <a:t>With this project, we hope to get a fundamental grasp of how to solve L-1 norm optimization issues utilizing the Alternating direction method of multipliers (ADMM) Method, including the Least Absolute Deviation (LAD), Huber Fitting, and Least Absolute Shrinkage and Selection Operator (LASSO).</a:t>
            </a:r>
            <a:endParaRPr lang="en-US" sz="2400">
              <a:latin typeface="+mj-lt"/>
            </a:endParaRPr>
          </a:p>
        </p:txBody>
      </p:sp>
    </p:spTree>
    <p:extLst>
      <p:ext uri="{BB962C8B-B14F-4D97-AF65-F5344CB8AC3E}">
        <p14:creationId xmlns:p14="http://schemas.microsoft.com/office/powerpoint/2010/main" val="132950141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9441-81E2-004B-4A54-F68E599C7989}"/>
              </a:ext>
            </a:extLst>
          </p:cNvPr>
          <p:cNvSpPr>
            <a:spLocks noGrp="1"/>
          </p:cNvSpPr>
          <p:nvPr>
            <p:ph type="title"/>
          </p:nvPr>
        </p:nvSpPr>
        <p:spPr>
          <a:xfrm>
            <a:off x="1891428" y="595098"/>
            <a:ext cx="8407400" cy="539221"/>
          </a:xfrm>
        </p:spPr>
        <p:txBody>
          <a:bodyPr>
            <a:normAutofit fontScale="90000"/>
          </a:bodyPr>
          <a:lstStyle/>
          <a:p>
            <a:r>
              <a:rPr lang="en-IN">
                <a:solidFill>
                  <a:schemeClr val="tx1"/>
                </a:solidFill>
              </a:rPr>
              <a:t> </a:t>
            </a:r>
          </a:p>
        </p:txBody>
      </p:sp>
      <p:sp>
        <p:nvSpPr>
          <p:cNvPr id="3" name="Content Placeholder 2">
            <a:extLst>
              <a:ext uri="{FF2B5EF4-FFF2-40B4-BE49-F238E27FC236}">
                <a16:creationId xmlns:a16="http://schemas.microsoft.com/office/drawing/2014/main" id="{7745002C-1E00-5845-E663-003F474A9198}"/>
              </a:ext>
            </a:extLst>
          </p:cNvPr>
          <p:cNvSpPr>
            <a:spLocks noGrp="1"/>
          </p:cNvSpPr>
          <p:nvPr>
            <p:ph idx="1"/>
          </p:nvPr>
        </p:nvSpPr>
        <p:spPr>
          <a:xfrm>
            <a:off x="391695" y="1563446"/>
            <a:ext cx="4593971" cy="539221"/>
          </a:xfrm>
        </p:spPr>
        <p:txBody>
          <a:bodyPr>
            <a:normAutofit/>
          </a:bodyPr>
          <a:lstStyle/>
          <a:p>
            <a:pPr marL="37465" indent="0">
              <a:buNone/>
            </a:pPr>
            <a:endParaRPr lang="en-IN" b="1">
              <a:ln>
                <a:solidFill>
                  <a:prstClr val="black">
                    <a:lumMod val="75000"/>
                    <a:lumOff val="25000"/>
                    <a:alpha val="10000"/>
                  </a:prstClr>
                </a:solidFill>
              </a:ln>
              <a:effectLst>
                <a:outerShdw blurRad="9525" dist="25400" dir="14640000" algn="tl" rotWithShape="0">
                  <a:prstClr val="black">
                    <a:alpha val="30000"/>
                  </a:prstClr>
                </a:outerShdw>
              </a:effectLst>
              <a:latin typeface="+mj-lt"/>
              <a:cs typeface="Calibri"/>
            </a:endParaRPr>
          </a:p>
          <a:p>
            <a:pPr indent="-305435"/>
            <a:endParaRPr lang="en-IN" b="1">
              <a:ln>
                <a:solidFill>
                  <a:prstClr val="black">
                    <a:lumMod val="75000"/>
                    <a:lumOff val="25000"/>
                    <a:alpha val="10000"/>
                  </a:prstClr>
                </a:solidFill>
              </a:ln>
              <a:effectLst>
                <a:outerShdw blurRad="9525" dist="25400" dir="14640000" algn="tl" rotWithShape="0">
                  <a:prstClr val="black">
                    <a:alpha val="30000"/>
                  </a:prstClr>
                </a:outerShdw>
              </a:effectLst>
              <a:latin typeface="+mj-lt"/>
            </a:endParaRPr>
          </a:p>
          <a:p>
            <a:pPr indent="-305435"/>
            <a:endParaRPr lang="en-IN" b="1">
              <a:ln>
                <a:solidFill>
                  <a:prstClr val="black">
                    <a:lumMod val="75000"/>
                    <a:lumOff val="25000"/>
                    <a:alpha val="10000"/>
                  </a:prstClr>
                </a:solidFill>
              </a:ln>
              <a:effectLst>
                <a:outerShdw blurRad="9525" dist="25400" dir="14640000" algn="tl" rotWithShape="0">
                  <a:prstClr val="black">
                    <a:alpha val="30000"/>
                  </a:prstClr>
                </a:outerShdw>
              </a:effectLst>
              <a:latin typeface="+mj-lt"/>
            </a:endParaRPr>
          </a:p>
        </p:txBody>
      </p:sp>
      <p:sp>
        <p:nvSpPr>
          <p:cNvPr id="4" name="Rectangle 2">
            <a:extLst>
              <a:ext uri="{FF2B5EF4-FFF2-40B4-BE49-F238E27FC236}">
                <a16:creationId xmlns:a16="http://schemas.microsoft.com/office/drawing/2014/main" id="{EF74F2CC-A90F-E095-B0E2-42A5EA7EFEEC}"/>
              </a:ext>
            </a:extLst>
          </p:cNvPr>
          <p:cNvSpPr>
            <a:spLocks noChangeArrowheads="1"/>
          </p:cNvSpPr>
          <p:nvPr/>
        </p:nvSpPr>
        <p:spPr bwMode="auto">
          <a:xfrm>
            <a:off x="-405760" y="42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E0828F4B-DB7D-683A-AE8D-A35435ED49BC}"/>
              </a:ext>
            </a:extLst>
          </p:cNvPr>
          <p:cNvSpPr>
            <a:spLocks noChangeArrowheads="1"/>
          </p:cNvSpPr>
          <p:nvPr/>
        </p:nvSpPr>
        <p:spPr bwMode="auto">
          <a:xfrm flipV="1">
            <a:off x="3676808" y="2764901"/>
            <a:ext cx="6229192" cy="13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BEC4403-7ED1-2290-4448-35117FF52DD6}"/>
              </a:ext>
            </a:extLst>
          </p:cNvPr>
          <p:cNvSpPr txBox="1"/>
          <p:nvPr/>
        </p:nvSpPr>
        <p:spPr>
          <a:xfrm>
            <a:off x="340342" y="2958076"/>
            <a:ext cx="9290648" cy="1562864"/>
          </a:xfrm>
          <a:prstGeom prst="rect">
            <a:avLst/>
          </a:prstGeom>
          <a:noFill/>
        </p:spPr>
        <p:txBody>
          <a:bodyPr wrap="square" lIns="91440" tIns="45720" rIns="91440" bIns="45720" anchor="t">
            <a:spAutoFit/>
          </a:bodyPr>
          <a:lstStyle/>
          <a:p>
            <a:pPr marL="285750" indent="-285750" algn="just">
              <a:lnSpc>
                <a:spcPct val="107000"/>
              </a:lnSpc>
              <a:spcAft>
                <a:spcPts val="800"/>
              </a:spcAft>
              <a:buFont typeface="Wingdings" panose="05000000000000000000" pitchFamily="2" charset="2"/>
              <a:buChar char="q"/>
            </a:pPr>
            <a:r>
              <a:rPr lang="en-IN" sz="2000">
                <a:effectLst/>
                <a:latin typeface="Calisto MT (Headings)"/>
                <a:ea typeface="Calibri" panose="020F0502020204030204" pitchFamily="34" charset="0"/>
                <a:cs typeface="Calibri"/>
              </a:rPr>
              <a:t>Since we are updating one variable at a time, the following form will produce same result.</a:t>
            </a:r>
            <a:endParaRPr lang="en-IN" sz="2000">
              <a:effectLst/>
              <a:latin typeface="Calisto MT (Headings)"/>
              <a:ea typeface="Calibri" panose="020F0502020204030204" pitchFamily="34" charset="0"/>
              <a:cs typeface="Calibri" panose="020F0502020204030204" pitchFamily="34" charset="0"/>
            </a:endParaRPr>
          </a:p>
          <a:p>
            <a:pPr marL="285750" indent="-285750" algn="just">
              <a:lnSpc>
                <a:spcPct val="107000"/>
              </a:lnSpc>
              <a:spcAft>
                <a:spcPts val="800"/>
              </a:spcAft>
              <a:buFont typeface="Wingdings" panose="05000000000000000000" pitchFamily="2" charset="2"/>
              <a:buChar char="q"/>
            </a:pPr>
            <a:r>
              <a:rPr lang="en-IN" sz="2000">
                <a:effectLst/>
                <a:latin typeface="Calisto MT (Headings)"/>
                <a:ea typeface="Times New Roman" panose="02020603050405020304" pitchFamily="18" charset="0"/>
                <a:cs typeface="Times New Roman"/>
              </a:rPr>
              <a:t>Now , augmented </a:t>
            </a:r>
            <a:r>
              <a:rPr lang="en-IN" sz="2000" err="1">
                <a:effectLst/>
                <a:latin typeface="Calisto MT (Headings)"/>
                <a:ea typeface="Times New Roman" panose="02020603050405020304" pitchFamily="18" charset="0"/>
                <a:cs typeface="Times New Roman"/>
              </a:rPr>
              <a:t>lagrangian</a:t>
            </a:r>
            <a:r>
              <a:rPr lang="en-IN" sz="2000">
                <a:effectLst/>
                <a:latin typeface="Calisto MT (Headings)"/>
                <a:ea typeface="Times New Roman" panose="02020603050405020304" pitchFamily="18" charset="0"/>
                <a:cs typeface="Times New Roman"/>
              </a:rPr>
              <a:t> function is :</a:t>
            </a:r>
          </a:p>
          <a:p>
            <a:pPr marL="285750" indent="-285750" algn="just">
              <a:lnSpc>
                <a:spcPct val="107000"/>
              </a:lnSpc>
              <a:spcAft>
                <a:spcPts val="800"/>
              </a:spcAft>
              <a:buFont typeface="Wingdings" panose="05000000000000000000" pitchFamily="2" charset="2"/>
              <a:buChar char="q"/>
            </a:pPr>
            <a:endParaRPr lang="en-IN">
              <a:effectLst/>
              <a:latin typeface="Calisto MT (Headings)"/>
              <a:ea typeface="Calibri" panose="020F0502020204030204" pitchFamily="34" charset="0"/>
              <a:cs typeface="Calibri" panose="020F0502020204030204" pitchFamily="34" charset="0"/>
            </a:endParaRPr>
          </a:p>
        </p:txBody>
      </p:sp>
      <p:sp>
        <p:nvSpPr>
          <p:cNvPr id="10" name="Rectangle 6">
            <a:extLst>
              <a:ext uri="{FF2B5EF4-FFF2-40B4-BE49-F238E27FC236}">
                <a16:creationId xmlns:a16="http://schemas.microsoft.com/office/drawing/2014/main" id="{7547523A-4E66-C011-C3F2-DD8D02EF1BDA}"/>
              </a:ext>
            </a:extLst>
          </p:cNvPr>
          <p:cNvSpPr>
            <a:spLocks noChangeArrowheads="1"/>
          </p:cNvSpPr>
          <p:nvPr/>
        </p:nvSpPr>
        <p:spPr bwMode="auto">
          <a:xfrm>
            <a:off x="2944526" y="3693789"/>
            <a:ext cx="129819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4" name="Rectangle 8">
            <a:extLst>
              <a:ext uri="{FF2B5EF4-FFF2-40B4-BE49-F238E27FC236}">
                <a16:creationId xmlns:a16="http://schemas.microsoft.com/office/drawing/2014/main" id="{317D71D3-E270-377D-BB95-9D100F402E31}"/>
              </a:ext>
            </a:extLst>
          </p:cNvPr>
          <p:cNvSpPr>
            <a:spLocks noChangeArrowheads="1"/>
          </p:cNvSpPr>
          <p:nvPr/>
        </p:nvSpPr>
        <p:spPr bwMode="auto">
          <a:xfrm>
            <a:off x="7166690" y="11810240"/>
            <a:ext cx="1500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8" name="Rectangle 12">
            <a:extLst>
              <a:ext uri="{FF2B5EF4-FFF2-40B4-BE49-F238E27FC236}">
                <a16:creationId xmlns:a16="http://schemas.microsoft.com/office/drawing/2014/main" id="{3F78DB20-32BA-E98F-C124-4F6CC5A3CDF4}"/>
              </a:ext>
            </a:extLst>
          </p:cNvPr>
          <p:cNvSpPr>
            <a:spLocks noChangeArrowheads="1"/>
          </p:cNvSpPr>
          <p:nvPr/>
        </p:nvSpPr>
        <p:spPr bwMode="auto">
          <a:xfrm>
            <a:off x="4099984" y="45568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0208FB-2153-FE60-2EBF-20C8A4E13A7D}"/>
                  </a:ext>
                </a:extLst>
              </p:cNvPr>
              <p:cNvSpPr txBox="1"/>
              <p:nvPr/>
            </p:nvSpPr>
            <p:spPr>
              <a:xfrm>
                <a:off x="391695" y="5660187"/>
                <a:ext cx="11088254" cy="56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rPr>
                        <m:t>𝐿</m:t>
                      </m:r>
                      <m:d>
                        <m:dPr>
                          <m:ctrlPr>
                            <a:rPr lang="en-IN" i="1">
                              <a:solidFill>
                                <a:schemeClr val="tx1"/>
                              </a:solidFill>
                              <a:latin typeface="Cambria Math" panose="02040503050406030204" pitchFamily="18" charset="0"/>
                            </a:rPr>
                          </m:ctrlPr>
                        </m:dPr>
                        <m:e>
                          <m:r>
                            <a:rPr lang="en-IN" i="0">
                              <a:solidFill>
                                <a:schemeClr val="tx1"/>
                              </a:solidFill>
                              <a:latin typeface="Cambria Math" panose="02040503050406030204" pitchFamily="18" charset="0"/>
                            </a:rPr>
                            <m:t>.</m:t>
                          </m:r>
                        </m:e>
                      </m:d>
                      <m:r>
                        <a:rPr lang="en-IN" i="0">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𝑧</m:t>
                              </m:r>
                            </m:e>
                          </m:d>
                        </m:e>
                        <m:sub>
                          <m:r>
                            <a:rPr lang="en-IN" i="0">
                              <a:solidFill>
                                <a:schemeClr val="tx1"/>
                              </a:solidFill>
                              <a:latin typeface="Cambria Math" panose="02040503050406030204" pitchFamily="18" charset="0"/>
                            </a:rPr>
                            <m:t>1</m:t>
                          </m:r>
                        </m:sub>
                      </m:sSub>
                      <m:r>
                        <a:rPr lang="en-IN" i="0">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𝜌</m:t>
                          </m:r>
                        </m:num>
                        <m:den>
                          <m:r>
                            <a:rPr lang="en-IN" i="0">
                              <a:solidFill>
                                <a:schemeClr val="tx1"/>
                              </a:solidFill>
                              <a:latin typeface="Cambria Math" panose="02040503050406030204" pitchFamily="18" charset="0"/>
                            </a:rPr>
                            <m:t>2</m:t>
                          </m:r>
                        </m:den>
                      </m:f>
                      <m:sSubSup>
                        <m:sSubSupPr>
                          <m:ctrlPr>
                            <a:rPr lang="en-IN" i="1">
                              <a:solidFill>
                                <a:schemeClr val="tx1"/>
                              </a:solidFill>
                              <a:latin typeface="Cambria Math" panose="02040503050406030204" pitchFamily="18" charset="0"/>
                            </a:rPr>
                          </m:ctrlPr>
                        </m:sSubSup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𝐴𝑥</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𝑧</m:t>
                              </m:r>
                              <m:r>
                                <a:rPr lang="en-IN" i="0">
                                  <a:solidFill>
                                    <a:schemeClr val="tx1"/>
                                  </a:solidFill>
                                  <a:latin typeface="Cambria Math" panose="02040503050406030204" pitchFamily="18" charset="0"/>
                                </a:rPr>
                                <m:t>+</m:t>
                              </m:r>
                              <m:f>
                                <m:fPr>
                                  <m:type m:val="lin"/>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𝑦</m:t>
                                  </m:r>
                                </m:num>
                                <m:den>
                                  <m:r>
                                    <a:rPr lang="en-IN" i="1">
                                      <a:solidFill>
                                        <a:schemeClr val="tx1"/>
                                      </a:solidFill>
                                      <a:latin typeface="Cambria Math" panose="02040503050406030204" pitchFamily="18" charset="0"/>
                                    </a:rPr>
                                    <m:t>𝜌</m:t>
                                  </m:r>
                                </m:den>
                              </m:f>
                            </m:e>
                          </m:d>
                        </m:e>
                        <m:sub>
                          <m:r>
                            <a:rPr lang="en-IN" i="0">
                              <a:solidFill>
                                <a:schemeClr val="tx1"/>
                              </a:solidFill>
                              <a:latin typeface="Cambria Math" panose="02040503050406030204" pitchFamily="18" charset="0"/>
                            </a:rPr>
                            <m:t>2</m:t>
                          </m:r>
                        </m:sub>
                        <m:sup>
                          <m:r>
                            <a:rPr lang="en-IN" i="0">
                              <a:solidFill>
                                <a:schemeClr val="tx1"/>
                              </a:solidFill>
                              <a:latin typeface="Cambria Math" panose="02040503050406030204" pitchFamily="18" charset="0"/>
                            </a:rPr>
                            <m:t>2</m:t>
                          </m:r>
                        </m:sup>
                      </m:sSubSup>
                      <m:r>
                        <a:rPr lang="en-IN" i="0">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𝑧</m:t>
                              </m:r>
                            </m:e>
                          </m:d>
                        </m:e>
                        <m:sub>
                          <m:r>
                            <a:rPr lang="en-IN" i="0">
                              <a:solidFill>
                                <a:schemeClr val="tx1"/>
                              </a:solidFill>
                              <a:latin typeface="Cambria Math" panose="02040503050406030204" pitchFamily="18" charset="0"/>
                            </a:rPr>
                            <m:t>1</m:t>
                          </m:r>
                        </m:sub>
                      </m:sSub>
                      <m:r>
                        <a:rPr lang="en-IN" i="0">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𝜌</m:t>
                          </m:r>
                        </m:num>
                        <m:den>
                          <m:r>
                            <a:rPr lang="en-IN" i="0">
                              <a:solidFill>
                                <a:schemeClr val="tx1"/>
                              </a:solidFill>
                              <a:latin typeface="Cambria Math" panose="02040503050406030204" pitchFamily="18" charset="0"/>
                            </a:rPr>
                            <m:t>2</m:t>
                          </m:r>
                        </m:den>
                      </m:f>
                      <m:sSubSup>
                        <m:sSubSupPr>
                          <m:ctrlPr>
                            <a:rPr lang="en-IN" i="1">
                              <a:solidFill>
                                <a:schemeClr val="tx1"/>
                              </a:solidFill>
                              <a:latin typeface="Cambria Math" panose="02040503050406030204" pitchFamily="18" charset="0"/>
                            </a:rPr>
                          </m:ctrlPr>
                        </m:sSubSup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𝐴𝑥</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𝑧</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𝑢</m:t>
                              </m:r>
                            </m:e>
                          </m:d>
                        </m:e>
                        <m:sub>
                          <m:r>
                            <a:rPr lang="en-IN" i="0">
                              <a:solidFill>
                                <a:schemeClr val="tx1"/>
                              </a:solidFill>
                              <a:latin typeface="Cambria Math" panose="02040503050406030204" pitchFamily="18" charset="0"/>
                            </a:rPr>
                            <m:t>2</m:t>
                          </m:r>
                        </m:sub>
                        <m:sup>
                          <m:r>
                            <a:rPr lang="en-IN" i="0">
                              <a:solidFill>
                                <a:schemeClr val="tx1"/>
                              </a:solidFill>
                              <a:latin typeface="Cambria Math" panose="02040503050406030204" pitchFamily="18" charset="0"/>
                            </a:rPr>
                            <m:t>2</m:t>
                          </m:r>
                        </m:sup>
                      </m:sSubSup>
                    </m:oMath>
                  </m:oMathPara>
                </a14:m>
                <a:endParaRPr lang="en-IN">
                  <a:solidFill>
                    <a:schemeClr val="tx1"/>
                  </a:solidFill>
                </a:endParaRPr>
              </a:p>
            </p:txBody>
          </p:sp>
        </mc:Choice>
        <mc:Fallback xmlns="">
          <p:sp>
            <p:nvSpPr>
              <p:cNvPr id="22" name="TextBox 21">
                <a:extLst>
                  <a:ext uri="{FF2B5EF4-FFF2-40B4-BE49-F238E27FC236}">
                    <a16:creationId xmlns:a16="http://schemas.microsoft.com/office/drawing/2014/main" id="{1D0208FB-2153-FE60-2EBF-20C8A4E13A7D}"/>
                  </a:ext>
                </a:extLst>
              </p:cNvPr>
              <p:cNvSpPr txBox="1">
                <a:spLocks noRot="1" noChangeAspect="1" noMove="1" noResize="1" noEditPoints="1" noAdjustHandles="1" noChangeArrowheads="1" noChangeShapeType="1" noTextEdit="1"/>
              </p:cNvSpPr>
              <p:nvPr/>
            </p:nvSpPr>
            <p:spPr>
              <a:xfrm>
                <a:off x="391695" y="5660187"/>
                <a:ext cx="11088254" cy="5648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CEA100-F8E3-2DDA-441A-6466A171D426}"/>
                  </a:ext>
                </a:extLst>
              </p:cNvPr>
              <p:cNvSpPr txBox="1"/>
              <p:nvPr/>
            </p:nvSpPr>
            <p:spPr>
              <a:xfrm>
                <a:off x="2762106" y="4318365"/>
                <a:ext cx="8002140" cy="516873"/>
              </a:xfrm>
              <a:prstGeom prst="rect">
                <a:avLst/>
              </a:prstGeom>
              <a:noFill/>
            </p:spPr>
            <p:txBody>
              <a:bodyPr wrap="square">
                <a:spAutoFit/>
              </a:bodyPr>
              <a:lstStyle/>
              <a:p>
                <a:pPr algn="just">
                  <a:lnSpc>
                    <a:spcPct val="115000"/>
                  </a:lnSpc>
                  <a:spcAft>
                    <a:spcPts val="1000"/>
                  </a:spcAft>
                </a:pP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d>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𝐴𝑥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den>
                    </m:f>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d>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4ACEA100-F8E3-2DDA-441A-6466A171D426}"/>
                  </a:ext>
                </a:extLst>
              </p:cNvPr>
              <p:cNvSpPr txBox="1">
                <a:spLocks noRot="1" noChangeAspect="1" noMove="1" noResize="1" noEditPoints="1" noAdjustHandles="1" noChangeArrowheads="1" noChangeShapeType="1" noTextEdit="1"/>
              </p:cNvSpPr>
              <p:nvPr/>
            </p:nvSpPr>
            <p:spPr>
              <a:xfrm>
                <a:off x="2762106" y="4318365"/>
                <a:ext cx="8002140" cy="516873"/>
              </a:xfrm>
              <a:prstGeom prst="rect">
                <a:avLst/>
              </a:prstGeom>
              <a:blipFill>
                <a:blip r:embed="rId3"/>
                <a:stretch>
                  <a:fillRect b="-1176"/>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A3CAFB8-6208-4D1F-15C0-A142A16BC7B0}"/>
              </a:ext>
            </a:extLst>
          </p:cNvPr>
          <p:cNvCxnSpPr/>
          <p:nvPr/>
        </p:nvCxnSpPr>
        <p:spPr>
          <a:xfrm>
            <a:off x="5293075" y="4960058"/>
            <a:ext cx="0" cy="7001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772B48D0-480E-E653-70E5-EDA2A6BA5AE1}"/>
              </a:ext>
            </a:extLst>
          </p:cNvPr>
          <p:cNvSpPr txBox="1"/>
          <p:nvPr/>
        </p:nvSpPr>
        <p:spPr>
          <a:xfrm>
            <a:off x="391695" y="2007847"/>
            <a:ext cx="11088254" cy="400110"/>
          </a:xfrm>
          <a:prstGeom prst="rect">
            <a:avLst/>
          </a:prstGeom>
          <a:noFill/>
        </p:spPr>
        <p:txBody>
          <a:bodyPr wrap="square">
            <a:spAutoFit/>
          </a:bodyPr>
          <a:lstStyle/>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a:ln>
                  <a:noFill/>
                </a:ln>
                <a:effectLst/>
                <a:latin typeface="Calisto MT (Headings)"/>
                <a:ea typeface="CMR10"/>
                <a:cs typeface="Arial" panose="020B0604020202020204" pitchFamily="34" charset="0"/>
              </a:rPr>
              <a:t>In ADMM form, the problem can be written as</a:t>
            </a:r>
            <a:r>
              <a:rPr kumimoji="0" lang="en-US" altLang="en-US" sz="2000" b="0" i="0" u="none" strike="noStrike" cap="none" normalizeH="0" baseline="0">
                <a:ln>
                  <a:noFill/>
                </a:ln>
                <a:solidFill>
                  <a:schemeClr val="tx1"/>
                </a:solidFill>
                <a:effectLst/>
                <a:latin typeface="Calisto MT (Headings)"/>
                <a:ea typeface="CMR10"/>
                <a:cs typeface="Arial" panose="020B0604020202020204" pitchFamily="34" charset="0"/>
              </a:rPr>
              <a:t>   </a:t>
            </a:r>
            <a:endParaRPr kumimoji="0" lang="en-US" altLang="en-US" sz="2000" b="0" i="0" u="none" strike="noStrike" cap="none" normalizeH="0" baseline="0">
              <a:ln>
                <a:noFill/>
              </a:ln>
              <a:solidFill>
                <a:schemeClr val="tx1"/>
              </a:solidFill>
              <a:effectLst/>
              <a:latin typeface="Calisto MT (Heading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C2402E-F48F-E387-1456-4673916F2C8A}"/>
                  </a:ext>
                </a:extLst>
              </p:cNvPr>
              <p:cNvSpPr txBox="1"/>
              <p:nvPr/>
            </p:nvSpPr>
            <p:spPr>
              <a:xfrm>
                <a:off x="-157753" y="2495032"/>
                <a:ext cx="110882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1800" i="1" smtClean="0">
                              <a:effectLst/>
                              <a:latin typeface="Cambria Math" panose="02040503050406030204" pitchFamily="18" charset="0"/>
                              <a:cs typeface="Arial" panose="020B0604020202020204" pitchFamily="34" charset="0"/>
                            </a:rPr>
                          </m:ctrlPr>
                        </m:funcPr>
                        <m:fName>
                          <m:r>
                            <a:rPr lang="en-IN" sz="1800" i="1">
                              <a:effectLst/>
                              <a:latin typeface="Cambria Math" panose="02040503050406030204" pitchFamily="18" charset="0"/>
                              <a:ea typeface="Calibri" panose="020F0502020204030204" pitchFamily="34" charset="0"/>
                              <a:cs typeface="Arial" panose="020B0604020202020204" pitchFamily="34" charset="0"/>
                            </a:rPr>
                            <m:t>𝑚𝑖𝑛</m:t>
                          </m:r>
                        </m:fName>
                        <m:e>
                          <m:r>
                            <a:rPr lang="en-IN" sz="1800" i="1">
                              <a:effectLst/>
                              <a:latin typeface="Cambria Math" panose="02040503050406030204" pitchFamily="18" charset="0"/>
                              <a:ea typeface="Calibri" panose="020F0502020204030204" pitchFamily="34" charset="0"/>
                              <a:cs typeface="Arial" panose="020B0604020202020204" pitchFamily="34" charset="0"/>
                            </a:rPr>
                            <m:t> </m:t>
                          </m:r>
                        </m:e>
                      </m:func>
                      <m:sSub>
                        <m:sSubPr>
                          <m:ctrlPr>
                            <a:rPr lang="en-IN" sz="1800" i="1">
                              <a:effectLst/>
                              <a:latin typeface="Cambria Math" panose="02040503050406030204" pitchFamily="18" charset="0"/>
                              <a:cs typeface="Arial" panose="020B0604020202020204" pitchFamily="34" charset="0"/>
                            </a:rPr>
                          </m:ctrlPr>
                        </m:sSubPr>
                        <m:e>
                          <m:d>
                            <m:dPr>
                              <m:begChr m:val="‖"/>
                              <m:endChr m:val="‖"/>
                              <m:ctrlPr>
                                <a:rPr lang="en-IN" sz="1800" i="1">
                                  <a:effectLst/>
                                  <a:latin typeface="Cambria Math" panose="02040503050406030204" pitchFamily="18" charset="0"/>
                                  <a:cs typeface="Arial" panose="020B0604020202020204" pitchFamily="34" charset="0"/>
                                </a:rPr>
                              </m:ctrlPr>
                            </m:dPr>
                            <m:e>
                              <m:r>
                                <a:rPr lang="en-IN" sz="1800" i="1">
                                  <a:effectLst/>
                                  <a:latin typeface="Cambria Math" panose="02040503050406030204" pitchFamily="18" charset="0"/>
                                  <a:ea typeface="Calibri" panose="020F0502020204030204" pitchFamily="34" charset="0"/>
                                  <a:cs typeface="Arial" panose="020B0604020202020204" pitchFamily="34" charset="0"/>
                                </a:rPr>
                                <m:t>𝑧</m:t>
                              </m:r>
                            </m:e>
                          </m:d>
                        </m:e>
                        <m:sub>
                          <m:r>
                            <a:rPr lang="en-IN" sz="1800" i="1">
                              <a:effectLst/>
                              <a:latin typeface="Cambria Math" panose="02040503050406030204" pitchFamily="18" charset="0"/>
                              <a:ea typeface="Calibri" panose="020F0502020204030204" pitchFamily="34" charset="0"/>
                              <a:cs typeface="Arial" panose="020B0604020202020204" pitchFamily="34" charset="0"/>
                            </a:rPr>
                            <m:t>1</m:t>
                          </m:r>
                        </m:sub>
                      </m:sSub>
                      <m:r>
                        <m:rPr>
                          <m:nor/>
                        </m:rPr>
                        <a:rPr lang="en-IN" sz="1800">
                          <a:effectLst/>
                          <a:latin typeface="Cambria Math" panose="02040503050406030204" pitchFamily="18" charset="0"/>
                          <a:ea typeface="Calibri" panose="020F0502020204030204" pitchFamily="34" charset="0"/>
                          <a:cs typeface="Arial" panose="020B0604020202020204" pitchFamily="34" charset="0"/>
                        </a:rPr>
                        <m:t> </m:t>
                      </m:r>
                      <m:r>
                        <m:rPr>
                          <m:nor/>
                        </m:rPr>
                        <a:rPr lang="en-IN" sz="1800">
                          <a:effectLst/>
                          <a:latin typeface="Cambria Math" panose="02040503050406030204" pitchFamily="18" charset="0"/>
                          <a:ea typeface="Calibri" panose="020F0502020204030204" pitchFamily="34" charset="0"/>
                          <a:cs typeface="Arial" panose="020B0604020202020204" pitchFamily="34" charset="0"/>
                        </a:rPr>
                        <m:t>subject</m:t>
                      </m:r>
                      <m:r>
                        <m:rPr>
                          <m:nor/>
                        </m:rPr>
                        <a:rPr lang="en-IN" sz="1800">
                          <a:effectLst/>
                          <a:latin typeface="Cambria Math" panose="02040503050406030204" pitchFamily="18" charset="0"/>
                          <a:ea typeface="Calibri" panose="020F0502020204030204" pitchFamily="34" charset="0"/>
                          <a:cs typeface="Arial" panose="020B0604020202020204" pitchFamily="34" charset="0"/>
                        </a:rPr>
                        <m:t> </m:t>
                      </m:r>
                      <m:r>
                        <m:rPr>
                          <m:nor/>
                        </m:rPr>
                        <a:rPr lang="en-IN" sz="1800">
                          <a:effectLst/>
                          <a:latin typeface="Cambria Math" panose="02040503050406030204" pitchFamily="18" charset="0"/>
                          <a:ea typeface="Calibri" panose="020F0502020204030204" pitchFamily="34" charset="0"/>
                          <a:cs typeface="Arial" panose="020B0604020202020204" pitchFamily="34" charset="0"/>
                        </a:rPr>
                        <m:t>to</m:t>
                      </m:r>
                      <m:r>
                        <m:rPr>
                          <m:nor/>
                        </m:rPr>
                        <a:rPr lang="en-IN" sz="1800">
                          <a:effectLst/>
                          <a:latin typeface="Cambria Math" panose="02040503050406030204" pitchFamily="18" charset="0"/>
                          <a:ea typeface="Calibri" panose="020F0502020204030204" pitchFamily="34" charset="0"/>
                          <a:cs typeface="Arial" panose="020B0604020202020204" pitchFamily="34" charset="0"/>
                        </a:rPr>
                        <m:t>  </m:t>
                      </m:r>
                      <m:r>
                        <a:rPr lang="en-IN" sz="1800" i="1">
                          <a:effectLst/>
                          <a:latin typeface="Cambria Math" panose="02040503050406030204" pitchFamily="18" charset="0"/>
                          <a:ea typeface="Calibri" panose="020F0502020204030204" pitchFamily="34" charset="0"/>
                          <a:cs typeface="Arial" panose="020B0604020202020204" pitchFamily="34" charset="0"/>
                        </a:rPr>
                        <m:t>𝐴𝑥</m:t>
                      </m:r>
                      <m:r>
                        <a:rPr lang="en-IN" sz="1800" i="1">
                          <a:effectLst/>
                          <a:latin typeface="Cambria Math" panose="02040503050406030204" pitchFamily="18" charset="0"/>
                          <a:ea typeface="Calibri" panose="020F0502020204030204" pitchFamily="34" charset="0"/>
                        </a:rPr>
                        <m:t>−</m:t>
                      </m:r>
                      <m:r>
                        <a:rPr lang="en-IN" sz="1800" i="1">
                          <a:effectLst/>
                          <a:latin typeface="Cambria Math" panose="02040503050406030204" pitchFamily="18" charset="0"/>
                          <a:ea typeface="Calibri" panose="020F0502020204030204" pitchFamily="34" charset="0"/>
                          <a:cs typeface="Arial" panose="020B0604020202020204" pitchFamily="34" charset="0"/>
                        </a:rPr>
                        <m:t>𝑏</m:t>
                      </m:r>
                      <m:r>
                        <a:rPr lang="en-IN" sz="1800">
                          <a:effectLst/>
                          <a:latin typeface="Cambria Math" panose="02040503050406030204" pitchFamily="18" charset="0"/>
                          <a:ea typeface="Calibri" panose="020F0502020204030204" pitchFamily="34" charset="0"/>
                          <a:cs typeface="Arial" panose="020B0604020202020204" pitchFamily="34" charset="0"/>
                        </a:rPr>
                        <m:t>=</m:t>
                      </m:r>
                      <m:r>
                        <a:rPr lang="en-IN" sz="1800" i="1">
                          <a:effectLst/>
                          <a:latin typeface="Cambria Math" panose="02040503050406030204" pitchFamily="18" charset="0"/>
                          <a:ea typeface="Calibri" panose="020F0502020204030204" pitchFamily="34" charset="0"/>
                          <a:cs typeface="Arial" panose="020B0604020202020204" pitchFamily="34" charset="0"/>
                        </a:rPr>
                        <m:t>𝑧</m:t>
                      </m:r>
                    </m:oMath>
                  </m:oMathPara>
                </a14:m>
                <a:endParaRPr lang="en-IN"/>
              </a:p>
            </p:txBody>
          </p:sp>
        </mc:Choice>
        <mc:Fallback xmlns="">
          <p:sp>
            <p:nvSpPr>
              <p:cNvPr id="25" name="TextBox 24">
                <a:extLst>
                  <a:ext uri="{FF2B5EF4-FFF2-40B4-BE49-F238E27FC236}">
                    <a16:creationId xmlns:a16="http://schemas.microsoft.com/office/drawing/2014/main" id="{D0C2402E-F48F-E387-1456-4673916F2C8A}"/>
                  </a:ext>
                </a:extLst>
              </p:cNvPr>
              <p:cNvSpPr txBox="1">
                <a:spLocks noRot="1" noChangeAspect="1" noMove="1" noResize="1" noEditPoints="1" noAdjustHandles="1" noChangeArrowheads="1" noChangeShapeType="1" noTextEdit="1"/>
              </p:cNvSpPr>
              <p:nvPr/>
            </p:nvSpPr>
            <p:spPr>
              <a:xfrm>
                <a:off x="-157753" y="2495032"/>
                <a:ext cx="11088254" cy="369332"/>
              </a:xfrm>
              <a:prstGeom prst="rect">
                <a:avLst/>
              </a:prstGeom>
              <a:blipFill>
                <a:blip r:embed="rId4"/>
                <a:stretch>
                  <a:fillRect b="-1475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C43015F-0026-DC2E-C795-516F7D93BF78}"/>
              </a:ext>
            </a:extLst>
          </p:cNvPr>
          <p:cNvSpPr txBox="1"/>
          <p:nvPr/>
        </p:nvSpPr>
        <p:spPr>
          <a:xfrm>
            <a:off x="511929" y="862306"/>
            <a:ext cx="11166762" cy="584775"/>
          </a:xfrm>
          <a:prstGeom prst="rect">
            <a:avLst/>
          </a:prstGeom>
          <a:noFill/>
        </p:spPr>
        <p:txBody>
          <a:bodyPr wrap="square" lIns="91440" tIns="45720" rIns="91440" bIns="45720" anchor="t">
            <a:spAutoFit/>
          </a:bodyPr>
          <a:lstStyle/>
          <a:p>
            <a:pPr algn="ctr"/>
            <a:r>
              <a:rPr lang="en-IN" sz="3200">
                <a:latin typeface="+mj-lt"/>
              </a:rPr>
              <a:t>ADMM Formulation</a:t>
            </a:r>
          </a:p>
        </p:txBody>
      </p:sp>
    </p:spTree>
    <p:extLst>
      <p:ext uri="{BB962C8B-B14F-4D97-AF65-F5344CB8AC3E}">
        <p14:creationId xmlns:p14="http://schemas.microsoft.com/office/powerpoint/2010/main" val="250974533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4C449-5304-3F80-1A53-CA77E405C401}"/>
              </a:ext>
            </a:extLst>
          </p:cNvPr>
          <p:cNvSpPr>
            <a:spLocks noGrp="1"/>
          </p:cNvSpPr>
          <p:nvPr>
            <p:ph idx="1"/>
          </p:nvPr>
        </p:nvSpPr>
        <p:spPr>
          <a:xfrm>
            <a:off x="923955" y="1478449"/>
            <a:ext cx="10353762" cy="4058751"/>
          </a:xfrm>
        </p:spPr>
        <p:txBody>
          <a:bodyPr>
            <a:normAutofit/>
          </a:bodyPr>
          <a:lstStyle/>
          <a:p>
            <a:r>
              <a:rPr lang="en-US">
                <a:solidFill>
                  <a:schemeClr val="tx1"/>
                </a:solidFill>
                <a:effectLst/>
                <a:latin typeface="+mj-lt"/>
                <a:ea typeface="Times New Roman" panose="02020603050405020304" pitchFamily="18" charset="0"/>
                <a:cs typeface="Times New Roman" panose="02020603050405020304" pitchFamily="18" charset="0"/>
              </a:rPr>
              <a:t>Now divide leave the constant part and differentiate the above </a:t>
            </a:r>
            <a:r>
              <a:rPr lang="en-US" err="1">
                <a:solidFill>
                  <a:schemeClr val="tx1"/>
                </a:solidFill>
                <a:effectLst/>
                <a:latin typeface="+mj-lt"/>
                <a:ea typeface="Times New Roman" panose="02020603050405020304" pitchFamily="18" charset="0"/>
                <a:cs typeface="Times New Roman" panose="02020603050405020304" pitchFamily="18" charset="0"/>
              </a:rPr>
              <a:t>lagrangian</a:t>
            </a:r>
            <a:r>
              <a:rPr lang="en-US">
                <a:solidFill>
                  <a:schemeClr val="tx1"/>
                </a:solidFill>
                <a:effectLst/>
                <a:latin typeface="+mj-lt"/>
                <a:ea typeface="Times New Roman" panose="02020603050405020304" pitchFamily="18" charset="0"/>
                <a:cs typeface="Times New Roman" panose="02020603050405020304" pitchFamily="18" charset="0"/>
              </a:rPr>
              <a:t> function w.r.t x. </a:t>
            </a:r>
          </a:p>
          <a:p>
            <a:endParaRPr lang="en-IN">
              <a:solidFill>
                <a:schemeClr val="tx1"/>
              </a:solidFill>
              <a:effectLst/>
              <a:latin typeface="+mj-lt"/>
              <a:ea typeface="Calibri" panose="020F0502020204030204" pitchFamily="34" charset="0"/>
              <a:cs typeface="Times New Roman" panose="02020603050405020304" pitchFamily="18" charset="0"/>
            </a:endParaRPr>
          </a:p>
          <a:p>
            <a:endParaRPr lang="en-IN">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DB3A55-BF9F-ABAE-8393-294C287226DF}"/>
                  </a:ext>
                </a:extLst>
              </p:cNvPr>
              <p:cNvSpPr txBox="1"/>
              <p:nvPr/>
            </p:nvSpPr>
            <p:spPr>
              <a:xfrm>
                <a:off x="1873623" y="2245695"/>
                <a:ext cx="8059271"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func>
                        <m:funcPr>
                          <m:ctrlPr>
                            <a:rPr lang="en-IN" i="1">
                              <a:latin typeface="Cambria Math" panose="02040503050406030204" pitchFamily="18" charset="0"/>
                            </a:rPr>
                          </m:ctrlPr>
                        </m:funcPr>
                        <m:fName>
                          <m:r>
                            <a:rPr lang="en-US" i="1">
                              <a:latin typeface="Cambria Math" panose="02040503050406030204" pitchFamily="18" charset="0"/>
                            </a:rPr>
                            <m:t>𝑎𝑟𝑔</m:t>
                          </m:r>
                        </m:fName>
                        <m:e>
                          <m:limLow>
                            <m:limLowPr>
                              <m:ctrlPr>
                                <a:rPr lang="en-IN"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𝑥</m:t>
                              </m:r>
                            </m:lim>
                          </m:limLow>
                        </m:e>
                      </m:func>
                      <m:sSub>
                        <m:sSubPr>
                          <m:ctrlPr>
                            <a:rPr lang="en-IN"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𝜌</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𝑘</m:t>
                          </m:r>
                        </m:sup>
                      </m:sSup>
                      <m:r>
                        <a:rPr lang="en-US"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IN" i="1" smtClean="0">
                              <a:latin typeface="Cambria Math" panose="02040503050406030204" pitchFamily="18" charset="0"/>
                            </a:rPr>
                          </m:ctrlPr>
                        </m:funcPr>
                        <m:fName>
                          <m:r>
                            <a:rPr lang="en-US" i="1">
                              <a:latin typeface="Cambria Math" panose="02040503050406030204" pitchFamily="18" charset="0"/>
                            </a:rPr>
                            <m:t>𝑎𝑟𝑔</m:t>
                          </m:r>
                        </m:fName>
                        <m:e>
                          <m:limLow>
                            <m:limLowPr>
                              <m:ctrlPr>
                                <a:rPr lang="en-IN"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𝑥</m:t>
                              </m:r>
                            </m:lim>
                          </m:limLow>
                        </m:e>
                      </m:func>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𝐴𝑥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𝑘</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𝑘</m:t>
                                  </m:r>
                                </m:sup>
                              </m:sSup>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IN"/>
              </a:p>
            </p:txBody>
          </p:sp>
        </mc:Choice>
        <mc:Fallback xmlns="">
          <p:sp>
            <p:nvSpPr>
              <p:cNvPr id="5" name="TextBox 4">
                <a:extLst>
                  <a:ext uri="{FF2B5EF4-FFF2-40B4-BE49-F238E27FC236}">
                    <a16:creationId xmlns:a16="http://schemas.microsoft.com/office/drawing/2014/main" id="{55DB3A55-BF9F-ABAE-8393-294C287226DF}"/>
                  </a:ext>
                </a:extLst>
              </p:cNvPr>
              <p:cNvSpPr txBox="1">
                <a:spLocks noRot="1" noChangeAspect="1" noMove="1" noResize="1" noEditPoints="1" noAdjustHandles="1" noChangeArrowheads="1" noChangeShapeType="1" noTextEdit="1"/>
              </p:cNvSpPr>
              <p:nvPr/>
            </p:nvSpPr>
            <p:spPr>
              <a:xfrm>
                <a:off x="1873623" y="2245695"/>
                <a:ext cx="8059271" cy="6109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C93D51-080C-FBD2-365E-95AD63B59812}"/>
                  </a:ext>
                </a:extLst>
              </p:cNvPr>
              <p:cNvSpPr txBox="1"/>
              <p:nvPr/>
            </p:nvSpPr>
            <p:spPr>
              <a:xfrm>
                <a:off x="1578866" y="3241599"/>
                <a:ext cx="8219557" cy="672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smtClean="0">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𝐿</m:t>
                              </m:r>
                            </m:e>
                            <m:sub>
                              <m:r>
                                <a:rPr lang="en-IN" i="1">
                                  <a:solidFill>
                                    <a:schemeClr val="tx1"/>
                                  </a:solidFill>
                                  <a:latin typeface="Cambria Math" panose="02040503050406030204" pitchFamily="18" charset="0"/>
                                </a:rPr>
                                <m:t>𝜌</m:t>
                              </m:r>
                            </m:sub>
                          </m:sSub>
                          <m:d>
                            <m:dPr>
                              <m:sep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𝑥</m:t>
                              </m:r>
                            </m:e>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sup>
                              </m:sSup>
                            </m:e>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num>
                        <m:den>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𝑥</m:t>
                          </m:r>
                        </m:den>
                      </m:f>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𝐴</m:t>
                          </m:r>
                        </m:e>
                        <m:sup>
                          <m:r>
                            <a:rPr lang="en-IN" i="1">
                              <a:solidFill>
                                <a:schemeClr val="tx1"/>
                              </a:solidFill>
                              <a:latin typeface="Cambria Math" panose="02040503050406030204" pitchFamily="18" charset="0"/>
                            </a:rPr>
                            <m:t>𝑇</m:t>
                          </m:r>
                        </m:sup>
                      </m:sSup>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𝐴𝑥</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sup>
                          </m:sSup>
                          <m:r>
                            <a:rPr lang="en-IN" b="0" i="0" smtClean="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r>
                        <a:rPr lang="en-IN" i="0">
                          <a:solidFill>
                            <a:schemeClr val="tx1"/>
                          </a:solidFill>
                          <a:latin typeface="Cambria Math" panose="02040503050406030204" pitchFamily="18" charset="0"/>
                        </a:rPr>
                        <m:t>=0⇒</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𝐴</m:t>
                                  </m:r>
                                </m:e>
                                <m:sup>
                                  <m:r>
                                    <a:rPr lang="en-IN" i="1">
                                      <a:solidFill>
                                        <a:schemeClr val="tx1"/>
                                      </a:solidFill>
                                      <a:latin typeface="Cambria Math" panose="02040503050406030204" pitchFamily="18" charset="0"/>
                                    </a:rPr>
                                    <m:t>𝑇</m:t>
                                  </m:r>
                                </m:sup>
                              </m:sSup>
                              <m:r>
                                <a:rPr lang="en-IN" i="1">
                                  <a:solidFill>
                                    <a:schemeClr val="tx1"/>
                                  </a:solidFill>
                                  <a:latin typeface="Cambria Math" panose="02040503050406030204" pitchFamily="18" charset="0"/>
                                </a:rPr>
                                <m:t>𝐴</m:t>
                              </m:r>
                            </m:e>
                          </m:d>
                        </m:e>
                        <m:sup>
                          <m:r>
                            <a:rPr lang="en-IN" i="0">
                              <a:solidFill>
                                <a:schemeClr val="tx1"/>
                              </a:solidFill>
                              <a:latin typeface="Cambria Math" panose="02040503050406030204" pitchFamily="18" charset="0"/>
                            </a:rPr>
                            <m:t>−1</m:t>
                          </m:r>
                        </m:sup>
                      </m:sSup>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𝐴</m:t>
                          </m:r>
                        </m:e>
                        <m:sup>
                          <m:r>
                            <a:rPr lang="en-IN" i="1">
                              <a:solidFill>
                                <a:schemeClr val="tx1"/>
                              </a:solidFill>
                              <a:latin typeface="Cambria Math" panose="02040503050406030204" pitchFamily="18" charset="0"/>
                            </a:rPr>
                            <m:t>𝑇</m:t>
                          </m:r>
                        </m:sup>
                      </m:sSup>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sup>
                          </m:sSup>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oMath>
                  </m:oMathPara>
                </a14:m>
                <a:endParaRPr lang="en-IN"/>
              </a:p>
            </p:txBody>
          </p:sp>
        </mc:Choice>
        <mc:Fallback xmlns="">
          <p:sp>
            <p:nvSpPr>
              <p:cNvPr id="9" name="TextBox 8">
                <a:extLst>
                  <a:ext uri="{FF2B5EF4-FFF2-40B4-BE49-F238E27FC236}">
                    <a16:creationId xmlns:a16="http://schemas.microsoft.com/office/drawing/2014/main" id="{E6C93D51-080C-FBD2-365E-95AD63B59812}"/>
                  </a:ext>
                </a:extLst>
              </p:cNvPr>
              <p:cNvSpPr txBox="1">
                <a:spLocks noRot="1" noChangeAspect="1" noMove="1" noResize="1" noEditPoints="1" noAdjustHandles="1" noChangeArrowheads="1" noChangeShapeType="1" noTextEdit="1"/>
              </p:cNvSpPr>
              <p:nvPr/>
            </p:nvSpPr>
            <p:spPr>
              <a:xfrm>
                <a:off x="1578866" y="3241599"/>
                <a:ext cx="8219557" cy="6726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3B59E7-C91A-9105-9817-A9FD382A9534}"/>
                  </a:ext>
                </a:extLst>
              </p:cNvPr>
              <p:cNvSpPr txBox="1"/>
              <p:nvPr/>
            </p:nvSpPr>
            <p:spPr>
              <a:xfrm>
                <a:off x="2855258" y="4650250"/>
                <a:ext cx="60960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𝐴</m:t>
                                  </m:r>
                                </m:e>
                                <m:sup>
                                  <m:r>
                                    <a:rPr lang="en-IN" i="1">
                                      <a:solidFill>
                                        <a:schemeClr val="tx1"/>
                                      </a:solidFill>
                                      <a:latin typeface="Cambria Math" panose="02040503050406030204" pitchFamily="18" charset="0"/>
                                    </a:rPr>
                                    <m:t>𝑇</m:t>
                                  </m:r>
                                </m:sup>
                              </m:sSup>
                              <m:r>
                                <a:rPr lang="en-IN" i="1">
                                  <a:solidFill>
                                    <a:schemeClr val="tx1"/>
                                  </a:solidFill>
                                  <a:latin typeface="Cambria Math" panose="02040503050406030204" pitchFamily="18" charset="0"/>
                                </a:rPr>
                                <m:t>𝐴</m:t>
                              </m:r>
                            </m:e>
                          </m:d>
                        </m:e>
                        <m:sup>
                          <m:r>
                            <a:rPr lang="en-IN" i="0">
                              <a:solidFill>
                                <a:schemeClr val="tx1"/>
                              </a:solidFill>
                              <a:latin typeface="Cambria Math" panose="02040503050406030204" pitchFamily="18" charset="0"/>
                            </a:rPr>
                            <m:t>−1</m:t>
                          </m:r>
                        </m:sup>
                      </m:sSup>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𝐴</m:t>
                          </m:r>
                        </m:e>
                        <m:sup>
                          <m:r>
                            <a:rPr lang="en-IN" i="1">
                              <a:solidFill>
                                <a:schemeClr val="tx1"/>
                              </a:solidFill>
                              <a:latin typeface="Cambria Math" panose="02040503050406030204" pitchFamily="18" charset="0"/>
                            </a:rPr>
                            <m:t>𝑇</m:t>
                          </m:r>
                        </m:sup>
                      </m:sSup>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sup>
                          </m:sSup>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oMath>
                  </m:oMathPara>
                </a14:m>
                <a:endParaRPr lang="en-IN"/>
              </a:p>
            </p:txBody>
          </p:sp>
        </mc:Choice>
        <mc:Fallback xmlns="">
          <p:sp>
            <p:nvSpPr>
              <p:cNvPr id="11" name="TextBox 10">
                <a:extLst>
                  <a:ext uri="{FF2B5EF4-FFF2-40B4-BE49-F238E27FC236}">
                    <a16:creationId xmlns:a16="http://schemas.microsoft.com/office/drawing/2014/main" id="{023B59E7-C91A-9105-9817-A9FD382A9534}"/>
                  </a:ext>
                </a:extLst>
              </p:cNvPr>
              <p:cNvSpPr txBox="1">
                <a:spLocks noRot="1" noChangeAspect="1" noMove="1" noResize="1" noEditPoints="1" noAdjustHandles="1" noChangeArrowheads="1" noChangeShapeType="1" noTextEdit="1"/>
              </p:cNvSpPr>
              <p:nvPr/>
            </p:nvSpPr>
            <p:spPr>
              <a:xfrm>
                <a:off x="2855258" y="4650250"/>
                <a:ext cx="6096000" cy="404983"/>
              </a:xfrm>
              <a:prstGeom prst="rect">
                <a:avLst/>
              </a:prstGeom>
              <a:blipFill>
                <a:blip r:embed="rId4"/>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EF21158-6C93-5785-BDB4-918833D32906}"/>
              </a:ext>
            </a:extLst>
          </p:cNvPr>
          <p:cNvCxnSpPr/>
          <p:nvPr/>
        </p:nvCxnSpPr>
        <p:spPr>
          <a:xfrm>
            <a:off x="5755341" y="2850776"/>
            <a:ext cx="0" cy="57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3A2FD6-631E-230B-5F5C-D3D6B045977B}"/>
              </a:ext>
            </a:extLst>
          </p:cNvPr>
          <p:cNvCxnSpPr>
            <a:cxnSpLocks/>
          </p:cNvCxnSpPr>
          <p:nvPr/>
        </p:nvCxnSpPr>
        <p:spPr>
          <a:xfrm>
            <a:off x="5755341" y="3914284"/>
            <a:ext cx="0" cy="73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2781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8DDA-AC9E-A7A2-3C2E-0F959F1BB573}"/>
              </a:ext>
            </a:extLst>
          </p:cNvPr>
          <p:cNvSpPr>
            <a:spLocks noGrp="1"/>
          </p:cNvSpPr>
          <p:nvPr>
            <p:ph type="title"/>
          </p:nvPr>
        </p:nvSpPr>
        <p:spPr>
          <a:xfrm>
            <a:off x="689677" y="758421"/>
            <a:ext cx="10353762" cy="970450"/>
          </a:xfrm>
        </p:spPr>
        <p:txBody>
          <a:bodyPr>
            <a:normAutofit/>
          </a:bodyPr>
          <a:lstStyle/>
          <a:p>
            <a:pPr marL="342900" indent="-342900">
              <a:buFont typeface="Wingdings" panose="05000000000000000000" pitchFamily="2" charset="2"/>
              <a:buChar char="v"/>
            </a:pPr>
            <a:r>
              <a:rPr lang="en-IN" sz="2000" u="sng">
                <a:effectLst/>
                <a:ea typeface="Calibri" panose="020F0502020204030204" pitchFamily="34" charset="0"/>
                <a:cs typeface="Times New Roman" panose="02020603050405020304" pitchFamily="18" charset="0"/>
              </a:rPr>
              <a:t>Update of z in the k+1 </a:t>
            </a:r>
            <a:r>
              <a:rPr lang="en-IN" sz="2000" u="sng" err="1">
                <a:effectLst/>
                <a:ea typeface="Calibri" panose="020F0502020204030204" pitchFamily="34" charset="0"/>
                <a:cs typeface="Times New Roman" panose="02020603050405020304" pitchFamily="18" charset="0"/>
              </a:rPr>
              <a:t>th</a:t>
            </a:r>
            <a:r>
              <a:rPr lang="en-IN" sz="2000" u="sng">
                <a:effectLst/>
                <a:ea typeface="Calibri" panose="020F0502020204030204" pitchFamily="34" charset="0"/>
                <a:cs typeface="Times New Roman" panose="02020603050405020304" pitchFamily="18" charset="0"/>
              </a:rPr>
              <a:t> iteration</a:t>
            </a:r>
            <a:endParaRPr lang="en-IN" sz="2000" u="sng"/>
          </a:p>
        </p:txBody>
      </p:sp>
      <p:sp>
        <p:nvSpPr>
          <p:cNvPr id="7" name="Rectangle 4">
            <a:extLst>
              <a:ext uri="{FF2B5EF4-FFF2-40B4-BE49-F238E27FC236}">
                <a16:creationId xmlns:a16="http://schemas.microsoft.com/office/drawing/2014/main" id="{662F74E9-ED81-81A7-E7B2-CA9197BA63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D2A0BC09-096E-6188-497C-0405980C9A7F}"/>
              </a:ext>
            </a:extLst>
          </p:cNvPr>
          <p:cNvSpPr>
            <a:spLocks noChangeArrowheads="1"/>
          </p:cNvSpPr>
          <p:nvPr/>
        </p:nvSpPr>
        <p:spPr bwMode="auto">
          <a:xfrm>
            <a:off x="0" y="84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186AA6D7-A234-B046-5826-1AF0C0E86F7B}"/>
              </a:ext>
            </a:extLst>
          </p:cNvPr>
          <p:cNvSpPr>
            <a:spLocks noChangeArrowheads="1"/>
          </p:cNvSpPr>
          <p:nvPr/>
        </p:nvSpPr>
        <p:spPr bwMode="auto">
          <a:xfrm>
            <a:off x="0" y="1234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D3DD83-09CF-20BA-1C1E-843922B26A57}"/>
                  </a:ext>
                </a:extLst>
              </p:cNvPr>
              <p:cNvSpPr txBox="1"/>
              <p:nvPr/>
            </p:nvSpPr>
            <p:spPr>
              <a:xfrm>
                <a:off x="1788459" y="1852374"/>
                <a:ext cx="8381999" cy="56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func>
                        <m:funcPr>
                          <m:ctrlPr>
                            <a:rPr lang="en-IN" i="1">
                              <a:solidFill>
                                <a:schemeClr val="tx1"/>
                              </a:solidFill>
                              <a:latin typeface="Cambria Math" panose="02040503050406030204" pitchFamily="18" charset="0"/>
                            </a:rPr>
                          </m:ctrlPr>
                        </m:funcPr>
                        <m:fName>
                          <m:r>
                            <a:rPr lang="en-IN" i="1">
                              <a:solidFill>
                                <a:schemeClr val="tx1"/>
                              </a:solidFill>
                              <a:latin typeface="Cambria Math" panose="02040503050406030204" pitchFamily="18" charset="0"/>
                            </a:rPr>
                            <m:t>𝑎𝑟𝑔</m:t>
                          </m:r>
                        </m:fName>
                        <m:e>
                          <m:limLow>
                            <m:limLowPr>
                              <m:ctrlPr>
                                <a:rPr lang="en-IN" i="1">
                                  <a:solidFill>
                                    <a:schemeClr val="tx1"/>
                                  </a:solidFill>
                                  <a:latin typeface="Cambria Math" panose="02040503050406030204" pitchFamily="18" charset="0"/>
                                </a:rPr>
                              </m:ctrlPr>
                            </m:limLowPr>
                            <m:e>
                              <m:r>
                                <a:rPr lang="en-IN" i="1">
                                  <a:solidFill>
                                    <a:schemeClr val="tx1"/>
                                  </a:solidFill>
                                  <a:latin typeface="Cambria Math" panose="02040503050406030204" pitchFamily="18" charset="0"/>
                                </a:rPr>
                                <m:t>𝑚𝑖𝑛</m:t>
                              </m:r>
                            </m:e>
                            <m:lim>
                              <m:r>
                                <a:rPr lang="en-IN" i="1">
                                  <a:solidFill>
                                    <a:schemeClr val="tx1"/>
                                  </a:solidFill>
                                  <a:latin typeface="Cambria Math" panose="02040503050406030204" pitchFamily="18" charset="0"/>
                                </a:rPr>
                                <m:t>𝑥</m:t>
                              </m:r>
                            </m:lim>
                          </m:limLow>
                        </m:e>
                      </m:func>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𝐿</m:t>
                          </m:r>
                        </m:e>
                        <m:sub>
                          <m:r>
                            <a:rPr lang="en-IN" i="1">
                              <a:solidFill>
                                <a:schemeClr val="tx1"/>
                              </a:solidFill>
                              <a:latin typeface="Cambria Math" panose="02040503050406030204" pitchFamily="18" charset="0"/>
                            </a:rPr>
                            <m:t>𝜌</m:t>
                          </m:r>
                        </m:sub>
                      </m:sSub>
                      <m:d>
                        <m:dPr>
                          <m:sepChr m:val=","/>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e>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sup>
                          </m:sSup>
                        </m:e>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r>
                        <a:rPr lang="en-IN" i="0">
                          <a:solidFill>
                            <a:schemeClr val="tx1"/>
                          </a:solidFill>
                          <a:latin typeface="Cambria Math" panose="02040503050406030204" pitchFamily="18" charset="0"/>
                        </a:rPr>
                        <m:t>=</m:t>
                      </m:r>
                      <m:func>
                        <m:funcPr>
                          <m:ctrlPr>
                            <a:rPr lang="en-IN" i="1">
                              <a:solidFill>
                                <a:schemeClr val="tx1"/>
                              </a:solidFill>
                              <a:latin typeface="Cambria Math" panose="02040503050406030204" pitchFamily="18" charset="0"/>
                            </a:rPr>
                          </m:ctrlPr>
                        </m:funcPr>
                        <m:fName>
                          <m:r>
                            <a:rPr lang="en-IN" i="1">
                              <a:solidFill>
                                <a:schemeClr val="tx1"/>
                              </a:solidFill>
                              <a:latin typeface="Cambria Math" panose="02040503050406030204" pitchFamily="18" charset="0"/>
                            </a:rPr>
                            <m:t>𝑎𝑟𝑔</m:t>
                          </m:r>
                        </m:fName>
                        <m:e>
                          <m:limLow>
                            <m:limLowPr>
                              <m:ctrlPr>
                                <a:rPr lang="en-IN" i="1">
                                  <a:solidFill>
                                    <a:schemeClr val="tx1"/>
                                  </a:solidFill>
                                  <a:latin typeface="Cambria Math" panose="02040503050406030204" pitchFamily="18" charset="0"/>
                                </a:rPr>
                              </m:ctrlPr>
                            </m:limLowPr>
                            <m:e>
                              <m:r>
                                <a:rPr lang="en-IN" i="1">
                                  <a:solidFill>
                                    <a:schemeClr val="tx1"/>
                                  </a:solidFill>
                                  <a:latin typeface="Cambria Math" panose="02040503050406030204" pitchFamily="18" charset="0"/>
                                </a:rPr>
                                <m:t>𝑚𝑖𝑛</m:t>
                              </m:r>
                            </m:e>
                            <m:lim>
                              <m:r>
                                <a:rPr lang="en-IN" i="1">
                                  <a:solidFill>
                                    <a:schemeClr val="tx1"/>
                                  </a:solidFill>
                                  <a:latin typeface="Cambria Math" panose="02040503050406030204" pitchFamily="18" charset="0"/>
                                </a:rPr>
                                <m:t>𝑧</m:t>
                              </m:r>
                            </m:lim>
                          </m:limLow>
                        </m:e>
                      </m:func>
                      <m:r>
                        <a:rPr lang="en-IN" i="0">
                          <a:solidFill>
                            <a:schemeClr val="tx1"/>
                          </a:solidFill>
                          <a:latin typeface="Cambria Math" panose="02040503050406030204" pitchFamily="18" charset="0"/>
                        </a:rPr>
                        <m:t> </m:t>
                      </m:r>
                      <m:sSub>
                        <m:sSubPr>
                          <m:ctrlPr>
                            <a:rPr lang="en-IN" i="1">
                              <a:solidFill>
                                <a:schemeClr val="tx1"/>
                              </a:solidFill>
                              <a:latin typeface="Cambria Math" panose="02040503050406030204" pitchFamily="18" charset="0"/>
                            </a:rPr>
                          </m:ctrlPr>
                        </m:sSub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𝑧</m:t>
                              </m:r>
                            </m:e>
                          </m:d>
                        </m:e>
                        <m:sub>
                          <m:r>
                            <a:rPr lang="en-IN" i="0">
                              <a:solidFill>
                                <a:schemeClr val="tx1"/>
                              </a:solidFill>
                              <a:latin typeface="Cambria Math" panose="02040503050406030204" pitchFamily="18" charset="0"/>
                            </a:rPr>
                            <m:t>1</m:t>
                          </m:r>
                        </m:sub>
                      </m:sSub>
                      <m:r>
                        <a:rPr lang="en-IN" i="0">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𝜌</m:t>
                          </m:r>
                        </m:num>
                        <m:den>
                          <m:r>
                            <a:rPr lang="en-IN" i="0">
                              <a:solidFill>
                                <a:schemeClr val="tx1"/>
                              </a:solidFill>
                              <a:latin typeface="Cambria Math" panose="02040503050406030204" pitchFamily="18" charset="0"/>
                            </a:rPr>
                            <m:t>2</m:t>
                          </m:r>
                        </m:den>
                      </m:f>
                      <m:sSubSup>
                        <m:sSubSupPr>
                          <m:ctrlPr>
                            <a:rPr lang="en-IN" i="1">
                              <a:solidFill>
                                <a:schemeClr val="tx1"/>
                              </a:solidFill>
                              <a:latin typeface="Cambria Math" panose="02040503050406030204" pitchFamily="18" charset="0"/>
                            </a:rPr>
                          </m:ctrlPr>
                        </m:sSubSup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𝑧</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e>
                        <m:sub>
                          <m:r>
                            <a:rPr lang="en-IN" i="0">
                              <a:solidFill>
                                <a:schemeClr val="tx1"/>
                              </a:solidFill>
                              <a:latin typeface="Cambria Math" panose="02040503050406030204" pitchFamily="18" charset="0"/>
                            </a:rPr>
                            <m:t>2</m:t>
                          </m:r>
                        </m:sub>
                        <m:sup>
                          <m:r>
                            <a:rPr lang="en-IN" i="0">
                              <a:solidFill>
                                <a:schemeClr val="tx1"/>
                              </a:solidFill>
                              <a:latin typeface="Cambria Math" panose="02040503050406030204" pitchFamily="18" charset="0"/>
                            </a:rPr>
                            <m:t>2</m:t>
                          </m:r>
                        </m:sup>
                      </m:sSubSup>
                    </m:oMath>
                  </m:oMathPara>
                </a14:m>
                <a:endParaRPr lang="en-IN"/>
              </a:p>
            </p:txBody>
          </p:sp>
        </mc:Choice>
        <mc:Fallback xmlns="">
          <p:sp>
            <p:nvSpPr>
              <p:cNvPr id="13" name="TextBox 12">
                <a:extLst>
                  <a:ext uri="{FF2B5EF4-FFF2-40B4-BE49-F238E27FC236}">
                    <a16:creationId xmlns:a16="http://schemas.microsoft.com/office/drawing/2014/main" id="{C8D3DD83-09CF-20BA-1C1E-843922B26A57}"/>
                  </a:ext>
                </a:extLst>
              </p:cNvPr>
              <p:cNvSpPr txBox="1">
                <a:spLocks noRot="1" noChangeAspect="1" noMove="1" noResize="1" noEditPoints="1" noAdjustHandles="1" noChangeArrowheads="1" noChangeShapeType="1" noTextEdit="1"/>
              </p:cNvSpPr>
              <p:nvPr/>
            </p:nvSpPr>
            <p:spPr>
              <a:xfrm>
                <a:off x="1788459" y="1852374"/>
                <a:ext cx="8381999" cy="5648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D9587C-1373-3FE6-555C-865797CCA1ED}"/>
                  </a:ext>
                </a:extLst>
              </p:cNvPr>
              <p:cNvSpPr txBox="1"/>
              <p:nvPr/>
            </p:nvSpPr>
            <p:spPr>
              <a:xfrm>
                <a:off x="1855695" y="5058988"/>
                <a:ext cx="8767482"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𝑧</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func>
                        <m:funcPr>
                          <m:ctrlPr>
                            <a:rPr lang="en-IN" i="1">
                              <a:solidFill>
                                <a:schemeClr val="tx1"/>
                              </a:solidFill>
                              <a:latin typeface="Cambria Math" panose="02040503050406030204" pitchFamily="18" charset="0"/>
                            </a:rPr>
                          </m:ctrlPr>
                        </m:funcPr>
                        <m:fName>
                          <m:r>
                            <a:rPr lang="en-IN" i="1">
                              <a:solidFill>
                                <a:schemeClr val="tx1"/>
                              </a:solidFill>
                              <a:latin typeface="Cambria Math" panose="02040503050406030204" pitchFamily="18" charset="0"/>
                            </a:rPr>
                            <m:t>𝑎𝑟𝑔</m:t>
                          </m:r>
                        </m:fName>
                        <m:e>
                          <m:limLow>
                            <m:limLowPr>
                              <m:ctrlPr>
                                <a:rPr lang="en-IN" i="1">
                                  <a:solidFill>
                                    <a:schemeClr val="tx1"/>
                                  </a:solidFill>
                                  <a:latin typeface="Cambria Math" panose="02040503050406030204" pitchFamily="18" charset="0"/>
                                </a:rPr>
                              </m:ctrlPr>
                            </m:limLowPr>
                            <m:e>
                              <m:r>
                                <a:rPr lang="en-IN" i="1">
                                  <a:solidFill>
                                    <a:schemeClr val="tx1"/>
                                  </a:solidFill>
                                  <a:latin typeface="Cambria Math" panose="02040503050406030204" pitchFamily="18" charset="0"/>
                                </a:rPr>
                                <m:t>𝑚𝑖𝑛</m:t>
                              </m:r>
                            </m:e>
                            <m:lim>
                              <m:r>
                                <a:rPr lang="en-IN" i="1">
                                  <a:solidFill>
                                    <a:schemeClr val="tx1"/>
                                  </a:solidFill>
                                  <a:latin typeface="Cambria Math" panose="02040503050406030204" pitchFamily="18" charset="0"/>
                                </a:rPr>
                                <m:t>𝑧</m:t>
                              </m:r>
                            </m:lim>
                          </m:limLow>
                        </m:e>
                      </m:func>
                      <m:r>
                        <a:rPr lang="en-IN" i="0">
                          <a:solidFill>
                            <a:schemeClr val="tx1"/>
                          </a:solidFill>
                          <a:latin typeface="Cambria Math" panose="02040503050406030204" pitchFamily="18" charset="0"/>
                        </a:rPr>
                        <m:t> </m:t>
                      </m:r>
                      <m:sSub>
                        <m:sSubPr>
                          <m:ctrlPr>
                            <a:rPr lang="en-IN" i="1">
                              <a:solidFill>
                                <a:schemeClr val="tx1"/>
                              </a:solidFill>
                              <a:latin typeface="Cambria Math" panose="02040503050406030204" pitchFamily="18" charset="0"/>
                            </a:rPr>
                          </m:ctrlPr>
                        </m:sSub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𝑧</m:t>
                              </m:r>
                            </m:e>
                          </m:d>
                        </m:e>
                        <m:sub>
                          <m:r>
                            <a:rPr lang="en-IN" i="0">
                              <a:solidFill>
                                <a:schemeClr val="tx1"/>
                              </a:solidFill>
                              <a:latin typeface="Cambria Math" panose="02040503050406030204" pitchFamily="18" charset="0"/>
                            </a:rPr>
                            <m:t>1</m:t>
                          </m:r>
                        </m:sub>
                      </m:sSub>
                      <m:r>
                        <a:rPr lang="en-IN" i="0">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0">
                              <a:solidFill>
                                <a:schemeClr val="tx1"/>
                              </a:solidFill>
                              <a:latin typeface="Cambria Math" panose="02040503050406030204" pitchFamily="18" charset="0"/>
                            </a:rPr>
                            <m:t>1</m:t>
                          </m:r>
                        </m:num>
                        <m:den>
                          <m:r>
                            <a:rPr lang="en-IN" i="0">
                              <a:solidFill>
                                <a:schemeClr val="tx1"/>
                              </a:solidFill>
                              <a:latin typeface="Cambria Math" panose="02040503050406030204" pitchFamily="18" charset="0"/>
                            </a:rPr>
                            <m:t>2</m:t>
                          </m:r>
                          <m:d>
                            <m:dPr>
                              <m:ctrlPr>
                                <a:rPr lang="en-IN" i="1">
                                  <a:solidFill>
                                    <a:schemeClr val="tx1"/>
                                  </a:solidFill>
                                  <a:latin typeface="Cambria Math" panose="02040503050406030204" pitchFamily="18" charset="0"/>
                                </a:rPr>
                              </m:ctrlPr>
                            </m:dPr>
                            <m:e>
                              <m:f>
                                <m:fPr>
                                  <m:type m:val="lin"/>
                                  <m:ctrlPr>
                                    <a:rPr lang="en-IN" i="1">
                                      <a:solidFill>
                                        <a:schemeClr val="tx1"/>
                                      </a:solidFill>
                                      <a:latin typeface="Cambria Math" panose="02040503050406030204" pitchFamily="18" charset="0"/>
                                    </a:rPr>
                                  </m:ctrlPr>
                                </m:fPr>
                                <m:num>
                                  <m:r>
                                    <a:rPr lang="en-IN" i="0">
                                      <a:solidFill>
                                        <a:schemeClr val="tx1"/>
                                      </a:solidFill>
                                      <a:latin typeface="Cambria Math" panose="02040503050406030204" pitchFamily="18" charset="0"/>
                                    </a:rPr>
                                    <m:t>1</m:t>
                                  </m:r>
                                </m:num>
                                <m:den>
                                  <m:r>
                                    <a:rPr lang="en-IN" i="1">
                                      <a:solidFill>
                                        <a:schemeClr val="tx1"/>
                                      </a:solidFill>
                                      <a:latin typeface="Cambria Math" panose="02040503050406030204" pitchFamily="18" charset="0"/>
                                    </a:rPr>
                                    <m:t>𝜌</m:t>
                                  </m:r>
                                </m:den>
                              </m:f>
                            </m:e>
                          </m:d>
                        </m:den>
                      </m:f>
                      <m:sSubSup>
                        <m:sSubSupPr>
                          <m:ctrlPr>
                            <a:rPr lang="en-IN" i="1">
                              <a:solidFill>
                                <a:schemeClr val="tx1"/>
                              </a:solidFill>
                              <a:latin typeface="Cambria Math" panose="02040503050406030204" pitchFamily="18" charset="0"/>
                            </a:rPr>
                          </m:ctrlPr>
                        </m:sSubSupPr>
                        <m:e>
                          <m:d>
                            <m:dPr>
                              <m:begChr m:val="‖"/>
                              <m:endChr m:val="‖"/>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𝑧</m:t>
                              </m:r>
                              <m:r>
                                <a:rPr lang="en-IN" i="0">
                                  <a:solidFill>
                                    <a:schemeClr val="tx1"/>
                                  </a:solidFill>
                                  <a:latin typeface="Cambria Math" panose="02040503050406030204" pitchFamily="18" charset="0"/>
                                </a:rPr>
                                <m:t>−</m:t>
                              </m:r>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e>
                          </m:d>
                        </m:e>
                        <m:sub>
                          <m:r>
                            <a:rPr lang="en-IN" i="0">
                              <a:solidFill>
                                <a:schemeClr val="tx1"/>
                              </a:solidFill>
                              <a:latin typeface="Cambria Math" panose="02040503050406030204" pitchFamily="18" charset="0"/>
                            </a:rPr>
                            <m:t>2</m:t>
                          </m:r>
                        </m:sub>
                        <m:sup>
                          <m:r>
                            <a:rPr lang="en-IN" i="0">
                              <a:solidFill>
                                <a:schemeClr val="tx1"/>
                              </a:solidFill>
                              <a:latin typeface="Cambria Math" panose="02040503050406030204" pitchFamily="18" charset="0"/>
                            </a:rPr>
                            <m:t>2</m:t>
                          </m:r>
                        </m:sup>
                      </m:sSubSup>
                      <m:r>
                        <a:rPr lang="en-IN" i="0">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𝑆</m:t>
                          </m:r>
                        </m:e>
                        <m:sub>
                          <m:d>
                            <m:dPr>
                              <m:ctrlPr>
                                <a:rPr lang="en-IN" i="1">
                                  <a:solidFill>
                                    <a:schemeClr val="tx1"/>
                                  </a:solidFill>
                                  <a:latin typeface="Cambria Math" panose="02040503050406030204" pitchFamily="18" charset="0"/>
                                </a:rPr>
                              </m:ctrlPr>
                            </m:dPr>
                            <m:e>
                              <m:f>
                                <m:fPr>
                                  <m:type m:val="lin"/>
                                  <m:ctrlPr>
                                    <a:rPr lang="en-IN" i="1">
                                      <a:solidFill>
                                        <a:schemeClr val="tx1"/>
                                      </a:solidFill>
                                      <a:latin typeface="Cambria Math" panose="02040503050406030204" pitchFamily="18" charset="0"/>
                                    </a:rPr>
                                  </m:ctrlPr>
                                </m:fPr>
                                <m:num>
                                  <m:r>
                                    <a:rPr lang="en-IN" i="0">
                                      <a:solidFill>
                                        <a:schemeClr val="tx1"/>
                                      </a:solidFill>
                                      <a:latin typeface="Cambria Math" panose="02040503050406030204" pitchFamily="18" charset="0"/>
                                    </a:rPr>
                                    <m:t>1</m:t>
                                  </m:r>
                                </m:num>
                                <m:den>
                                  <m:r>
                                    <a:rPr lang="en-IN" i="1">
                                      <a:solidFill>
                                        <a:schemeClr val="tx1"/>
                                      </a:solidFill>
                                      <a:latin typeface="Cambria Math" panose="02040503050406030204" pitchFamily="18" charset="0"/>
                                    </a:rPr>
                                    <m:t>𝜌</m:t>
                                  </m:r>
                                </m:den>
                              </m:f>
                            </m:e>
                          </m:d>
                        </m:sub>
                      </m:sSub>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𝐴</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0">
                                  <a:solidFill>
                                    <a:schemeClr val="tx1"/>
                                  </a:solidFill>
                                  <a:latin typeface="Cambria Math" panose="02040503050406030204" pitchFamily="18" charset="0"/>
                                </a:rPr>
                                <m:t>+1</m:t>
                              </m:r>
                            </m:sup>
                          </m:sSup>
                          <m:r>
                            <a:rPr lang="en-IN" i="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𝑏</m:t>
                          </m:r>
                          <m:r>
                            <a:rPr lang="en-IN" i="0">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e>
                      </m:d>
                    </m:oMath>
                  </m:oMathPara>
                </a14:m>
                <a:endParaRPr lang="en-IN"/>
              </a:p>
            </p:txBody>
          </p:sp>
        </mc:Choice>
        <mc:Fallback xmlns="">
          <p:sp>
            <p:nvSpPr>
              <p:cNvPr id="14" name="TextBox 13">
                <a:extLst>
                  <a:ext uri="{FF2B5EF4-FFF2-40B4-BE49-F238E27FC236}">
                    <a16:creationId xmlns:a16="http://schemas.microsoft.com/office/drawing/2014/main" id="{09D9587C-1373-3FE6-555C-865797CCA1ED}"/>
                  </a:ext>
                </a:extLst>
              </p:cNvPr>
              <p:cNvSpPr txBox="1">
                <a:spLocks noRot="1" noChangeAspect="1" noMove="1" noResize="1" noEditPoints="1" noAdjustHandles="1" noChangeArrowheads="1" noChangeShapeType="1" noTextEdit="1"/>
              </p:cNvSpPr>
              <p:nvPr/>
            </p:nvSpPr>
            <p:spPr>
              <a:xfrm>
                <a:off x="1855695" y="5058988"/>
                <a:ext cx="8767482" cy="659604"/>
              </a:xfrm>
              <a:prstGeom prst="rect">
                <a:avLst/>
              </a:prstGeom>
              <a:blipFill>
                <a:blip r:embed="rId3"/>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7EC1807-D260-5A91-DB57-1121ED868482}"/>
              </a:ext>
            </a:extLst>
          </p:cNvPr>
          <p:cNvCxnSpPr/>
          <p:nvPr/>
        </p:nvCxnSpPr>
        <p:spPr>
          <a:xfrm>
            <a:off x="5665694" y="2483225"/>
            <a:ext cx="0" cy="7530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907696-0670-D4C3-D68E-95555B05872F}"/>
                  </a:ext>
                </a:extLst>
              </p:cNvPr>
              <p:cNvSpPr txBox="1"/>
              <p:nvPr/>
            </p:nvSpPr>
            <p:spPr>
              <a:xfrm>
                <a:off x="2070849" y="3429000"/>
                <a:ext cx="8552328" cy="510396"/>
              </a:xfrm>
              <a:prstGeom prst="rect">
                <a:avLst/>
              </a:prstGeom>
              <a:noFill/>
            </p:spPr>
            <p:txBody>
              <a:bodyPr wrap="square">
                <a:spAutoFit/>
              </a:bodyPr>
              <a:lstStyle/>
              <a:p>
                <a14:m>
                  <m:oMath xmlns:m="http://schemas.openxmlformats.org/officeDocument/2006/math">
                    <m:limLow>
                      <m:limLowPr>
                        <m:ctrlPr>
                          <a:rPr lang="en-IN" i="1" smtClean="0">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𝑥</m:t>
                        </m:r>
                      </m:lim>
                    </m:limLow>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den>
                    </m:f>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𝑣</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a14:m>
                <a:r>
                  <a:rPr lang="en-IN"/>
                  <a:t>=</a:t>
                </a:r>
                <a14:m>
                  <m:oMath xmlns:m="http://schemas.openxmlformats.org/officeDocument/2006/math">
                    <m:sSub>
                      <m:sSubPr>
                        <m:ctrlPr>
                          <a:rPr lang="en-IN"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IN" i="1" dirty="0" smtClean="0">
                            <a:latin typeface="Cambria Math" panose="02040503050406030204" pitchFamily="18" charset="0"/>
                            <a:ea typeface="Cambria Math" panose="02040503050406030204" pitchFamily="18" charset="0"/>
                          </a:rPr>
                          <m:t>𝜆</m:t>
                        </m:r>
                      </m:sub>
                    </m:sSub>
                  </m:oMath>
                </a14:m>
                <a:r>
                  <a:rPr lang="en-IN"/>
                  <a:t>(v)</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𝑠h𝑟𝑖𝑛𝑘𝑖𝑛𝑔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𝑒𝑎𝑐h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𝑒𝑙𝑒𝑚𝑒𝑛𝑡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𝑣𝑒𝑐𝑡𝑜𝑟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𝑡𝑜𝑤𝑎𝑟𝑑𝑠</m:t>
                    </m:r>
                    <m:r>
                      <a:rPr lang="en-US" b="0" i="1" smtClean="0">
                        <a:latin typeface="Cambria Math" panose="02040503050406030204" pitchFamily="18" charset="0"/>
                        <a:ea typeface="Cambria Math" panose="02040503050406030204" pitchFamily="18" charset="0"/>
                      </a:rPr>
                      <m:t> 0 </m:t>
                    </m:r>
                    <m:r>
                      <a:rPr lang="en-US" b="0" i="1" smtClean="0">
                        <a:latin typeface="Cambria Math" panose="02040503050406030204" pitchFamily="18" charset="0"/>
                        <a:ea typeface="Cambria Math" panose="02040503050406030204" pitchFamily="18" charset="0"/>
                      </a:rPr>
                      <m:t>𝑏𝑦</m:t>
                    </m:r>
                    <m:r>
                      <a:rPr lang="en-US" b="0" i="1" smtClean="0">
                        <a:latin typeface="Cambria Math" panose="02040503050406030204" pitchFamily="18" charset="0"/>
                        <a:ea typeface="Cambria Math" panose="02040503050406030204" pitchFamily="18" charset="0"/>
                      </a:rPr>
                      <m:t>𝜆</m:t>
                    </m:r>
                  </m:oMath>
                </a14:m>
                <a:endParaRPr lang="en-IN"/>
              </a:p>
            </p:txBody>
          </p:sp>
        </mc:Choice>
        <mc:Fallback xmlns="">
          <p:sp>
            <p:nvSpPr>
              <p:cNvPr id="12" name="TextBox 11">
                <a:extLst>
                  <a:ext uri="{FF2B5EF4-FFF2-40B4-BE49-F238E27FC236}">
                    <a16:creationId xmlns:a16="http://schemas.microsoft.com/office/drawing/2014/main" id="{BF907696-0670-D4C3-D68E-95555B05872F}"/>
                  </a:ext>
                </a:extLst>
              </p:cNvPr>
              <p:cNvSpPr txBox="1">
                <a:spLocks noRot="1" noChangeAspect="1" noMove="1" noResize="1" noEditPoints="1" noAdjustHandles="1" noChangeArrowheads="1" noChangeShapeType="1" noTextEdit="1"/>
              </p:cNvSpPr>
              <p:nvPr/>
            </p:nvSpPr>
            <p:spPr>
              <a:xfrm>
                <a:off x="2070849" y="3429000"/>
                <a:ext cx="8552328" cy="510396"/>
              </a:xfrm>
              <a:prstGeom prst="rect">
                <a:avLst/>
              </a:prstGeom>
              <a:blipFill>
                <a:blip r:embed="rId4"/>
                <a:stretch>
                  <a:fillRect b="-120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E3146F7-E2F3-2409-74D5-C32D565D698C}"/>
              </a:ext>
            </a:extLst>
          </p:cNvPr>
          <p:cNvSpPr/>
          <p:nvPr/>
        </p:nvSpPr>
        <p:spPr>
          <a:xfrm>
            <a:off x="2070849" y="3429000"/>
            <a:ext cx="8480610" cy="51039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B252A6AD-8DFA-39FA-AA1D-09D2C55D9A6D}"/>
              </a:ext>
            </a:extLst>
          </p:cNvPr>
          <p:cNvCxnSpPr/>
          <p:nvPr/>
        </p:nvCxnSpPr>
        <p:spPr>
          <a:xfrm>
            <a:off x="5746377" y="4177554"/>
            <a:ext cx="0" cy="7530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672510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9ED48F36-6A56-5AC9-8BDA-F00A49242558}"/>
              </a:ext>
            </a:extLst>
          </p:cNvPr>
          <p:cNvSpPr>
            <a:spLocks noChangeArrowheads="1"/>
          </p:cNvSpPr>
          <p:nvPr/>
        </p:nvSpPr>
        <p:spPr bwMode="auto">
          <a:xfrm>
            <a:off x="673230" y="3243480"/>
            <a:ext cx="49934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defTabSz="914400"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a:ln>
                  <a:noFill/>
                </a:ln>
                <a:effectLst/>
                <a:latin typeface="+mj-lt"/>
                <a:ea typeface="Calibri" panose="020F0502020204030204" pitchFamily="34" charset="0"/>
                <a:cs typeface="Arial"/>
              </a:rPr>
              <a:t>Finally scaled </a:t>
            </a:r>
            <a:r>
              <a:rPr kumimoji="0" lang="en-US" altLang="en-US" i="0" u="none" strike="noStrike" cap="none" normalizeH="0" baseline="0" err="1">
                <a:ln>
                  <a:noFill/>
                </a:ln>
                <a:effectLst/>
                <a:latin typeface="+mj-lt"/>
                <a:ea typeface="Calibri" panose="020F0502020204030204" pitchFamily="34" charset="0"/>
                <a:cs typeface="Arial"/>
              </a:rPr>
              <a:t>Lagrangian</a:t>
            </a:r>
            <a:r>
              <a:rPr kumimoji="0" lang="en-US" altLang="en-US" i="0" u="none" strike="noStrike" cap="none" normalizeH="0" baseline="0">
                <a:ln>
                  <a:noFill/>
                </a:ln>
                <a:effectLst/>
                <a:latin typeface="+mj-lt"/>
                <a:ea typeface="Calibri" panose="020F0502020204030204" pitchFamily="34" charset="0"/>
                <a:cs typeface="Arial"/>
              </a:rPr>
              <a:t> update is given by</a:t>
            </a:r>
            <a:r>
              <a:rPr lang="en-US" altLang="en-US">
                <a:latin typeface="+mj-lt"/>
                <a:ea typeface="Calibri" panose="020F0502020204030204" pitchFamily="34" charset="0"/>
                <a:cs typeface="Arial"/>
              </a:rPr>
              <a:t>,</a:t>
            </a:r>
            <a:endParaRPr kumimoji="0" lang="en-US" altLang="en-US" sz="2800" b="0" i="0" u="none" strike="noStrike" cap="none" normalizeH="0" baseline="0">
              <a:ln>
                <a:noFill/>
              </a:ln>
              <a:effectLst/>
              <a:latin typeface="+mj-l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E41C5D-C395-B757-B6A2-F075401C101F}"/>
                  </a:ext>
                </a:extLst>
              </p:cNvPr>
              <p:cNvSpPr txBox="1"/>
              <p:nvPr/>
            </p:nvSpPr>
            <p:spPr>
              <a:xfrm>
                <a:off x="2502275" y="4207952"/>
                <a:ext cx="6096000" cy="475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effectLst/>
                              <a:latin typeface="Cambria Math" panose="02040503050406030204" pitchFamily="18" charset="0"/>
                              <a:ea typeface="Calibri" panose="020F0502020204030204" pitchFamily="34" charset="0"/>
                            </a:rPr>
                          </m:ctrlPr>
                        </m:sSup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𝒖</m:t>
                          </m:r>
                        </m:e>
                        <m:sup>
                          <m:r>
                            <a:rPr lang="en-US" sz="2400" b="1" i="1">
                              <a:effectLst/>
                              <a:latin typeface="Cambria Math" panose="02040503050406030204" pitchFamily="18" charset="0"/>
                              <a:ea typeface="Calibri" panose="020F0502020204030204" pitchFamily="34" charset="0"/>
                              <a:cs typeface="Times New Roman" panose="02020603050405020304" pitchFamily="18" charset="0"/>
                            </a:rPr>
                            <m:t>𝒌</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400" b="1" i="1">
                              <a:effectLst/>
                              <a:latin typeface="Cambria Math" panose="02040503050406030204" pitchFamily="18" charset="0"/>
                              <a:ea typeface="Calibri" panose="020F0502020204030204" pitchFamily="34" charset="0"/>
                            </a:rPr>
                          </m:ctrlPr>
                        </m:sSup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𝒖</m:t>
                          </m:r>
                        </m:e>
                        <m:sup>
                          <m:r>
                            <a:rPr lang="en-US" sz="2400" b="1" i="1">
                              <a:effectLst/>
                              <a:latin typeface="Cambria Math" panose="02040503050406030204" pitchFamily="18" charset="0"/>
                              <a:ea typeface="Calibri" panose="020F0502020204030204" pitchFamily="34" charset="0"/>
                              <a:cs typeface="Times New Roman" panose="02020603050405020304" pitchFamily="18" charset="0"/>
                            </a:rPr>
                            <m:t>𝒌</m:t>
                          </m:r>
                        </m:sup>
                      </m:sSup>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𝑨</m:t>
                      </m:r>
                      <m:sSup>
                        <m:sSupPr>
                          <m:ctrlPr>
                            <a:rPr lang="en-IN" sz="2400" b="1" i="1">
                              <a:effectLst/>
                              <a:latin typeface="Cambria Math" panose="02040503050406030204" pitchFamily="18" charset="0"/>
                              <a:ea typeface="Calibri" panose="020F0502020204030204" pitchFamily="34" charset="0"/>
                            </a:rPr>
                          </m:ctrlPr>
                        </m:sSup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𝒙</m:t>
                          </m:r>
                        </m:e>
                        <m:sup>
                          <m:r>
                            <a:rPr lang="en-US" sz="2400" b="1" i="1">
                              <a:effectLst/>
                              <a:latin typeface="Cambria Math" panose="02040503050406030204" pitchFamily="18" charset="0"/>
                              <a:ea typeface="Calibri" panose="020F0502020204030204" pitchFamily="34" charset="0"/>
                              <a:cs typeface="Times New Roman" panose="02020603050405020304" pitchFamily="18" charset="0"/>
                            </a:rPr>
                            <m:t>𝒌</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US" sz="2400" b="1" i="1">
                          <a:effectLst/>
                          <a:latin typeface="Cambria Math" panose="02040503050406030204" pitchFamily="18" charset="0"/>
                          <a:ea typeface="Calibri" panose="020F0502020204030204" pitchFamily="34"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𝒃</m:t>
                      </m:r>
                      <m:r>
                        <a:rPr lang="en-US" sz="2400" b="1" i="1">
                          <a:effectLst/>
                          <a:latin typeface="Cambria Math" panose="02040503050406030204" pitchFamily="18" charset="0"/>
                          <a:ea typeface="Calibri" panose="020F0502020204030204" pitchFamily="34" charset="0"/>
                        </a:rPr>
                        <m:t>−</m:t>
                      </m:r>
                      <m:sSup>
                        <m:sSupPr>
                          <m:ctrlPr>
                            <a:rPr lang="en-IN" sz="2400" b="1" i="1">
                              <a:effectLst/>
                              <a:latin typeface="Cambria Math" panose="02040503050406030204" pitchFamily="18" charset="0"/>
                              <a:ea typeface="Calibri" panose="020F0502020204030204" pitchFamily="34" charset="0"/>
                            </a:rPr>
                          </m:ctrlPr>
                        </m:sSup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𝒛</m:t>
                          </m:r>
                        </m:e>
                        <m:sup>
                          <m:r>
                            <a:rPr lang="en-US" sz="2400" b="1" i="1">
                              <a:effectLst/>
                              <a:latin typeface="Cambria Math" panose="02040503050406030204" pitchFamily="18" charset="0"/>
                              <a:ea typeface="Calibri" panose="020F0502020204030204" pitchFamily="34" charset="0"/>
                              <a:cs typeface="Times New Roman" panose="02020603050405020304" pitchFamily="18" charset="0"/>
                            </a:rPr>
                            <m:t>𝒌</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US" sz="2400" b="1"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b="1"/>
              </a:p>
            </p:txBody>
          </p:sp>
        </mc:Choice>
        <mc:Fallback xmlns="">
          <p:sp>
            <p:nvSpPr>
              <p:cNvPr id="12" name="TextBox 11">
                <a:extLst>
                  <a:ext uri="{FF2B5EF4-FFF2-40B4-BE49-F238E27FC236}">
                    <a16:creationId xmlns:a16="http://schemas.microsoft.com/office/drawing/2014/main" id="{C2E41C5D-C395-B757-B6A2-F075401C101F}"/>
                  </a:ext>
                </a:extLst>
              </p:cNvPr>
              <p:cNvSpPr txBox="1">
                <a:spLocks noRot="1" noChangeAspect="1" noMove="1" noResize="1" noEditPoints="1" noAdjustHandles="1" noChangeArrowheads="1" noChangeShapeType="1" noTextEdit="1"/>
              </p:cNvSpPr>
              <p:nvPr/>
            </p:nvSpPr>
            <p:spPr>
              <a:xfrm>
                <a:off x="2502275" y="4207952"/>
                <a:ext cx="6096000" cy="47557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F72380-8599-090F-4E3B-8DBBADD8ED81}"/>
                  </a:ext>
                </a:extLst>
              </p:cNvPr>
              <p:cNvSpPr txBox="1"/>
              <p:nvPr/>
            </p:nvSpPr>
            <p:spPr>
              <a:xfrm>
                <a:off x="2172823" y="2032717"/>
                <a:ext cx="6577852" cy="5209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𝑧</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d>
                            <m:dPr>
                              <m:ctrlPr>
                                <a:rPr lang="en-IN" sz="2400" i="1">
                                  <a:solidFill>
                                    <a:schemeClr val="tx1"/>
                                  </a:solidFill>
                                  <a:latin typeface="Cambria Math" panose="02040503050406030204" pitchFamily="18" charset="0"/>
                                </a:rPr>
                              </m:ctrlPr>
                            </m:dPr>
                            <m:e>
                              <m:f>
                                <m:fPr>
                                  <m:type m:val="lin"/>
                                  <m:ctrlPr>
                                    <a:rPr lang="en-IN" sz="2400" i="1">
                                      <a:solidFill>
                                        <a:schemeClr val="tx1"/>
                                      </a:solidFill>
                                      <a:latin typeface="Cambria Math" panose="02040503050406030204" pitchFamily="18" charset="0"/>
                                    </a:rPr>
                                  </m:ctrlPr>
                                </m:fPr>
                                <m:num>
                                  <m:r>
                                    <a:rPr lang="en-IN" sz="2400" i="0">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𝜌</m:t>
                                  </m:r>
                                </m:den>
                              </m:f>
                            </m:e>
                          </m:d>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𝑘</m:t>
                              </m:r>
                              <m:r>
                                <a:rPr lang="en-IN" sz="2400" i="0">
                                  <a:solidFill>
                                    <a:schemeClr val="tx1"/>
                                  </a:solidFill>
                                  <a:latin typeface="Cambria Math" panose="02040503050406030204" pitchFamily="18" charset="0"/>
                                </a:rPr>
                                <m:t>+1</m:t>
                              </m:r>
                            </m:sup>
                          </m:sSup>
                          <m:r>
                            <a:rPr lang="en-IN" sz="2400" i="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𝑏</m:t>
                          </m:r>
                          <m:r>
                            <a:rPr lang="en-IN" sz="2400" i="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𝑢</m:t>
                              </m:r>
                            </m:e>
                            <m:sup>
                              <m:r>
                                <a:rPr lang="en-IN" sz="2400" i="1">
                                  <a:solidFill>
                                    <a:schemeClr val="tx1"/>
                                  </a:solidFill>
                                  <a:latin typeface="Cambria Math" panose="02040503050406030204" pitchFamily="18" charset="0"/>
                                </a:rPr>
                                <m:t>𝑘</m:t>
                              </m:r>
                            </m:sup>
                          </m:sSup>
                        </m:e>
                      </m:d>
                    </m:oMath>
                  </m:oMathPara>
                </a14:m>
                <a:endParaRPr lang="en-IN" sz="2400"/>
              </a:p>
            </p:txBody>
          </p:sp>
        </mc:Choice>
        <mc:Fallback xmlns="">
          <p:sp>
            <p:nvSpPr>
              <p:cNvPr id="13" name="TextBox 12">
                <a:extLst>
                  <a:ext uri="{FF2B5EF4-FFF2-40B4-BE49-F238E27FC236}">
                    <a16:creationId xmlns:a16="http://schemas.microsoft.com/office/drawing/2014/main" id="{13F72380-8599-090F-4E3B-8DBBADD8ED81}"/>
                  </a:ext>
                </a:extLst>
              </p:cNvPr>
              <p:cNvSpPr txBox="1">
                <a:spLocks noRot="1" noChangeAspect="1" noMove="1" noResize="1" noEditPoints="1" noAdjustHandles="1" noChangeArrowheads="1" noChangeShapeType="1" noTextEdit="1"/>
              </p:cNvSpPr>
              <p:nvPr/>
            </p:nvSpPr>
            <p:spPr>
              <a:xfrm>
                <a:off x="2172823" y="2032717"/>
                <a:ext cx="6577852" cy="520976"/>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C4F089-9AF1-95B6-F8DB-2D958AD0640A}"/>
              </a:ext>
            </a:extLst>
          </p:cNvPr>
          <p:cNvSpPr txBox="1"/>
          <p:nvPr/>
        </p:nvSpPr>
        <p:spPr>
          <a:xfrm>
            <a:off x="673230" y="1088817"/>
            <a:ext cx="4625788" cy="36933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IN">
                <a:latin typeface="+mj-lt"/>
              </a:rPr>
              <a:t>The final Equation of z,</a:t>
            </a:r>
          </a:p>
        </p:txBody>
      </p:sp>
    </p:spTree>
    <p:extLst>
      <p:ext uri="{BB962C8B-B14F-4D97-AF65-F5344CB8AC3E}">
        <p14:creationId xmlns:p14="http://schemas.microsoft.com/office/powerpoint/2010/main" val="137775719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8FF19C5-8AB0-5F9D-8431-36CC3AB37189}"/>
                  </a:ext>
                </a:extLst>
              </p:cNvPr>
              <p:cNvGraphicFramePr>
                <a:graphicFrameLocks noChangeAspect="1"/>
              </p:cNvGraphicFramePr>
              <p:nvPr>
                <p:extLst>
                  <p:ext uri="{D42A27DB-BD31-4B8C-83A1-F6EECF244321}">
                    <p14:modId xmlns:p14="http://schemas.microsoft.com/office/powerpoint/2010/main" val="2316108627"/>
                  </p:ext>
                </p:extLst>
              </p:nvPr>
            </p:nvGraphicFramePr>
            <p:xfrm>
              <a:off x="733424" y="3571875"/>
              <a:ext cx="5012267" cy="2819400"/>
            </p:xfrm>
            <a:graphic>
              <a:graphicData uri="http://schemas.microsoft.com/office/powerpoint/2016/slidezoom">
                <pslz:sldZm>
                  <pslz:sldZmObj sldId="302" cId="2459835037">
                    <pslz:zmPr id="{33CF1292-3D7B-45E7-8E39-405258CF9319}" returnToParent="0" transitionDur="1000">
                      <p166:blipFill xmlns:p166="http://schemas.microsoft.com/office/powerpoint/2016/6/main">
                        <a:blip r:embed="rId2"/>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38FF19C5-8AB0-5F9D-8431-36CC3AB37189}"/>
                  </a:ext>
                </a:extLst>
              </p:cNvPr>
              <p:cNvPicPr>
                <a:picLocks noGrp="1" noRot="1" noChangeAspect="1" noMove="1" noResize="1" noEditPoints="1" noAdjustHandles="1" noChangeArrowheads="1" noChangeShapeType="1"/>
              </p:cNvPicPr>
              <p:nvPr/>
            </p:nvPicPr>
            <p:blipFill>
              <a:blip r:embed="rId3"/>
              <a:stretch>
                <a:fillRect/>
              </a:stretch>
            </p:blipFill>
            <p:spPr>
              <a:xfrm>
                <a:off x="733424" y="3571875"/>
                <a:ext cx="5012267"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5A2B099-1FE5-198A-44BE-FD323EA31736}"/>
                  </a:ext>
                </a:extLst>
              </p:cNvPr>
              <p:cNvGraphicFramePr>
                <a:graphicFrameLocks noChangeAspect="1"/>
              </p:cNvGraphicFramePr>
              <p:nvPr>
                <p:extLst>
                  <p:ext uri="{D42A27DB-BD31-4B8C-83A1-F6EECF244321}">
                    <p14:modId xmlns:p14="http://schemas.microsoft.com/office/powerpoint/2010/main" val="242046628"/>
                  </p:ext>
                </p:extLst>
              </p:nvPr>
            </p:nvGraphicFramePr>
            <p:xfrm>
              <a:off x="3589867" y="466725"/>
              <a:ext cx="5012266" cy="2819400"/>
            </p:xfrm>
            <a:graphic>
              <a:graphicData uri="http://schemas.microsoft.com/office/powerpoint/2016/slidezoom">
                <pslz:sldZm>
                  <pslz:sldZmObj sldId="305" cId="2649852513">
                    <pslz:zmPr id="{4A9AB57D-8843-4D4B-91BB-1F4554D9B98D}" returnToParent="0" transitionDur="1000">
                      <p166:blipFill xmlns:p166="http://schemas.microsoft.com/office/powerpoint/2016/6/main">
                        <a:blip r:embed="rId4"/>
                        <a:stretch>
                          <a:fillRect/>
                        </a:stretch>
                      </p166:blipFill>
                      <p166:spPr xmlns:p166="http://schemas.microsoft.com/office/powerpoint/2016/6/main">
                        <a:xfrm>
                          <a:off x="0" y="0"/>
                          <a:ext cx="5012266" cy="281940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85A2B099-1FE5-198A-44BE-FD323EA31736}"/>
                  </a:ext>
                </a:extLst>
              </p:cNvPr>
              <p:cNvPicPr>
                <a:picLocks noGrp="1" noRot="1" noChangeAspect="1" noMove="1" noResize="1" noEditPoints="1" noAdjustHandles="1" noChangeArrowheads="1" noChangeShapeType="1"/>
              </p:cNvPicPr>
              <p:nvPr/>
            </p:nvPicPr>
            <p:blipFill>
              <a:blip r:embed="rId5"/>
              <a:stretch>
                <a:fillRect/>
              </a:stretch>
            </p:blipFill>
            <p:spPr>
              <a:xfrm>
                <a:off x="3589867" y="466725"/>
                <a:ext cx="5012266"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9B12C2-0379-C160-1BB1-7015E76B0E06}"/>
                  </a:ext>
                </a:extLst>
              </p:cNvPr>
              <p:cNvGraphicFramePr>
                <a:graphicFrameLocks noChangeAspect="1"/>
              </p:cNvGraphicFramePr>
              <p:nvPr/>
            </p:nvGraphicFramePr>
            <p:xfrm>
              <a:off x="6446310" y="3571875"/>
              <a:ext cx="5012267" cy="2819400"/>
            </p:xfrm>
            <a:graphic>
              <a:graphicData uri="http://schemas.microsoft.com/office/powerpoint/2016/slidezoom">
                <pslz:sldZm>
                  <pslz:sldZmObj sldId="303" cId="2565705211">
                    <pslz:zmPr id="{469E4991-440C-450E-B5CC-02D825DA4483}" returnToParent="0" transitionDur="1000">
                      <p166:blipFill xmlns:p166="http://schemas.microsoft.com/office/powerpoint/2016/6/main">
                        <a:blip r:embed="rId6"/>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6D9B12C2-0379-C160-1BB1-7015E76B0E06}"/>
                  </a:ext>
                </a:extLst>
              </p:cNvPr>
              <p:cNvPicPr>
                <a:picLocks noGrp="1" noRot="1" noChangeAspect="1" noMove="1" noResize="1" noEditPoints="1" noAdjustHandles="1" noChangeArrowheads="1" noChangeShapeType="1"/>
              </p:cNvPicPr>
              <p:nvPr/>
            </p:nvPicPr>
            <p:blipFill>
              <a:blip r:embed="rId7"/>
              <a:stretch>
                <a:fillRect/>
              </a:stretch>
            </p:blipFill>
            <p:spPr>
              <a:xfrm>
                <a:off x="6446310" y="3571875"/>
                <a:ext cx="5012267" cy="2819400"/>
              </a:xfrm>
              <a:prstGeom prst="rect">
                <a:avLst/>
              </a:prstGeom>
              <a:ln w="3175">
                <a:solidFill>
                  <a:prstClr val="ltGray"/>
                </a:solidFill>
              </a:ln>
            </p:spPr>
          </p:pic>
        </mc:Fallback>
      </mc:AlternateContent>
    </p:spTree>
    <p:extLst>
      <p:ext uri="{BB962C8B-B14F-4D97-AF65-F5344CB8AC3E}">
        <p14:creationId xmlns:p14="http://schemas.microsoft.com/office/powerpoint/2010/main" val="23199146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671A-D5F6-246A-188B-1C8C1FE00BB2}"/>
              </a:ext>
            </a:extLst>
          </p:cNvPr>
          <p:cNvSpPr>
            <a:spLocks noGrp="1"/>
          </p:cNvSpPr>
          <p:nvPr>
            <p:ph type="title"/>
          </p:nvPr>
        </p:nvSpPr>
        <p:spPr>
          <a:xfrm>
            <a:off x="923955" y="2722880"/>
            <a:ext cx="10353762" cy="1193970"/>
          </a:xfrm>
        </p:spPr>
        <p:txBody>
          <a:bodyPr>
            <a:normAutofit/>
          </a:bodyPr>
          <a:lstStyle/>
          <a:p>
            <a:r>
              <a:rPr lang="en-US" sz="6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H</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rPr>
              <a:t>uber </a:t>
            </a:r>
            <a:r>
              <a:rPr lang="en-US" sz="6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F</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rPr>
              <a:t>itting</a:t>
            </a:r>
            <a:endParaRPr lang="en-US" sz="5400"/>
          </a:p>
        </p:txBody>
      </p:sp>
    </p:spTree>
    <p:extLst>
      <p:ext uri="{BB962C8B-B14F-4D97-AF65-F5344CB8AC3E}">
        <p14:creationId xmlns:p14="http://schemas.microsoft.com/office/powerpoint/2010/main" val="264985251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2D99-F889-15DA-C299-6684E837C106}"/>
              </a:ext>
            </a:extLst>
          </p:cNvPr>
          <p:cNvSpPr>
            <a:spLocks noGrp="1"/>
          </p:cNvSpPr>
          <p:nvPr>
            <p:ph type="title"/>
          </p:nvPr>
        </p:nvSpPr>
        <p:spPr/>
        <p:txBody>
          <a:bodyPr/>
          <a:lstStyle/>
          <a:p>
            <a:r>
              <a:rPr lang="en-GB">
                <a:solidFill>
                  <a:schemeClr val="tx1"/>
                </a:solidFill>
              </a:rPr>
              <a:t>Huber Loss Function</a:t>
            </a:r>
          </a:p>
        </p:txBody>
      </p:sp>
      <p:sp>
        <p:nvSpPr>
          <p:cNvPr id="4" name="TextBox 3">
            <a:extLst>
              <a:ext uri="{FF2B5EF4-FFF2-40B4-BE49-F238E27FC236}">
                <a16:creationId xmlns:a16="http://schemas.microsoft.com/office/drawing/2014/main" id="{FF4AF2EF-E288-FC31-81C9-4A912484A9ED}"/>
              </a:ext>
            </a:extLst>
          </p:cNvPr>
          <p:cNvSpPr txBox="1"/>
          <p:nvPr/>
        </p:nvSpPr>
        <p:spPr>
          <a:xfrm>
            <a:off x="763360" y="2181551"/>
            <a:ext cx="9646103" cy="400110"/>
          </a:xfrm>
          <a:prstGeom prst="rect">
            <a:avLst/>
          </a:prstGeom>
          <a:noFill/>
        </p:spPr>
        <p:txBody>
          <a:bodyPr wrap="square">
            <a:spAutoFit/>
          </a:bodyPr>
          <a:lstStyle/>
          <a:p>
            <a:pPr algn="l"/>
            <a:r>
              <a:rPr lang="en-IN" sz="2000">
                <a:solidFill>
                  <a:schemeClr val="tx1">
                    <a:lumMod val="85000"/>
                  </a:schemeClr>
                </a:solidFill>
              </a:rPr>
              <a:t>The </a:t>
            </a:r>
            <a:r>
              <a:rPr lang="en-IN" sz="2000" err="1">
                <a:solidFill>
                  <a:schemeClr val="tx1">
                    <a:lumMod val="85000"/>
                  </a:schemeClr>
                </a:solidFill>
              </a:rPr>
              <a:t>huber</a:t>
            </a:r>
            <a:r>
              <a:rPr lang="en-IN" sz="2000">
                <a:solidFill>
                  <a:schemeClr val="tx1">
                    <a:lumMod val="85000"/>
                  </a:schemeClr>
                </a:solidFill>
              </a:rPr>
              <a:t> fitting problem is to fit the data with </a:t>
            </a:r>
            <a:r>
              <a:rPr lang="en-IN" sz="2000" err="1">
                <a:solidFill>
                  <a:schemeClr val="tx1">
                    <a:lumMod val="85000"/>
                  </a:schemeClr>
                </a:solidFill>
              </a:rPr>
              <a:t>huber</a:t>
            </a:r>
            <a:r>
              <a:rPr lang="en-IN" sz="2000">
                <a:solidFill>
                  <a:schemeClr val="tx1">
                    <a:lumMod val="85000"/>
                  </a:schemeClr>
                </a:solidFill>
              </a:rPr>
              <a:t> loss.</a:t>
            </a:r>
            <a:endParaRPr lang="en-IN" sz="2000" b="0" i="0">
              <a:solidFill>
                <a:schemeClr val="tx1">
                  <a:lumMod val="85000"/>
                </a:schemeClr>
              </a:solidFill>
              <a:effectLst/>
            </a:endParaRPr>
          </a:p>
        </p:txBody>
      </p:sp>
      <p:sp>
        <p:nvSpPr>
          <p:cNvPr id="5" name="TextBox 4">
            <a:extLst>
              <a:ext uri="{FF2B5EF4-FFF2-40B4-BE49-F238E27FC236}">
                <a16:creationId xmlns:a16="http://schemas.microsoft.com/office/drawing/2014/main" id="{CB03F14F-8E02-7BF4-CA42-AE5F2261614E}"/>
              </a:ext>
            </a:extLst>
          </p:cNvPr>
          <p:cNvSpPr txBox="1"/>
          <p:nvPr/>
        </p:nvSpPr>
        <p:spPr>
          <a:xfrm>
            <a:off x="763360" y="2957997"/>
            <a:ext cx="3430555" cy="400110"/>
          </a:xfrm>
          <a:prstGeom prst="rect">
            <a:avLst/>
          </a:prstGeom>
          <a:noFill/>
        </p:spPr>
        <p:txBody>
          <a:bodyPr wrap="none" rtlCol="0">
            <a:spAutoFit/>
          </a:bodyPr>
          <a:lstStyle/>
          <a:p>
            <a:r>
              <a:rPr lang="en-GB" sz="2000">
                <a:solidFill>
                  <a:schemeClr val="tx1">
                    <a:lumMod val="85000"/>
                  </a:schemeClr>
                </a:solidFill>
              </a:rPr>
              <a:t>Formula for Huber Function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4C4887-48AC-D289-3834-C5E2ADE2539B}"/>
                  </a:ext>
                </a:extLst>
              </p:cNvPr>
              <p:cNvSpPr txBox="1"/>
              <p:nvPr/>
            </p:nvSpPr>
            <p:spPr>
              <a:xfrm>
                <a:off x="4148477" y="4033157"/>
                <a:ext cx="3884397"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𝛿</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𝛿</m:t>
                              </m:r>
                            </m:e>
                            <m:e>
                              <m:r>
                                <a:rPr lang="en-US" b="0" i="1" smtClean="0">
                                  <a:latin typeface="Cambria Math" panose="02040503050406030204" pitchFamily="18" charset="0"/>
                                </a:rPr>
                                <m:t>𝛿</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𝛿</m:t>
                                  </m:r>
                                </m:e>
                              </m:d>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eqArr>
                        </m:e>
                      </m:d>
                    </m:oMath>
                  </m:oMathPara>
                </a14:m>
                <a:endParaRPr lang="en-GB"/>
              </a:p>
            </p:txBody>
          </p:sp>
        </mc:Choice>
        <mc:Fallback xmlns="">
          <p:sp>
            <p:nvSpPr>
              <p:cNvPr id="6" name="TextBox 5">
                <a:extLst>
                  <a:ext uri="{FF2B5EF4-FFF2-40B4-BE49-F238E27FC236}">
                    <a16:creationId xmlns:a16="http://schemas.microsoft.com/office/drawing/2014/main" id="{B34C4887-48AC-D289-3834-C5E2ADE2539B}"/>
                  </a:ext>
                </a:extLst>
              </p:cNvPr>
              <p:cNvSpPr txBox="1">
                <a:spLocks noRot="1" noChangeAspect="1" noMove="1" noResize="1" noEditPoints="1" noAdjustHandles="1" noChangeArrowheads="1" noChangeShapeType="1" noTextEdit="1"/>
              </p:cNvSpPr>
              <p:nvPr/>
            </p:nvSpPr>
            <p:spPr>
              <a:xfrm>
                <a:off x="4148477" y="4033157"/>
                <a:ext cx="3884397" cy="134088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767757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B84C4-AB93-61DF-145B-7FD6212B6657}"/>
              </a:ext>
            </a:extLst>
          </p:cNvPr>
          <p:cNvSpPr txBox="1"/>
          <p:nvPr/>
        </p:nvSpPr>
        <p:spPr>
          <a:xfrm>
            <a:off x="673192" y="614867"/>
            <a:ext cx="5110694" cy="769441"/>
          </a:xfrm>
          <a:prstGeom prst="rect">
            <a:avLst/>
          </a:prstGeom>
          <a:noFill/>
        </p:spPr>
        <p:txBody>
          <a:bodyPr wrap="none" lIns="91440" tIns="45720" rIns="91440" bIns="45720" rtlCol="0" anchor="t">
            <a:spAutoFit/>
          </a:bodyPr>
          <a:lstStyle/>
          <a:p>
            <a:r>
              <a:rPr lang="en-GB" sz="4000">
                <a:solidFill>
                  <a:schemeClr val="tx1">
                    <a:lumMod val="95000"/>
                  </a:schemeClr>
                </a:solidFill>
                <a:latin typeface="+mj-lt"/>
              </a:rPr>
              <a:t>Huber Loss Function</a:t>
            </a:r>
            <a:r>
              <a:rPr lang="en-GB" sz="4400">
                <a:latin typeface="+mj-lt"/>
              </a:rPr>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335FFA-717A-9CF4-AC88-3C785D5B3049}"/>
                  </a:ext>
                </a:extLst>
              </p:cNvPr>
              <p:cNvSpPr txBox="1"/>
              <p:nvPr/>
            </p:nvSpPr>
            <p:spPr>
              <a:xfrm>
                <a:off x="3234415" y="3059030"/>
                <a:ext cx="5714999" cy="16185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i="1" smtClean="0">
                              <a:solidFill>
                                <a:schemeClr val="tx1">
                                  <a:lumMod val="85000"/>
                                </a:schemeClr>
                              </a:solidFill>
                              <a:latin typeface="Cambria Math" panose="02040503050406030204" pitchFamily="18" charset="0"/>
                            </a:rPr>
                          </m:ctrlPr>
                        </m:sSubPr>
                        <m:e>
                          <m:d>
                            <m:dPr>
                              <m:begChr m:val="|"/>
                              <m:endChr m:val="|"/>
                              <m:ctrlPr>
                                <a:rPr lang="en-GB" sz="2200" i="1">
                                  <a:solidFill>
                                    <a:schemeClr val="tx1">
                                      <a:lumMod val="85000"/>
                                    </a:schemeClr>
                                  </a:solidFill>
                                  <a:latin typeface="Cambria Math" panose="02040503050406030204" pitchFamily="18" charset="0"/>
                                </a:rPr>
                              </m:ctrlPr>
                            </m:dPr>
                            <m:e>
                              <m:d>
                                <m:dPr>
                                  <m:begChr m:val="|"/>
                                  <m:endChr m:val="|"/>
                                  <m:ctrlPr>
                                    <a:rPr lang="en-GB" sz="2200" i="1">
                                      <a:solidFill>
                                        <a:schemeClr val="tx1">
                                          <a:lumMod val="85000"/>
                                        </a:schemeClr>
                                      </a:solidFill>
                                      <a:latin typeface="Cambria Math" panose="02040503050406030204" pitchFamily="18" charset="0"/>
                                    </a:rPr>
                                  </m:ctrlPr>
                                </m:dPr>
                                <m:e>
                                  <m:r>
                                    <a:rPr lang="en-GB" sz="2200" i="1">
                                      <a:solidFill>
                                        <a:schemeClr val="tx1">
                                          <a:lumMod val="85000"/>
                                        </a:schemeClr>
                                      </a:solidFill>
                                      <a:latin typeface="Cambria Math" panose="02040503050406030204" pitchFamily="18" charset="0"/>
                                    </a:rPr>
                                    <m:t>𝑧</m:t>
                                  </m:r>
                                </m:e>
                              </m:d>
                            </m:e>
                          </m:d>
                        </m:e>
                        <m:sub>
                          <m:r>
                            <a:rPr lang="en-GB" sz="2200" i="1">
                              <a:solidFill>
                                <a:schemeClr val="tx1">
                                  <a:lumMod val="85000"/>
                                </a:schemeClr>
                              </a:solidFill>
                              <a:latin typeface="Cambria Math" panose="02040503050406030204" pitchFamily="18" charset="0"/>
                            </a:rPr>
                            <m:t>h</m:t>
                          </m:r>
                        </m:sub>
                      </m:sSub>
                      <m:r>
                        <a:rPr lang="en-GB" sz="2200" i="0">
                          <a:solidFill>
                            <a:schemeClr val="tx1">
                              <a:lumMod val="85000"/>
                            </a:schemeClr>
                          </a:solidFill>
                          <a:latin typeface="Cambria Math" panose="02040503050406030204" pitchFamily="18" charset="0"/>
                        </a:rPr>
                        <m:t>= </m:t>
                      </m:r>
                      <m:d>
                        <m:dPr>
                          <m:begChr m:val="{"/>
                          <m:endChr m:val=""/>
                          <m:ctrlPr>
                            <a:rPr lang="en-GB" sz="2200" i="1">
                              <a:solidFill>
                                <a:schemeClr val="tx1">
                                  <a:lumMod val="85000"/>
                                </a:schemeClr>
                              </a:solidFill>
                              <a:latin typeface="Cambria Math" panose="02040503050406030204" pitchFamily="18" charset="0"/>
                            </a:rPr>
                          </m:ctrlPr>
                        </m:dPr>
                        <m:e>
                          <m:eqArr>
                            <m:eqArrPr>
                              <m:ctrlPr>
                                <a:rPr lang="en-GB" sz="2200" i="1">
                                  <a:solidFill>
                                    <a:schemeClr val="tx1">
                                      <a:lumMod val="85000"/>
                                    </a:schemeClr>
                                  </a:solidFill>
                                  <a:latin typeface="Cambria Math" panose="02040503050406030204" pitchFamily="18" charset="0"/>
                                </a:rPr>
                              </m:ctrlPr>
                            </m:eqArrPr>
                            <m:e>
                              <m:r>
                                <a:rPr lang="en-GB" sz="2200" i="0">
                                  <a:solidFill>
                                    <a:schemeClr val="tx1">
                                      <a:lumMod val="85000"/>
                                    </a:schemeClr>
                                  </a:solidFill>
                                  <a:latin typeface="Cambria Math" panose="02040503050406030204" pitchFamily="18" charset="0"/>
                                </a:rPr>
                                <m:t>&amp;</m:t>
                              </m:r>
                              <m:f>
                                <m:fPr>
                                  <m:ctrlPr>
                                    <a:rPr lang="en-GB" sz="2200" i="1">
                                      <a:solidFill>
                                        <a:schemeClr val="tx1">
                                          <a:lumMod val="85000"/>
                                        </a:schemeClr>
                                      </a:solidFill>
                                      <a:latin typeface="Cambria Math" panose="02040503050406030204" pitchFamily="18" charset="0"/>
                                    </a:rPr>
                                  </m:ctrlPr>
                                </m:fPr>
                                <m:num>
                                  <m:sSup>
                                    <m:sSupPr>
                                      <m:ctrlPr>
                                        <a:rPr lang="en-GB" sz="2200" i="1">
                                          <a:solidFill>
                                            <a:schemeClr val="tx1">
                                              <a:lumMod val="85000"/>
                                            </a:schemeClr>
                                          </a:solidFill>
                                          <a:latin typeface="Cambria Math" panose="02040503050406030204" pitchFamily="18" charset="0"/>
                                        </a:rPr>
                                      </m:ctrlPr>
                                    </m:sSupPr>
                                    <m:e>
                                      <m:r>
                                        <a:rPr lang="en-GB" sz="2200" i="1">
                                          <a:solidFill>
                                            <a:schemeClr val="tx1">
                                              <a:lumMod val="85000"/>
                                            </a:schemeClr>
                                          </a:solidFill>
                                          <a:latin typeface="Cambria Math" panose="02040503050406030204" pitchFamily="18" charset="0"/>
                                        </a:rPr>
                                        <m:t>𝑧</m:t>
                                      </m:r>
                                    </m:e>
                                    <m:sup>
                                      <m:r>
                                        <a:rPr lang="en-GB" sz="2200" i="0">
                                          <a:solidFill>
                                            <a:schemeClr val="tx1">
                                              <a:lumMod val="85000"/>
                                            </a:schemeClr>
                                          </a:solidFill>
                                          <a:latin typeface="Cambria Math" panose="02040503050406030204" pitchFamily="18" charset="0"/>
                                        </a:rPr>
                                        <m:t>2</m:t>
                                      </m:r>
                                    </m:sup>
                                  </m:sSup>
                                </m:num>
                                <m:den>
                                  <m:r>
                                    <a:rPr lang="en-GB" sz="2200" i="0">
                                      <a:solidFill>
                                        <a:schemeClr val="tx1">
                                          <a:lumMod val="85000"/>
                                        </a:schemeClr>
                                      </a:solidFill>
                                      <a:latin typeface="Cambria Math" panose="02040503050406030204" pitchFamily="18" charset="0"/>
                                    </a:rPr>
                                    <m:t>2</m:t>
                                  </m:r>
                                </m:den>
                              </m:f>
                              <m:r>
                                <a:rPr lang="en-GB" sz="2200" i="0">
                                  <a:solidFill>
                                    <a:schemeClr val="tx1">
                                      <a:lumMod val="85000"/>
                                    </a:schemeClr>
                                  </a:solidFill>
                                  <a:latin typeface="Cambria Math" panose="02040503050406030204" pitchFamily="18" charset="0"/>
                                </a:rPr>
                                <m:t>,</m:t>
                              </m:r>
                              <m:d>
                                <m:dPr>
                                  <m:begChr m:val="|"/>
                                  <m:endChr m:val="|"/>
                                  <m:ctrlPr>
                                    <a:rPr lang="en-GB" sz="2200" i="1">
                                      <a:solidFill>
                                        <a:schemeClr val="tx1">
                                          <a:lumMod val="85000"/>
                                        </a:schemeClr>
                                      </a:solidFill>
                                      <a:latin typeface="Cambria Math" panose="02040503050406030204" pitchFamily="18" charset="0"/>
                                    </a:rPr>
                                  </m:ctrlPr>
                                </m:dPr>
                                <m:e>
                                  <m:r>
                                    <a:rPr lang="en-GB" sz="2200" i="1">
                                      <a:solidFill>
                                        <a:schemeClr val="tx1">
                                          <a:lumMod val="85000"/>
                                        </a:schemeClr>
                                      </a:solidFill>
                                      <a:latin typeface="Cambria Math" panose="02040503050406030204" pitchFamily="18" charset="0"/>
                                    </a:rPr>
                                    <m:t>𝑧</m:t>
                                  </m:r>
                                </m:e>
                              </m:d>
                              <m:r>
                                <a:rPr lang="en-GB" sz="2200" i="0">
                                  <a:solidFill>
                                    <a:schemeClr val="tx1">
                                      <a:lumMod val="85000"/>
                                    </a:schemeClr>
                                  </a:solidFill>
                                  <a:latin typeface="Cambria Math" panose="02040503050406030204" pitchFamily="18" charset="0"/>
                                </a:rPr>
                                <m:t>≤1</m:t>
                              </m:r>
                            </m:e>
                            <m:e>
                              <m:r>
                                <a:rPr lang="en-GB" sz="2200" i="0">
                                  <a:solidFill>
                                    <a:schemeClr val="tx1">
                                      <a:lumMod val="85000"/>
                                    </a:schemeClr>
                                  </a:solidFill>
                                  <a:latin typeface="Cambria Math" panose="02040503050406030204" pitchFamily="18" charset="0"/>
                                </a:rPr>
                                <m:t>&amp;</m:t>
                              </m:r>
                              <m:d>
                                <m:dPr>
                                  <m:begChr m:val="|"/>
                                  <m:endChr m:val="|"/>
                                  <m:ctrlPr>
                                    <a:rPr lang="en-GB" sz="2200" i="1">
                                      <a:solidFill>
                                        <a:schemeClr val="tx1">
                                          <a:lumMod val="85000"/>
                                        </a:schemeClr>
                                      </a:solidFill>
                                      <a:latin typeface="Cambria Math" panose="02040503050406030204" pitchFamily="18" charset="0"/>
                                    </a:rPr>
                                  </m:ctrlPr>
                                </m:dPr>
                                <m:e>
                                  <m:r>
                                    <a:rPr lang="en-GB" sz="2200" i="1">
                                      <a:solidFill>
                                        <a:schemeClr val="tx1">
                                          <a:lumMod val="85000"/>
                                        </a:schemeClr>
                                      </a:solidFill>
                                      <a:latin typeface="Cambria Math" panose="02040503050406030204" pitchFamily="18" charset="0"/>
                                    </a:rPr>
                                    <m:t>𝑧</m:t>
                                  </m:r>
                                </m:e>
                              </m:d>
                              <m:r>
                                <a:rPr lang="en-GB" sz="2200" i="0">
                                  <a:solidFill>
                                    <a:schemeClr val="tx1">
                                      <a:lumMod val="85000"/>
                                    </a:schemeClr>
                                  </a:solidFill>
                                  <a:latin typeface="Cambria Math" panose="02040503050406030204" pitchFamily="18" charset="0"/>
                                </a:rPr>
                                <m:t>−</m:t>
                              </m:r>
                              <m:f>
                                <m:fPr>
                                  <m:ctrlPr>
                                    <a:rPr lang="en-US" sz="2200" b="0" i="1" smtClean="0">
                                      <a:solidFill>
                                        <a:schemeClr val="tx1">
                                          <a:lumMod val="85000"/>
                                        </a:schemeClr>
                                      </a:solidFill>
                                      <a:latin typeface="Cambria Math" panose="02040503050406030204" pitchFamily="18" charset="0"/>
                                    </a:rPr>
                                  </m:ctrlPr>
                                </m:fPr>
                                <m:num>
                                  <m:r>
                                    <a:rPr lang="en-GB" sz="2200" i="0">
                                      <a:solidFill>
                                        <a:schemeClr val="tx1">
                                          <a:lumMod val="85000"/>
                                        </a:schemeClr>
                                      </a:solidFill>
                                      <a:latin typeface="Cambria Math" panose="02040503050406030204" pitchFamily="18" charset="0"/>
                                    </a:rPr>
                                    <m:t>1</m:t>
                                  </m:r>
                                </m:num>
                                <m:den>
                                  <m:r>
                                    <a:rPr lang="en-US" sz="2200" b="0" i="0" smtClean="0">
                                      <a:solidFill>
                                        <a:schemeClr val="tx1">
                                          <a:lumMod val="85000"/>
                                        </a:schemeClr>
                                      </a:solidFill>
                                      <a:latin typeface="Cambria Math" panose="02040503050406030204" pitchFamily="18" charset="0"/>
                                    </a:rPr>
                                    <m:t>2</m:t>
                                  </m:r>
                                </m:den>
                              </m:f>
                              <m:r>
                                <a:rPr lang="en-GB" sz="2200" i="0">
                                  <a:solidFill>
                                    <a:schemeClr val="tx1">
                                      <a:lumMod val="85000"/>
                                    </a:schemeClr>
                                  </a:solidFill>
                                  <a:latin typeface="Cambria Math" panose="02040503050406030204" pitchFamily="18" charset="0"/>
                                </a:rPr>
                                <m:t>, </m:t>
                              </m:r>
                              <m:d>
                                <m:dPr>
                                  <m:begChr m:val="|"/>
                                  <m:endChr m:val="|"/>
                                  <m:ctrlPr>
                                    <a:rPr lang="en-GB" sz="2200" i="1">
                                      <a:solidFill>
                                        <a:schemeClr val="tx1">
                                          <a:lumMod val="85000"/>
                                        </a:schemeClr>
                                      </a:solidFill>
                                      <a:latin typeface="Cambria Math" panose="02040503050406030204" pitchFamily="18" charset="0"/>
                                    </a:rPr>
                                  </m:ctrlPr>
                                </m:dPr>
                                <m:e>
                                  <m:r>
                                    <a:rPr lang="en-GB" sz="2200" i="1">
                                      <a:solidFill>
                                        <a:schemeClr val="tx1">
                                          <a:lumMod val="85000"/>
                                        </a:schemeClr>
                                      </a:solidFill>
                                      <a:latin typeface="Cambria Math" panose="02040503050406030204" pitchFamily="18" charset="0"/>
                                    </a:rPr>
                                    <m:t>𝑧</m:t>
                                  </m:r>
                                </m:e>
                              </m:d>
                              <m:r>
                                <a:rPr lang="en-GB" sz="2200" i="0">
                                  <a:solidFill>
                                    <a:schemeClr val="tx1">
                                      <a:lumMod val="85000"/>
                                    </a:schemeClr>
                                  </a:solidFill>
                                  <a:latin typeface="Cambria Math" panose="02040503050406030204" pitchFamily="18" charset="0"/>
                                </a:rPr>
                                <m:t>&gt;1</m:t>
                              </m:r>
                            </m:e>
                          </m:eqArr>
                        </m:e>
                      </m:d>
                    </m:oMath>
                  </m:oMathPara>
                </a14:m>
                <a:endParaRPr lang="en-GB" sz="2200">
                  <a:solidFill>
                    <a:schemeClr val="tx1">
                      <a:lumMod val="85000"/>
                    </a:schemeClr>
                  </a:solidFill>
                </a:endParaRPr>
              </a:p>
            </p:txBody>
          </p:sp>
        </mc:Choice>
        <mc:Fallback xmlns="">
          <p:sp>
            <p:nvSpPr>
              <p:cNvPr id="5" name="TextBox 4">
                <a:extLst>
                  <a:ext uri="{FF2B5EF4-FFF2-40B4-BE49-F238E27FC236}">
                    <a16:creationId xmlns:a16="http://schemas.microsoft.com/office/drawing/2014/main" id="{F1335FFA-717A-9CF4-AC88-3C785D5B3049}"/>
                  </a:ext>
                </a:extLst>
              </p:cNvPr>
              <p:cNvSpPr txBox="1">
                <a:spLocks noRot="1" noChangeAspect="1" noMove="1" noResize="1" noEditPoints="1" noAdjustHandles="1" noChangeArrowheads="1" noChangeShapeType="1" noTextEdit="1"/>
              </p:cNvSpPr>
              <p:nvPr/>
            </p:nvSpPr>
            <p:spPr>
              <a:xfrm>
                <a:off x="3234415" y="3059030"/>
                <a:ext cx="5714999" cy="16185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ABB39D-F072-ED43-A100-1088E529F85A}"/>
                  </a:ext>
                </a:extLst>
              </p:cNvPr>
              <p:cNvSpPr txBox="1"/>
              <p:nvPr/>
            </p:nvSpPr>
            <p:spPr>
              <a:xfrm>
                <a:off x="1741715" y="2165089"/>
                <a:ext cx="881017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lumMod val="85000"/>
                            </a:schemeClr>
                          </a:solidFill>
                          <a:latin typeface="Cambria Math" panose="02040503050406030204" pitchFamily="18" charset="0"/>
                        </a:rPr>
                        <m:t>𝑔</m:t>
                      </m:r>
                      <m:d>
                        <m:dPr>
                          <m:ctrlPr>
                            <a:rPr lang="en-GB" sz="2000" i="1">
                              <a:solidFill>
                                <a:schemeClr val="tx1">
                                  <a:lumMod val="85000"/>
                                </a:schemeClr>
                              </a:solidFill>
                              <a:latin typeface="Cambria Math" panose="02040503050406030204" pitchFamily="18" charset="0"/>
                            </a:rPr>
                          </m:ctrlPr>
                        </m:dPr>
                        <m:e>
                          <m:r>
                            <a:rPr lang="en-GB" sz="2000" i="1">
                              <a:solidFill>
                                <a:schemeClr val="tx1">
                                  <a:lumMod val="85000"/>
                                </a:schemeClr>
                              </a:solidFill>
                              <a:latin typeface="Cambria Math" panose="02040503050406030204" pitchFamily="18" charset="0"/>
                            </a:rPr>
                            <m:t>𝑧</m:t>
                          </m:r>
                        </m:e>
                      </m:d>
                      <m:r>
                        <a:rPr lang="en-GB" sz="2000" i="0">
                          <a:solidFill>
                            <a:schemeClr val="tx1">
                              <a:lumMod val="85000"/>
                            </a:schemeClr>
                          </a:solidFill>
                          <a:latin typeface="Cambria Math" panose="02040503050406030204" pitchFamily="18" charset="0"/>
                        </a:rPr>
                        <m:t>= </m:t>
                      </m:r>
                      <m:nary>
                        <m:naryPr>
                          <m:chr m:val="∑"/>
                          <m:limLoc m:val="undOvr"/>
                          <m:ctrlPr>
                            <a:rPr lang="en-GB" sz="2000" i="1">
                              <a:solidFill>
                                <a:schemeClr val="tx1">
                                  <a:lumMod val="85000"/>
                                </a:schemeClr>
                              </a:solidFill>
                              <a:latin typeface="Cambria Math" panose="02040503050406030204" pitchFamily="18" charset="0"/>
                            </a:rPr>
                          </m:ctrlPr>
                        </m:naryPr>
                        <m:sub>
                          <m:r>
                            <a:rPr lang="en-GB" sz="2000" i="1">
                              <a:solidFill>
                                <a:schemeClr val="tx1">
                                  <a:lumMod val="85000"/>
                                </a:schemeClr>
                              </a:solidFill>
                              <a:latin typeface="Cambria Math" panose="02040503050406030204" pitchFamily="18" charset="0"/>
                            </a:rPr>
                            <m:t>𝑖</m:t>
                          </m:r>
                          <m:r>
                            <a:rPr lang="en-GB" sz="2000" i="0">
                              <a:solidFill>
                                <a:schemeClr val="tx1">
                                  <a:lumMod val="85000"/>
                                </a:schemeClr>
                              </a:solidFill>
                              <a:latin typeface="Cambria Math" panose="02040503050406030204" pitchFamily="18" charset="0"/>
                            </a:rPr>
                            <m:t>=1</m:t>
                          </m:r>
                        </m:sub>
                        <m:sup>
                          <m:r>
                            <a:rPr lang="en-GB" sz="2000" i="1">
                              <a:solidFill>
                                <a:schemeClr val="tx1">
                                  <a:lumMod val="85000"/>
                                </a:schemeClr>
                              </a:solidFill>
                              <a:latin typeface="Cambria Math" panose="02040503050406030204" pitchFamily="18" charset="0"/>
                            </a:rPr>
                            <m:t>𝑚</m:t>
                          </m:r>
                        </m:sup>
                        <m:e>
                          <m:r>
                            <a:rPr lang="en-GB" sz="2000" i="1">
                              <a:solidFill>
                                <a:schemeClr val="tx1">
                                  <a:lumMod val="85000"/>
                                </a:schemeClr>
                              </a:solidFill>
                              <a:latin typeface="Cambria Math" panose="02040503050406030204" pitchFamily="18" charset="0"/>
                            </a:rPr>
                            <m:t>h𝑢𝑏𝑒𝑟</m:t>
                          </m:r>
                          <m:d>
                            <m:dPr>
                              <m:ctrlPr>
                                <a:rPr lang="en-GB" sz="2000" i="1">
                                  <a:solidFill>
                                    <a:schemeClr val="tx1">
                                      <a:lumMod val="85000"/>
                                    </a:schemeClr>
                                  </a:solidFill>
                                  <a:latin typeface="Cambria Math" panose="02040503050406030204" pitchFamily="18" charset="0"/>
                                </a:rPr>
                              </m:ctrlPr>
                            </m:dPr>
                            <m:e>
                              <m:sSub>
                                <m:sSubPr>
                                  <m:ctrlPr>
                                    <a:rPr lang="en-GB" sz="2000" i="1">
                                      <a:solidFill>
                                        <a:schemeClr val="tx1">
                                          <a:lumMod val="85000"/>
                                        </a:schemeClr>
                                      </a:solidFill>
                                      <a:latin typeface="Cambria Math" panose="02040503050406030204" pitchFamily="18" charset="0"/>
                                    </a:rPr>
                                  </m:ctrlPr>
                                </m:sSubPr>
                                <m:e>
                                  <m:r>
                                    <a:rPr lang="en-GB" sz="2000" i="1">
                                      <a:solidFill>
                                        <a:schemeClr val="tx1">
                                          <a:lumMod val="85000"/>
                                        </a:schemeClr>
                                      </a:solidFill>
                                      <a:latin typeface="Cambria Math" panose="02040503050406030204" pitchFamily="18" charset="0"/>
                                    </a:rPr>
                                    <m:t>𝑧</m:t>
                                  </m:r>
                                </m:e>
                                <m:sub>
                                  <m:r>
                                    <a:rPr lang="en-GB" sz="2000" i="1">
                                      <a:solidFill>
                                        <a:schemeClr val="tx1">
                                          <a:lumMod val="85000"/>
                                        </a:schemeClr>
                                      </a:solidFill>
                                      <a:latin typeface="Cambria Math" panose="02040503050406030204" pitchFamily="18" charset="0"/>
                                    </a:rPr>
                                    <m:t>𝑖</m:t>
                                  </m:r>
                                </m:sub>
                              </m:sSub>
                            </m:e>
                          </m:d>
                        </m:e>
                      </m:nary>
                    </m:oMath>
                  </m:oMathPara>
                </a14:m>
                <a:endParaRPr lang="en-GB" sz="2000">
                  <a:solidFill>
                    <a:schemeClr val="tx1">
                      <a:lumMod val="85000"/>
                    </a:schemeClr>
                  </a:solidFill>
                </a:endParaRPr>
              </a:p>
            </p:txBody>
          </p:sp>
        </mc:Choice>
        <mc:Fallback xmlns="">
          <p:sp>
            <p:nvSpPr>
              <p:cNvPr id="7" name="TextBox 6">
                <a:extLst>
                  <a:ext uri="{FF2B5EF4-FFF2-40B4-BE49-F238E27FC236}">
                    <a16:creationId xmlns:a16="http://schemas.microsoft.com/office/drawing/2014/main" id="{72ABB39D-F072-ED43-A100-1088E529F85A}"/>
                  </a:ext>
                </a:extLst>
              </p:cNvPr>
              <p:cNvSpPr txBox="1">
                <a:spLocks noRot="1" noChangeAspect="1" noMove="1" noResize="1" noEditPoints="1" noAdjustHandles="1" noChangeArrowheads="1" noChangeShapeType="1" noTextEdit="1"/>
              </p:cNvSpPr>
              <p:nvPr/>
            </p:nvSpPr>
            <p:spPr>
              <a:xfrm>
                <a:off x="1741715" y="2165089"/>
                <a:ext cx="8810170" cy="9326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2D8F46-391B-7D40-37BB-896101888003}"/>
                  </a:ext>
                </a:extLst>
              </p:cNvPr>
              <p:cNvSpPr txBox="1"/>
              <p:nvPr/>
            </p:nvSpPr>
            <p:spPr>
              <a:xfrm>
                <a:off x="2837086" y="5292088"/>
                <a:ext cx="6509656" cy="516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smtClean="0">
                              <a:solidFill>
                                <a:schemeClr val="tx1">
                                  <a:lumMod val="85000"/>
                                </a:schemeClr>
                              </a:solidFill>
                              <a:latin typeface="Cambria Math" panose="02040503050406030204" pitchFamily="18" charset="0"/>
                            </a:rPr>
                          </m:ctrlPr>
                        </m:funcPr>
                        <m:fName>
                          <m:limLow>
                            <m:limLowPr>
                              <m:ctrlPr>
                                <a:rPr lang="en-GB" sz="2000" i="1">
                                  <a:solidFill>
                                    <a:schemeClr val="tx1">
                                      <a:lumMod val="85000"/>
                                    </a:schemeClr>
                                  </a:solidFill>
                                  <a:latin typeface="Cambria Math" panose="02040503050406030204" pitchFamily="18" charset="0"/>
                                </a:rPr>
                              </m:ctrlPr>
                            </m:limLowPr>
                            <m:e>
                              <m:r>
                                <m:rPr>
                                  <m:sty m:val="p"/>
                                </m:rPr>
                                <a:rPr lang="en-GB" sz="2000">
                                  <a:solidFill>
                                    <a:schemeClr val="tx1">
                                      <a:lumMod val="85000"/>
                                    </a:schemeClr>
                                  </a:solidFill>
                                  <a:latin typeface="Cambria Math" panose="02040503050406030204" pitchFamily="18" charset="0"/>
                                </a:rPr>
                                <m:t>min</m:t>
                              </m:r>
                            </m:e>
                            <m:lim>
                              <m:r>
                                <a:rPr lang="en-GB" sz="2000" i="1">
                                  <a:solidFill>
                                    <a:schemeClr val="tx1">
                                      <a:lumMod val="85000"/>
                                    </a:schemeClr>
                                  </a:solidFill>
                                  <a:latin typeface="Cambria Math" panose="02040503050406030204" pitchFamily="18" charset="0"/>
                                </a:rPr>
                                <m:t>𝑥</m:t>
                              </m:r>
                              <m:r>
                                <a:rPr lang="en-GB" sz="2000" i="0">
                                  <a:solidFill>
                                    <a:schemeClr val="tx1">
                                      <a:lumMod val="85000"/>
                                    </a:schemeClr>
                                  </a:solidFill>
                                  <a:latin typeface="Cambria Math" panose="02040503050406030204" pitchFamily="18" charset="0"/>
                                </a:rPr>
                                <m:t>,</m:t>
                              </m:r>
                              <m:r>
                                <a:rPr lang="en-GB" sz="2000" i="1">
                                  <a:solidFill>
                                    <a:schemeClr val="tx1">
                                      <a:lumMod val="85000"/>
                                    </a:schemeClr>
                                  </a:solidFill>
                                  <a:latin typeface="Cambria Math" panose="02040503050406030204" pitchFamily="18" charset="0"/>
                                </a:rPr>
                                <m:t>𝑧</m:t>
                              </m:r>
                            </m:lim>
                          </m:limLow>
                        </m:fName>
                        <m:e>
                          <m:r>
                            <a:rPr lang="en-GB" sz="2000" i="1">
                              <a:solidFill>
                                <a:schemeClr val="tx1">
                                  <a:lumMod val="85000"/>
                                </a:schemeClr>
                              </a:solidFill>
                              <a:latin typeface="Cambria Math" panose="02040503050406030204" pitchFamily="18" charset="0"/>
                            </a:rPr>
                            <m:t>𝑔</m:t>
                          </m:r>
                          <m:d>
                            <m:dPr>
                              <m:ctrlPr>
                                <a:rPr lang="en-GB" sz="2000" i="1">
                                  <a:solidFill>
                                    <a:schemeClr val="tx1">
                                      <a:lumMod val="85000"/>
                                    </a:schemeClr>
                                  </a:solidFill>
                                  <a:latin typeface="Cambria Math" panose="02040503050406030204" pitchFamily="18" charset="0"/>
                                </a:rPr>
                              </m:ctrlPr>
                            </m:dPr>
                            <m:e>
                              <m:r>
                                <a:rPr lang="en-GB" sz="2000" i="1">
                                  <a:solidFill>
                                    <a:schemeClr val="tx1">
                                      <a:lumMod val="85000"/>
                                    </a:schemeClr>
                                  </a:solidFill>
                                  <a:latin typeface="Cambria Math" panose="02040503050406030204" pitchFamily="18" charset="0"/>
                                </a:rPr>
                                <m:t>𝑧</m:t>
                              </m:r>
                            </m:e>
                          </m:d>
                          <m:r>
                            <a:rPr lang="en-GB" sz="2000" i="0">
                              <a:solidFill>
                                <a:schemeClr val="tx1">
                                  <a:lumMod val="85000"/>
                                </a:schemeClr>
                              </a:solidFill>
                              <a:latin typeface="Cambria Math" panose="02040503050406030204" pitchFamily="18" charset="0"/>
                            </a:rPr>
                            <m:t> </m:t>
                          </m:r>
                          <m:r>
                            <a:rPr lang="en-GB" sz="2000" i="1">
                              <a:solidFill>
                                <a:schemeClr val="tx1">
                                  <a:lumMod val="85000"/>
                                </a:schemeClr>
                              </a:solidFill>
                              <a:latin typeface="Cambria Math" panose="02040503050406030204" pitchFamily="18" charset="0"/>
                            </a:rPr>
                            <m:t>𝑠𝑢𝑏𝑗𝑒𝑐𝑡</m:t>
                          </m:r>
                          <m:r>
                            <a:rPr lang="en-GB" sz="2000" i="0">
                              <a:solidFill>
                                <a:schemeClr val="tx1">
                                  <a:lumMod val="85000"/>
                                </a:schemeClr>
                              </a:solidFill>
                              <a:latin typeface="Cambria Math" panose="02040503050406030204" pitchFamily="18" charset="0"/>
                            </a:rPr>
                            <m:t> </m:t>
                          </m:r>
                          <m:r>
                            <a:rPr lang="en-GB" sz="2000" i="1">
                              <a:solidFill>
                                <a:schemeClr val="tx1">
                                  <a:lumMod val="85000"/>
                                </a:schemeClr>
                              </a:solidFill>
                              <a:latin typeface="Cambria Math" panose="02040503050406030204" pitchFamily="18" charset="0"/>
                            </a:rPr>
                            <m:t>𝑡𝑜</m:t>
                          </m:r>
                          <m:r>
                            <a:rPr lang="en-GB" sz="2000" i="0">
                              <a:solidFill>
                                <a:schemeClr val="tx1">
                                  <a:lumMod val="85000"/>
                                </a:schemeClr>
                              </a:solidFill>
                              <a:latin typeface="Cambria Math" panose="02040503050406030204" pitchFamily="18" charset="0"/>
                            </a:rPr>
                            <m:t> </m:t>
                          </m:r>
                          <m:r>
                            <a:rPr lang="en-GB" sz="2000" i="1">
                              <a:solidFill>
                                <a:schemeClr val="tx1">
                                  <a:lumMod val="85000"/>
                                </a:schemeClr>
                              </a:solidFill>
                              <a:latin typeface="Cambria Math" panose="02040503050406030204" pitchFamily="18" charset="0"/>
                            </a:rPr>
                            <m:t>𝐴𝑥</m:t>
                          </m:r>
                          <m:r>
                            <a:rPr lang="en-GB" sz="2000" i="0">
                              <a:solidFill>
                                <a:schemeClr val="tx1">
                                  <a:lumMod val="85000"/>
                                </a:schemeClr>
                              </a:solidFill>
                              <a:latin typeface="Cambria Math" panose="02040503050406030204" pitchFamily="18" charset="0"/>
                            </a:rPr>
                            <m:t>−</m:t>
                          </m:r>
                          <m:r>
                            <a:rPr lang="en-GB" sz="2000" i="1">
                              <a:solidFill>
                                <a:schemeClr val="tx1">
                                  <a:lumMod val="85000"/>
                                </a:schemeClr>
                              </a:solidFill>
                              <a:latin typeface="Cambria Math" panose="02040503050406030204" pitchFamily="18" charset="0"/>
                            </a:rPr>
                            <m:t>𝑧</m:t>
                          </m:r>
                          <m:r>
                            <a:rPr lang="en-GB" sz="2000" i="0">
                              <a:solidFill>
                                <a:schemeClr val="tx1">
                                  <a:lumMod val="85000"/>
                                </a:schemeClr>
                              </a:solidFill>
                              <a:latin typeface="Cambria Math" panose="02040503050406030204" pitchFamily="18" charset="0"/>
                            </a:rPr>
                            <m:t>=</m:t>
                          </m:r>
                          <m:r>
                            <a:rPr lang="en-GB" sz="2000" i="1">
                              <a:solidFill>
                                <a:schemeClr val="tx1">
                                  <a:lumMod val="85000"/>
                                </a:schemeClr>
                              </a:solidFill>
                              <a:latin typeface="Cambria Math" panose="02040503050406030204" pitchFamily="18" charset="0"/>
                            </a:rPr>
                            <m:t>𝑏</m:t>
                          </m:r>
                        </m:e>
                      </m:func>
                    </m:oMath>
                  </m:oMathPara>
                </a14:m>
                <a:endParaRPr lang="en-GB" sz="2000">
                  <a:solidFill>
                    <a:schemeClr val="tx1">
                      <a:lumMod val="85000"/>
                    </a:schemeClr>
                  </a:solidFill>
                </a:endParaRPr>
              </a:p>
            </p:txBody>
          </p:sp>
        </mc:Choice>
        <mc:Fallback xmlns="">
          <p:sp>
            <p:nvSpPr>
              <p:cNvPr id="9" name="TextBox 8">
                <a:extLst>
                  <a:ext uri="{FF2B5EF4-FFF2-40B4-BE49-F238E27FC236}">
                    <a16:creationId xmlns:a16="http://schemas.microsoft.com/office/drawing/2014/main" id="{1A2D8F46-391B-7D40-37BB-896101888003}"/>
                  </a:ext>
                </a:extLst>
              </p:cNvPr>
              <p:cNvSpPr txBox="1">
                <a:spLocks noRot="1" noChangeAspect="1" noMove="1" noResize="1" noEditPoints="1" noAdjustHandles="1" noChangeArrowheads="1" noChangeShapeType="1" noTextEdit="1"/>
              </p:cNvSpPr>
              <p:nvPr/>
            </p:nvSpPr>
            <p:spPr>
              <a:xfrm>
                <a:off x="2837086" y="5292088"/>
                <a:ext cx="6509656" cy="516488"/>
              </a:xfrm>
              <a:prstGeom prst="rect">
                <a:avLst/>
              </a:prstGeom>
              <a:blipFill>
                <a:blip r:embed="rId4"/>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A7EA7A2-017D-9785-E467-E5727F8B27C2}"/>
              </a:ext>
            </a:extLst>
          </p:cNvPr>
          <p:cNvSpPr txBox="1"/>
          <p:nvPr/>
        </p:nvSpPr>
        <p:spPr>
          <a:xfrm>
            <a:off x="673192" y="1605628"/>
            <a:ext cx="3772508" cy="400110"/>
          </a:xfrm>
          <a:prstGeom prst="rect">
            <a:avLst/>
          </a:prstGeom>
          <a:noFill/>
        </p:spPr>
        <p:txBody>
          <a:bodyPr wrap="none" rtlCol="0">
            <a:spAutoFit/>
          </a:bodyPr>
          <a:lstStyle/>
          <a:p>
            <a:r>
              <a:rPr lang="en-GB" sz="2000">
                <a:solidFill>
                  <a:schemeClr val="tx1">
                    <a:lumMod val="85000"/>
                  </a:schemeClr>
                </a:solidFill>
              </a:rPr>
              <a:t>Huber loss function is defined as,</a:t>
            </a:r>
          </a:p>
        </p:txBody>
      </p:sp>
      <p:sp>
        <p:nvSpPr>
          <p:cNvPr id="4" name="TextBox 3">
            <a:extLst>
              <a:ext uri="{FF2B5EF4-FFF2-40B4-BE49-F238E27FC236}">
                <a16:creationId xmlns:a16="http://schemas.microsoft.com/office/drawing/2014/main" id="{C95949CF-B288-7E14-CD40-7044DD6A50E1}"/>
              </a:ext>
            </a:extLst>
          </p:cNvPr>
          <p:cNvSpPr txBox="1"/>
          <p:nvPr/>
        </p:nvSpPr>
        <p:spPr>
          <a:xfrm>
            <a:off x="673192" y="4618965"/>
            <a:ext cx="3642279" cy="400110"/>
          </a:xfrm>
          <a:prstGeom prst="rect">
            <a:avLst/>
          </a:prstGeom>
          <a:noFill/>
        </p:spPr>
        <p:txBody>
          <a:bodyPr wrap="none" rtlCol="0">
            <a:spAutoFit/>
          </a:bodyPr>
          <a:lstStyle/>
          <a:p>
            <a:r>
              <a:rPr lang="en-GB" sz="2000">
                <a:solidFill>
                  <a:schemeClr val="tx1">
                    <a:lumMod val="85000"/>
                  </a:schemeClr>
                </a:solidFill>
              </a:rPr>
              <a:t>Representing in ADMM format</a:t>
            </a:r>
          </a:p>
        </p:txBody>
      </p:sp>
    </p:spTree>
    <p:extLst>
      <p:ext uri="{BB962C8B-B14F-4D97-AF65-F5344CB8AC3E}">
        <p14:creationId xmlns:p14="http://schemas.microsoft.com/office/powerpoint/2010/main" val="54820355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04E6-8E3C-3512-3A98-2FB83F8A04B0}"/>
              </a:ext>
            </a:extLst>
          </p:cNvPr>
          <p:cNvSpPr>
            <a:spLocks noGrp="1"/>
          </p:cNvSpPr>
          <p:nvPr>
            <p:ph type="title"/>
          </p:nvPr>
        </p:nvSpPr>
        <p:spPr>
          <a:xfrm>
            <a:off x="707183" y="1608427"/>
            <a:ext cx="4211092" cy="3499549"/>
          </a:xfrm>
        </p:spPr>
        <p:txBody>
          <a:bodyPr vert="horz" lIns="91440" tIns="45720" rIns="91440" bIns="45720" rtlCol="0" anchor="b">
            <a:normAutofit/>
          </a:bodyPr>
          <a:lstStyle/>
          <a:p>
            <a:pPr algn="l"/>
            <a:r>
              <a:rPr lang="en-US" sz="4200"/>
              <a:t>Loss </a:t>
            </a:r>
            <a:br>
              <a:rPr lang="en-US" sz="4200">
                <a:ln>
                  <a:solidFill>
                    <a:prstClr val="black">
                      <a:lumMod val="75000"/>
                      <a:lumOff val="25000"/>
                      <a:alpha val="10000"/>
                    </a:prstClr>
                  </a:solidFill>
                </a:ln>
                <a:effectLst>
                  <a:outerShdw blurRad="9525" dist="25400" dir="14640000" algn="tl" rotWithShape="0">
                    <a:prstClr val="black">
                      <a:alpha val="30000"/>
                    </a:prstClr>
                  </a:outerShdw>
                </a:effectLst>
              </a:rPr>
            </a:br>
            <a:r>
              <a:rPr lang="en-US" sz="4200"/>
              <a:t>comparisons</a:t>
            </a:r>
            <a:br>
              <a:rPr lang="en-US" sz="4200"/>
            </a:br>
            <a:r>
              <a:rPr lang="en-US" sz="4200">
                <a:ln>
                  <a:solidFill>
                    <a:prstClr val="black">
                      <a:lumMod val="75000"/>
                      <a:lumOff val="25000"/>
                      <a:alpha val="10000"/>
                    </a:prstClr>
                  </a:solidFill>
                </a:ln>
                <a:effectLst>
                  <a:outerShdw blurRad="9525" dist="25400" dir="14640000" algn="tl" rotWithShape="0">
                    <a:prstClr val="black">
                      <a:alpha val="30000"/>
                    </a:prstClr>
                  </a:outerShdw>
                </a:effectLst>
              </a:rPr>
              <a:t>between </a:t>
            </a:r>
            <a:br>
              <a:rPr lang="en-US" sz="4200">
                <a:ln>
                  <a:solidFill>
                    <a:prstClr val="black">
                      <a:lumMod val="75000"/>
                      <a:lumOff val="25000"/>
                      <a:alpha val="10000"/>
                    </a:prstClr>
                  </a:solidFill>
                </a:ln>
                <a:effectLst>
                  <a:outerShdw blurRad="9525" dist="25400" dir="14640000" algn="tl" rotWithShape="0">
                    <a:prstClr val="black">
                      <a:alpha val="30000"/>
                    </a:prstClr>
                  </a:outerShdw>
                </a:effectLst>
              </a:rPr>
            </a:br>
            <a:r>
              <a:rPr lang="en-US" sz="4200">
                <a:ln>
                  <a:solidFill>
                    <a:prstClr val="black">
                      <a:lumMod val="75000"/>
                      <a:lumOff val="25000"/>
                      <a:alpha val="10000"/>
                    </a:prstClr>
                  </a:solidFill>
                </a:ln>
                <a:effectLst>
                  <a:outerShdw blurRad="9525" dist="25400" dir="14640000" algn="tl" rotWithShape="0">
                    <a:prstClr val="black">
                      <a:alpha val="30000"/>
                    </a:prstClr>
                  </a:outerShdw>
                </a:effectLst>
              </a:rPr>
              <a:t>LAD, LS and Huber</a:t>
            </a:r>
          </a:p>
        </p:txBody>
      </p:sp>
      <p:pic>
        <p:nvPicPr>
          <p:cNvPr id="18" name="Picture 1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0" name="Picture 1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6" descr="Chart, line chart&#10;&#10;Description automatically generated">
            <a:extLst>
              <a:ext uri="{FF2B5EF4-FFF2-40B4-BE49-F238E27FC236}">
                <a16:creationId xmlns:a16="http://schemas.microsoft.com/office/drawing/2014/main" id="{92D64B5C-2ABE-7BB5-F344-6E8A6C781E46}"/>
              </a:ext>
            </a:extLst>
          </p:cNvPr>
          <p:cNvPicPr>
            <a:picLocks noChangeAspect="1"/>
          </p:cNvPicPr>
          <p:nvPr/>
        </p:nvPicPr>
        <p:blipFill rotWithShape="1">
          <a:blip r:embed="rId4"/>
          <a:srcRect l="6576" t="-161" r="-5955" b="-1774"/>
          <a:stretch/>
        </p:blipFill>
        <p:spPr>
          <a:xfrm>
            <a:off x="4753689" y="662618"/>
            <a:ext cx="7227678" cy="5709611"/>
          </a:xfrm>
          <a:prstGeom prst="rect">
            <a:avLst/>
          </a:prstGeom>
        </p:spPr>
      </p:pic>
    </p:spTree>
    <p:extLst>
      <p:ext uri="{BB962C8B-B14F-4D97-AF65-F5344CB8AC3E}">
        <p14:creationId xmlns:p14="http://schemas.microsoft.com/office/powerpoint/2010/main" val="2788897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F0FEFC-8D24-254D-28DC-88C245BD8A86}"/>
                  </a:ext>
                </a:extLst>
              </p:cNvPr>
              <p:cNvSpPr txBox="1"/>
              <p:nvPr/>
            </p:nvSpPr>
            <p:spPr>
              <a:xfrm>
                <a:off x="658511" y="1107876"/>
                <a:ext cx="17852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GB" i="1" smtClean="0">
                          <a:latin typeface="Cambria Math" panose="02040503050406030204" pitchFamily="18" charset="0"/>
                        </a:rPr>
                        <m:t>𝑒𝑡</m:t>
                      </m:r>
                      <m:r>
                        <a:rPr lang="en-GB" i="0">
                          <a:latin typeface="Cambria Math" panose="02040503050406030204" pitchFamily="18" charset="0"/>
                        </a:rPr>
                        <m:t> </m:t>
                      </m:r>
                      <m:r>
                        <a:rPr lang="en-GB" i="1">
                          <a:latin typeface="Cambria Math" panose="02040503050406030204" pitchFamily="18" charset="0"/>
                        </a:rPr>
                        <m:t>𝑥</m:t>
                      </m:r>
                      <m:r>
                        <a:rPr lang="en-GB" i="0">
                          <a:latin typeface="Cambria Math" panose="02040503050406030204" pitchFamily="18" charset="0"/>
                        </a:rPr>
                        <m:t> </m:t>
                      </m:r>
                      <m:r>
                        <a:rPr lang="en-GB" i="1">
                          <a:latin typeface="Cambria Math" panose="02040503050406030204" pitchFamily="18" charset="0"/>
                        </a:rPr>
                        <m:t>𝜖</m:t>
                      </m:r>
                      <m:r>
                        <a:rPr lang="en-GB" i="0">
                          <a:latin typeface="Cambria Math" panose="02040503050406030204" pitchFamily="18" charset="0"/>
                        </a:rPr>
                        <m:t> </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𝑅</m:t>
                          </m:r>
                        </m:e>
                        <m:sup>
                          <m:r>
                            <a:rPr lang="en-GB" i="1">
                              <a:latin typeface="Cambria Math" panose="02040503050406030204" pitchFamily="18" charset="0"/>
                            </a:rPr>
                            <m:t>𝑛</m:t>
                          </m:r>
                        </m:sup>
                      </m:sSup>
                    </m:oMath>
                  </m:oMathPara>
                </a14:m>
                <a:endParaRPr lang="en-GB"/>
              </a:p>
            </p:txBody>
          </p:sp>
        </mc:Choice>
        <mc:Fallback xmlns="">
          <p:sp>
            <p:nvSpPr>
              <p:cNvPr id="3" name="TextBox 2">
                <a:extLst>
                  <a:ext uri="{FF2B5EF4-FFF2-40B4-BE49-F238E27FC236}">
                    <a16:creationId xmlns:a16="http://schemas.microsoft.com/office/drawing/2014/main" id="{66F0FEFC-8D24-254D-28DC-88C245BD8A86}"/>
                  </a:ext>
                </a:extLst>
              </p:cNvPr>
              <p:cNvSpPr txBox="1">
                <a:spLocks noRot="1" noChangeAspect="1" noMove="1" noResize="1" noEditPoints="1" noAdjustHandles="1" noChangeArrowheads="1" noChangeShapeType="1" noTextEdit="1"/>
              </p:cNvSpPr>
              <p:nvPr/>
            </p:nvSpPr>
            <p:spPr>
              <a:xfrm>
                <a:off x="658511" y="1107876"/>
                <a:ext cx="1785258"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CD9F4F-E746-4324-97AB-D3ABCB74037C}"/>
                  </a:ext>
                </a:extLst>
              </p:cNvPr>
              <p:cNvSpPr txBox="1"/>
              <p:nvPr/>
            </p:nvSpPr>
            <p:spPr>
              <a:xfrm flipH="1">
                <a:off x="130627" y="2408917"/>
                <a:ext cx="119307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𝐴</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𝑖𝑠</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𝑎</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𝑚𝑎𝑡𝑟𝑖𝑥</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𝑜𝑓</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𝑠𝑖𝑧𝑒</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𝑚</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𝑥</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𝑛</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𝑎𝑛𝑑</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𝑏</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𝑖𝑠</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𝑎</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𝑣𝑒𝑐𝑡𝑜𝑟</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𝑜𝑓</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𝑑𝑖𝑚𝑒𝑛𝑠𝑖𝑜𝑛</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𝑚</m:t>
                      </m:r>
                      <m:r>
                        <a:rPr lang="en-GB" sz="2000" i="0">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𝑥</m:t>
                      </m:r>
                      <m:r>
                        <a:rPr lang="en-GB" sz="2000" i="0">
                          <a:solidFill>
                            <a:schemeClr val="tx1"/>
                          </a:solidFill>
                          <a:latin typeface="Cambria Math" panose="02040503050406030204" pitchFamily="18" charset="0"/>
                        </a:rPr>
                        <m:t> 1 </m:t>
                      </m:r>
                      <m:r>
                        <a:rPr lang="en-US" sz="2000" b="0" i="0" smtClean="0">
                          <a:solidFill>
                            <a:schemeClr val="tx1"/>
                          </a:solidFill>
                          <a:latin typeface="Cambria Math" panose="02040503050406030204" pitchFamily="18" charset="0"/>
                        </a:rPr>
                        <m:t>.</m:t>
                      </m:r>
                    </m:oMath>
                  </m:oMathPara>
                </a14:m>
                <a:endParaRPr lang="en-GB" sz="2000">
                  <a:solidFill>
                    <a:schemeClr val="tx1"/>
                  </a:solidFill>
                </a:endParaRPr>
              </a:p>
            </p:txBody>
          </p:sp>
        </mc:Choice>
        <mc:Fallback xmlns="">
          <p:sp>
            <p:nvSpPr>
              <p:cNvPr id="5" name="TextBox 4">
                <a:extLst>
                  <a:ext uri="{FF2B5EF4-FFF2-40B4-BE49-F238E27FC236}">
                    <a16:creationId xmlns:a16="http://schemas.microsoft.com/office/drawing/2014/main" id="{9FCD9F4F-E746-4324-97AB-D3ABCB74037C}"/>
                  </a:ext>
                </a:extLst>
              </p:cNvPr>
              <p:cNvSpPr txBox="1">
                <a:spLocks noRot="1" noChangeAspect="1" noMove="1" noResize="1" noEditPoints="1" noAdjustHandles="1" noChangeArrowheads="1" noChangeShapeType="1" noTextEdit="1"/>
              </p:cNvSpPr>
              <p:nvPr/>
            </p:nvSpPr>
            <p:spPr>
              <a:xfrm flipH="1">
                <a:off x="130627" y="2408917"/>
                <a:ext cx="11930746" cy="400110"/>
              </a:xfrm>
              <a:prstGeom prst="rect">
                <a:avLst/>
              </a:prstGeom>
              <a:blipFill>
                <a:blip r:embed="rId3"/>
                <a:stretch>
                  <a:fillRect b="-1515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3A4468-2BD9-1F53-713E-0FAED9F1FC31}"/>
              </a:ext>
            </a:extLst>
          </p:cNvPr>
          <p:cNvSpPr txBox="1"/>
          <p:nvPr/>
        </p:nvSpPr>
        <p:spPr>
          <a:xfrm>
            <a:off x="658511" y="5750124"/>
            <a:ext cx="8862561" cy="400110"/>
          </a:xfrm>
          <a:prstGeom prst="rect">
            <a:avLst/>
          </a:prstGeom>
          <a:noFill/>
        </p:spPr>
        <p:txBody>
          <a:bodyPr wrap="square" lIns="91440" tIns="45720" rIns="91440" bIns="45720" anchor="t">
            <a:spAutoFit/>
          </a:bodyPr>
          <a:lstStyle/>
          <a:p>
            <a:r>
              <a:rPr lang="en-US" sz="2000">
                <a:solidFill>
                  <a:schemeClr val="tx1">
                    <a:lumMod val="85000"/>
                  </a:schemeClr>
                </a:solidFill>
                <a:effectLst/>
                <a:latin typeface="Times New Roman"/>
                <a:ea typeface="Times New Roman" panose="02020603050405020304" pitchFamily="18" charset="0"/>
                <a:cs typeface="Times New Roman"/>
              </a:rPr>
              <a:t>Let us write the augmented </a:t>
            </a:r>
            <a:r>
              <a:rPr lang="en-US" sz="2000" err="1">
                <a:solidFill>
                  <a:schemeClr val="tx1">
                    <a:lumMod val="85000"/>
                  </a:schemeClr>
                </a:solidFill>
                <a:effectLst/>
                <a:latin typeface="Times New Roman"/>
                <a:ea typeface="Times New Roman" panose="02020603050405020304" pitchFamily="18" charset="0"/>
                <a:cs typeface="Times New Roman"/>
              </a:rPr>
              <a:t>lagrangian</a:t>
            </a:r>
            <a:r>
              <a:rPr lang="en-US" sz="2000">
                <a:solidFill>
                  <a:schemeClr val="tx1">
                    <a:lumMod val="85000"/>
                  </a:schemeClr>
                </a:solidFill>
                <a:effectLst/>
                <a:latin typeface="Times New Roman"/>
                <a:ea typeface="Times New Roman" panose="02020603050405020304" pitchFamily="18" charset="0"/>
                <a:cs typeface="Times New Roman"/>
              </a:rPr>
              <a:t> function for the above </a:t>
            </a:r>
            <a:r>
              <a:rPr lang="en-US" sz="2000">
                <a:solidFill>
                  <a:schemeClr val="tx1">
                    <a:lumMod val="85000"/>
                  </a:schemeClr>
                </a:solidFill>
                <a:latin typeface="Times New Roman"/>
                <a:ea typeface="Times New Roman" panose="02020603050405020304" pitchFamily="18" charset="0"/>
                <a:cs typeface="Times New Roman"/>
              </a:rPr>
              <a:t>H</a:t>
            </a:r>
            <a:r>
              <a:rPr lang="en-US" sz="2000">
                <a:solidFill>
                  <a:schemeClr val="tx1">
                    <a:lumMod val="85000"/>
                  </a:schemeClr>
                </a:solidFill>
                <a:effectLst/>
                <a:latin typeface="Times New Roman"/>
                <a:ea typeface="Times New Roman" panose="02020603050405020304" pitchFamily="18" charset="0"/>
                <a:cs typeface="Times New Roman"/>
              </a:rPr>
              <a:t>uber problem,</a:t>
            </a:r>
            <a:endParaRPr lang="en-IN" sz="2000">
              <a:solidFill>
                <a:schemeClr val="tx1">
                  <a:lumMod val="85000"/>
                </a:schemeClr>
              </a:solidFill>
              <a:effectLst/>
              <a:latin typeface="Times New Roman"/>
              <a:ea typeface="Calibri" panose="020F0502020204030204" pitchFamily="34" charset="0"/>
              <a:cs typeface="Times New Roman"/>
            </a:endParaRPr>
          </a:p>
        </p:txBody>
      </p:sp>
      <p:sp>
        <p:nvSpPr>
          <p:cNvPr id="2" name="TextBox 1">
            <a:extLst>
              <a:ext uri="{FF2B5EF4-FFF2-40B4-BE49-F238E27FC236}">
                <a16:creationId xmlns:a16="http://schemas.microsoft.com/office/drawing/2014/main" id="{941FB585-B811-9E7A-86C0-75E1A2AE6E71}"/>
              </a:ext>
            </a:extLst>
          </p:cNvPr>
          <p:cNvSpPr txBox="1"/>
          <p:nvPr/>
        </p:nvSpPr>
        <p:spPr>
          <a:xfrm>
            <a:off x="4870423" y="476702"/>
            <a:ext cx="2458565" cy="769441"/>
          </a:xfrm>
          <a:prstGeom prst="rect">
            <a:avLst/>
          </a:prstGeom>
          <a:noFill/>
        </p:spPr>
        <p:txBody>
          <a:bodyPr wrap="square" lIns="91440" tIns="45720" rIns="91440" bIns="45720" rtlCol="0" anchor="t">
            <a:spAutoFit/>
          </a:bodyPr>
          <a:lstStyle/>
          <a:p>
            <a:r>
              <a:rPr lang="en-GB" sz="4400">
                <a:latin typeface="+mj-lt"/>
              </a:rPr>
              <a:t>Solution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CF4F49-942A-9ED0-44DC-FA3DC927AEA8}"/>
                  </a:ext>
                </a:extLst>
              </p:cNvPr>
              <p:cNvSpPr txBox="1"/>
              <p:nvPr/>
            </p:nvSpPr>
            <p:spPr>
              <a:xfrm>
                <a:off x="4003827" y="1559913"/>
                <a:ext cx="418434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𝑚𝑥</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𝑚𝑥𝑛</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𝑛𝑥</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𝑚𝑥</m:t>
                          </m:r>
                          <m:r>
                            <a:rPr lang="en-US" sz="2000" b="0" i="1" smtClean="0">
                              <a:latin typeface="Cambria Math" panose="02040503050406030204" pitchFamily="18" charset="0"/>
                            </a:rPr>
                            <m:t>1</m:t>
                          </m:r>
                        </m:sub>
                      </m:sSub>
                    </m:oMath>
                  </m:oMathPara>
                </a14:m>
                <a:br>
                  <a:rPr lang="en-US" sz="2000" b="0"/>
                </a:br>
                <a:endParaRPr lang="en-US" sz="2000" b="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𝑚𝑥𝑛</m:t>
                                  </m:r>
                                </m:sub>
                              </m:sSub>
                              <m:r>
                                <a:rPr lang="en-US" sz="2000" b="0" i="1" smtClean="0">
                                  <a:latin typeface="Cambria Math" panose="02040503050406030204" pitchFamily="18" charset="0"/>
                                </a:rPr>
                                <m:t>𝑥</m:t>
                              </m:r>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=1,2,3,…,</m:t>
                      </m:r>
                      <m:r>
                        <a:rPr lang="en-US" sz="2000" b="0" i="1" smtClean="0">
                          <a:latin typeface="Cambria Math" panose="02040503050406030204" pitchFamily="18" charset="0"/>
                        </a:rPr>
                        <m:t>𝑚</m:t>
                      </m:r>
                      <m:r>
                        <a:rPr lang="en-US" sz="2000" b="0" i="1" smtClean="0">
                          <a:latin typeface="Cambria Math" panose="02040503050406030204" pitchFamily="18" charset="0"/>
                        </a:rPr>
                        <m:t>   </m:t>
                      </m:r>
                    </m:oMath>
                  </m:oMathPara>
                </a14:m>
                <a:endParaRPr lang="en-GB" sz="2000"/>
              </a:p>
            </p:txBody>
          </p:sp>
        </mc:Choice>
        <mc:Fallback xmlns="">
          <p:sp>
            <p:nvSpPr>
              <p:cNvPr id="4" name="TextBox 3">
                <a:extLst>
                  <a:ext uri="{FF2B5EF4-FFF2-40B4-BE49-F238E27FC236}">
                    <a16:creationId xmlns:a16="http://schemas.microsoft.com/office/drawing/2014/main" id="{D7CF4F49-942A-9ED0-44DC-FA3DC927AEA8}"/>
                  </a:ext>
                </a:extLst>
              </p:cNvPr>
              <p:cNvSpPr txBox="1">
                <a:spLocks noRot="1" noChangeAspect="1" noMove="1" noResize="1" noEditPoints="1" noAdjustHandles="1" noChangeArrowheads="1" noChangeShapeType="1" noTextEdit="1"/>
              </p:cNvSpPr>
              <p:nvPr/>
            </p:nvSpPr>
            <p:spPr>
              <a:xfrm>
                <a:off x="4003827" y="1559913"/>
                <a:ext cx="4184345" cy="707886"/>
              </a:xfrm>
              <a:prstGeom prst="rect">
                <a:avLst/>
              </a:prstGeom>
              <a:blipFill>
                <a:blip r:embed="rId4"/>
                <a:stretch>
                  <a:fillRect b="-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B78270-A6AB-2C99-ED0B-FF149D9A4280}"/>
                  </a:ext>
                </a:extLst>
              </p:cNvPr>
              <p:cNvSpPr txBox="1"/>
              <p:nvPr/>
            </p:nvSpPr>
            <p:spPr>
              <a:xfrm>
                <a:off x="3271101" y="2953397"/>
                <a:ext cx="5292708" cy="26082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h𝑢𝑏𝑒𝑟</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𝑚𝑖𝑛𝑖𝑚𝑢𝑚</m:t>
                          </m:r>
                        </m:e>
                      </m:nary>
                    </m:oMath>
                  </m:oMathPara>
                </a14:m>
                <a:endParaRPr lang="en-US" sz="2000"/>
              </a:p>
              <a:p>
                <a:pPr/>
                <a:br>
                  <a:rPr lang="en-US" sz="2000"/>
                </a:b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𝑤h𝑒𝑟𝑒</m:t>
                      </m:r>
                    </m:oMath>
                    <m:oMath xmlns:m="http://schemas.openxmlformats.org/officeDocument/2006/math">
                      <m:r>
                        <a:rPr lang="en-US" sz="2000" b="0" i="1" smtClean="0">
                          <a:latin typeface="Cambria Math" panose="02040503050406030204" pitchFamily="18" charset="0"/>
                        </a:rPr>
                        <m:t>h𝑢𝑏𝑒𝑟</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    ,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≤1</m:t>
                      </m:r>
                    </m:oMath>
                    <m:oMath xmlns:m="http://schemas.openxmlformats.org/officeDocument/2006/math">
                      <m:r>
                        <a:rPr lang="en-US" sz="2000" b="0" i="1" smtClean="0">
                          <a:latin typeface="Cambria Math" panose="02040503050406030204" pitchFamily="18" charset="0"/>
                        </a:rPr>
                        <m:t>h𝑢𝑏𝑒𝑟</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&gt;1</m:t>
                      </m:r>
                    </m:oMath>
                  </m:oMathPara>
                </a14:m>
                <a:endParaRPr lang="en-GB" sz="2000"/>
              </a:p>
            </p:txBody>
          </p:sp>
        </mc:Choice>
        <mc:Fallback xmlns="">
          <p:sp>
            <p:nvSpPr>
              <p:cNvPr id="8" name="TextBox 7">
                <a:extLst>
                  <a:ext uri="{FF2B5EF4-FFF2-40B4-BE49-F238E27FC236}">
                    <a16:creationId xmlns:a16="http://schemas.microsoft.com/office/drawing/2014/main" id="{25B78270-A6AB-2C99-ED0B-FF149D9A4280}"/>
                  </a:ext>
                </a:extLst>
              </p:cNvPr>
              <p:cNvSpPr txBox="1">
                <a:spLocks noRot="1" noChangeAspect="1" noMove="1" noResize="1" noEditPoints="1" noAdjustHandles="1" noChangeArrowheads="1" noChangeShapeType="1" noTextEdit="1"/>
              </p:cNvSpPr>
              <p:nvPr/>
            </p:nvSpPr>
            <p:spPr>
              <a:xfrm>
                <a:off x="3271101" y="2953397"/>
                <a:ext cx="5292708" cy="260821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18884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006A-EFBB-9989-41DA-0C52372B9601}"/>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Introduction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4E27AE-7F12-D7D4-4DBE-478665161765}"/>
                  </a:ext>
                </a:extLst>
              </p:cNvPr>
              <p:cNvSpPr>
                <a:spLocks noGrp="1"/>
              </p:cNvSpPr>
              <p:nvPr>
                <p:ph idx="1"/>
              </p:nvPr>
            </p:nvSpPr>
            <p:spPr/>
            <p:txBody>
              <a:bodyPr/>
              <a:lstStyle/>
              <a:p>
                <a:pPr marL="37465" indent="0">
                  <a:buNone/>
                </a:pP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 vector norm defined for a vector,</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37465"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i="1">
                                  <a:latin typeface="Cambria Math" panose="02040503050406030204" pitchFamily="18" charset="0"/>
                                </a:rPr>
                              </m:ctrlPr>
                            </m:sSubPr>
                            <m:e>
                              <m:r>
                                <a:rPr lang="en-IN" b="0" i="1" smtClean="0">
                                  <a:latin typeface="Cambria Math" panose="02040503050406030204" pitchFamily="18" charset="0"/>
                                </a:rPr>
                                <m:t>[</m:t>
                              </m:r>
                              <m:r>
                                <a:rPr lang="en-IN" i="1">
                                  <a:latin typeface="Cambria Math" panose="02040503050406030204" pitchFamily="18" charset="0"/>
                                </a:rPr>
                                <m:t>𝑋</m:t>
                              </m:r>
                            </m:e>
                            <m:sub>
                              <m:r>
                                <a:rPr lang="en-IN" b="0" i="1" smtClean="0">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𝑛</m:t>
                              </m:r>
                              <m:r>
                                <a:rPr lang="en-IN" b="0" i="1" smtClean="0">
                                  <a:latin typeface="Cambria Math" panose="02040503050406030204" pitchFamily="18" charset="0"/>
                                </a:rPr>
                                <m:t>′</m:t>
                              </m:r>
                            </m:sub>
                          </m:sSub>
                          <m:r>
                            <a:rPr lang="en-IN" i="1">
                              <a:latin typeface="Cambria Math" panose="02040503050406030204" pitchFamily="18" charset="0"/>
                            </a:rPr>
                            <m:t>]</m:t>
                          </m:r>
                          <m:r>
                            <m:rPr>
                              <m:nor/>
                            </m:rPr>
                            <a:rPr lang="en-US" dirty="0"/>
                            <m:t> </m:t>
                          </m:r>
                        </m:e>
                        <m:sup>
                          <m:r>
                            <a:rPr lang="en-IN" b="0" i="1" smtClean="0">
                              <a:latin typeface="Cambria Math" panose="02040503050406030204" pitchFamily="18" charset="0"/>
                            </a:rPr>
                            <m:t>𝑇</m:t>
                          </m:r>
                        </m:sup>
                      </m:sSup>
                    </m:oMath>
                  </m:oMathPara>
                </a14:m>
                <a:endParaRPr lang="en-US"/>
              </a:p>
              <a:p>
                <a:pPr marL="37465" indent="0">
                  <a:buNone/>
                </a:pPr>
                <a:r>
                  <a:rPr lang="en-US">
                    <a:ln>
                      <a:solidFill>
                        <a:prstClr val="black">
                          <a:lumMod val="75000"/>
                          <a:lumOff val="25000"/>
                          <a:alpha val="10000"/>
                        </a:prstClr>
                      </a:solidFill>
                    </a:ln>
                    <a:effectLst>
                      <a:outerShdw blurRad="9525" dist="25400" dir="14640000" algn="tl" rotWithShape="0">
                        <a:prstClr val="black">
                          <a:alpha val="30000"/>
                        </a:prstClr>
                      </a:outerShdw>
                    </a:effectLst>
                  </a:rPr>
                  <a:t>The L-1 Norm is defined as,</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lgn="ctr">
                  <a:buNone/>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e>
                        <m:sub>
                          <m:r>
                            <a:rPr lang="en-IN" b="0" i="1" smtClean="0">
                              <a:latin typeface="Cambria Math" panose="02040503050406030204" pitchFamily="18" charset="0"/>
                            </a:rPr>
                            <m:t>1</m:t>
                          </m:r>
                        </m:sub>
                      </m:sSub>
                      <m:r>
                        <a:rPr lang="en-IN" b="0" i="1" smtClean="0">
                          <a:latin typeface="Cambria Math" panose="02040503050406030204" pitchFamily="18" charset="0"/>
                        </a:rPr>
                        <m:t> =</m:t>
                      </m:r>
                      <m:nary>
                        <m:naryPr>
                          <m:chr m:val="∑"/>
                          <m:grow m:val="on"/>
                          <m:ctrlPr>
                            <a:rPr lang="en-IN" i="1" smtClean="0">
                              <a:latin typeface="Cambria Math" panose="02040503050406030204" pitchFamily="18" charset="0"/>
                            </a:rPr>
                          </m:ctrlPr>
                        </m:naryPr>
                        <m:sub>
                          <m:r>
                            <m:rPr>
                              <m:aln/>
                            </m:rPr>
                            <a:rPr lang="en-US" b="0" i="1" smtClean="0">
                              <a:latin typeface="Cambria Math" panose="02040503050406030204" pitchFamily="18" charset="0"/>
                            </a:rPr>
                            <m:t>𝑖</m:t>
                          </m:r>
                          <m:r>
                            <a:rPr lang="en-IN" i="1">
                              <a:latin typeface="Cambria Math" panose="02040503050406030204" pitchFamily="18" charset="0"/>
                            </a:rPr>
                            <m:t>=1</m:t>
                          </m:r>
                        </m:sub>
                        <m:sup>
                          <m:r>
                            <a:rPr lang="en-IN" b="0" i="1" smtClean="0">
                              <a:latin typeface="Cambria Math" panose="02040503050406030204" pitchFamily="18" charset="0"/>
                            </a:rPr>
                            <m:t>𝑛</m:t>
                          </m:r>
                        </m:sup>
                        <m:e>
                          <m:d>
                            <m:dPr>
                              <m:begChr m:val="|"/>
                              <m:endChr m:val="|"/>
                              <m:ctrlPr>
                                <a:rPr lang="en-IN" i="1">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𝑋</m:t>
                                  </m:r>
                                </m:e>
                                <m:sub>
                                  <m:r>
                                    <a:rPr lang="en-US" b="0" i="1" smtClean="0">
                                      <a:latin typeface="Cambria Math" panose="02040503050406030204" pitchFamily="18" charset="0"/>
                                    </a:rPr>
                                    <m:t>𝑖</m:t>
                                  </m:r>
                                </m:sub>
                              </m:sSub>
                            </m:e>
                          </m:d>
                        </m:e>
                      </m:nary>
                    </m:oMath>
                  </m:oMathPara>
                </a14:m>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br>
                  <a:rPr lang="en-US">
                    <a:ln>
                      <a:solidFill>
                        <a:prstClr val="black">
                          <a:lumMod val="75000"/>
                          <a:lumOff val="25000"/>
                          <a:alpha val="10000"/>
                        </a:prstClr>
                      </a:solidFill>
                    </a:ln>
                    <a:effectLst>
                      <a:outerShdw blurRad="9525" dist="25400" dir="14640000" algn="tl" rotWithShape="0">
                        <a:prstClr val="black">
                          <a:alpha val="30000"/>
                        </a:prstClr>
                      </a:outerShdw>
                    </a:effectLst>
                  </a:rPr>
                </a:br>
                <a:r>
                  <a:rPr lang="en-US">
                    <a:ln>
                      <a:solidFill>
                        <a:prstClr val="black">
                          <a:lumMod val="75000"/>
                          <a:lumOff val="25000"/>
                          <a:alpha val="10000"/>
                        </a:prstClr>
                      </a:solidFill>
                    </a:ln>
                    <a:effectLst>
                      <a:outerShdw blurRad="9525" dist="25400" dir="14640000" algn="tl" rotWithShape="0">
                        <a:prstClr val="black">
                          <a:alpha val="30000"/>
                        </a:prstClr>
                      </a:outerShdw>
                    </a:effectLst>
                  </a:rPr>
                  <a:t>The group of problems that use this format are classified as L-1 norm problems.</a:t>
                </a:r>
              </a:p>
            </p:txBody>
          </p:sp>
        </mc:Choice>
        <mc:Fallback xmlns="">
          <p:sp>
            <p:nvSpPr>
              <p:cNvPr id="3" name="Content Placeholder 2">
                <a:extLst>
                  <a:ext uri="{FF2B5EF4-FFF2-40B4-BE49-F238E27FC236}">
                    <a16:creationId xmlns:a16="http://schemas.microsoft.com/office/drawing/2014/main" id="{FD4E27AE-7F12-D7D4-4DBE-47866516176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561085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093CB8-C003-3338-F0BF-E4FBB451CE1F}"/>
                  </a:ext>
                </a:extLst>
              </p:cNvPr>
              <p:cNvSpPr txBox="1"/>
              <p:nvPr/>
            </p:nvSpPr>
            <p:spPr>
              <a:xfrm>
                <a:off x="4180110" y="4836884"/>
                <a:ext cx="3831771" cy="476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lumMod val="85000"/>
                                </a:schemeClr>
                              </a:solidFill>
                              <a:latin typeface="Cambria Math" panose="02040503050406030204" pitchFamily="18" charset="0"/>
                            </a:rPr>
                          </m:ctrlPr>
                        </m:funcPr>
                        <m:fName>
                          <m:limLow>
                            <m:limLowPr>
                              <m:ctrlPr>
                                <a:rPr lang="en-GB" i="1">
                                  <a:solidFill>
                                    <a:schemeClr val="tx1">
                                      <a:lumMod val="85000"/>
                                    </a:schemeClr>
                                  </a:solidFill>
                                  <a:latin typeface="Cambria Math" panose="02040503050406030204" pitchFamily="18" charset="0"/>
                                </a:rPr>
                              </m:ctrlPr>
                            </m:limLowPr>
                            <m:e>
                              <m:r>
                                <m:rPr>
                                  <m:sty m:val="p"/>
                                </m:rPr>
                                <a:rPr lang="en-GB">
                                  <a:solidFill>
                                    <a:schemeClr val="tx1">
                                      <a:lumMod val="85000"/>
                                    </a:schemeClr>
                                  </a:solidFill>
                                  <a:latin typeface="Cambria Math" panose="02040503050406030204" pitchFamily="18" charset="0"/>
                                </a:rPr>
                                <m:t>min</m:t>
                              </m:r>
                            </m:e>
                            <m:lim>
                              <m:r>
                                <a:rPr lang="en-GB" i="1">
                                  <a:solidFill>
                                    <a:schemeClr val="tx1">
                                      <a:lumMod val="85000"/>
                                    </a:schemeClr>
                                  </a:solidFill>
                                  <a:latin typeface="Cambria Math" panose="02040503050406030204" pitchFamily="18" charset="0"/>
                                </a:rPr>
                                <m:t>𝑥</m:t>
                              </m:r>
                              <m:r>
                                <a:rPr lang="en-GB" i="0">
                                  <a:solidFill>
                                    <a:schemeClr val="tx1">
                                      <a:lumMod val="85000"/>
                                    </a:schemeClr>
                                  </a:solidFill>
                                  <a:latin typeface="Cambria Math" panose="02040503050406030204" pitchFamily="18" charset="0"/>
                                </a:rPr>
                                <m:t>,</m:t>
                              </m:r>
                              <m:r>
                                <a:rPr lang="en-GB" i="1">
                                  <a:solidFill>
                                    <a:schemeClr val="tx1">
                                      <a:lumMod val="85000"/>
                                    </a:schemeClr>
                                  </a:solidFill>
                                  <a:latin typeface="Cambria Math" panose="02040503050406030204" pitchFamily="18" charset="0"/>
                                </a:rPr>
                                <m:t>𝑧</m:t>
                              </m:r>
                            </m:lim>
                          </m:limLow>
                        </m:fName>
                        <m:e>
                          <m:r>
                            <a:rPr lang="en-GB" i="1">
                              <a:solidFill>
                                <a:schemeClr val="tx1">
                                  <a:lumMod val="85000"/>
                                </a:schemeClr>
                              </a:solidFill>
                              <a:latin typeface="Cambria Math" panose="02040503050406030204" pitchFamily="18" charset="0"/>
                            </a:rPr>
                            <m:t>𝑔</m:t>
                          </m:r>
                          <m:d>
                            <m:dPr>
                              <m:ctrlPr>
                                <a:rPr lang="en-GB" i="1">
                                  <a:solidFill>
                                    <a:schemeClr val="tx1">
                                      <a:lumMod val="85000"/>
                                    </a:schemeClr>
                                  </a:solidFill>
                                  <a:latin typeface="Cambria Math" panose="02040503050406030204" pitchFamily="18" charset="0"/>
                                </a:rPr>
                              </m:ctrlPr>
                            </m:dPr>
                            <m:e>
                              <m:r>
                                <a:rPr lang="en-GB" i="1">
                                  <a:solidFill>
                                    <a:schemeClr val="tx1">
                                      <a:lumMod val="85000"/>
                                    </a:schemeClr>
                                  </a:solidFill>
                                  <a:latin typeface="Cambria Math" panose="02040503050406030204" pitchFamily="18" charset="0"/>
                                </a:rPr>
                                <m:t>𝑧</m:t>
                              </m:r>
                            </m:e>
                          </m:d>
                          <m:r>
                            <a:rPr lang="en-GB" i="0">
                              <a:solidFill>
                                <a:schemeClr val="tx1">
                                  <a:lumMod val="85000"/>
                                </a:schemeClr>
                              </a:solidFill>
                              <a:latin typeface="Cambria Math" panose="02040503050406030204" pitchFamily="18" charset="0"/>
                            </a:rPr>
                            <m:t> </m:t>
                          </m:r>
                          <m:r>
                            <a:rPr lang="en-GB" i="1">
                              <a:solidFill>
                                <a:schemeClr val="tx1">
                                  <a:lumMod val="85000"/>
                                </a:schemeClr>
                              </a:solidFill>
                              <a:latin typeface="Cambria Math" panose="02040503050406030204" pitchFamily="18" charset="0"/>
                            </a:rPr>
                            <m:t>𝑠𝑢𝑏𝑗𝑒𝑐𝑡</m:t>
                          </m:r>
                          <m:r>
                            <a:rPr lang="en-GB" i="0">
                              <a:solidFill>
                                <a:schemeClr val="tx1">
                                  <a:lumMod val="85000"/>
                                </a:schemeClr>
                              </a:solidFill>
                              <a:latin typeface="Cambria Math" panose="02040503050406030204" pitchFamily="18" charset="0"/>
                            </a:rPr>
                            <m:t> </m:t>
                          </m:r>
                          <m:r>
                            <a:rPr lang="en-GB" i="1">
                              <a:solidFill>
                                <a:schemeClr val="tx1">
                                  <a:lumMod val="85000"/>
                                </a:schemeClr>
                              </a:solidFill>
                              <a:latin typeface="Cambria Math" panose="02040503050406030204" pitchFamily="18" charset="0"/>
                            </a:rPr>
                            <m:t>𝑡𝑜</m:t>
                          </m:r>
                          <m:r>
                            <a:rPr lang="en-GB" i="0">
                              <a:solidFill>
                                <a:schemeClr val="tx1">
                                  <a:lumMod val="85000"/>
                                </a:schemeClr>
                              </a:solidFill>
                              <a:latin typeface="Cambria Math" panose="02040503050406030204" pitchFamily="18" charset="0"/>
                            </a:rPr>
                            <m:t> </m:t>
                          </m:r>
                          <m:r>
                            <a:rPr lang="en-GB" i="1">
                              <a:solidFill>
                                <a:schemeClr val="tx1">
                                  <a:lumMod val="85000"/>
                                </a:schemeClr>
                              </a:solidFill>
                              <a:latin typeface="Cambria Math" panose="02040503050406030204" pitchFamily="18" charset="0"/>
                            </a:rPr>
                            <m:t>𝐴𝑥</m:t>
                          </m:r>
                          <m:r>
                            <a:rPr lang="en-GB" i="0">
                              <a:solidFill>
                                <a:schemeClr val="tx1">
                                  <a:lumMod val="85000"/>
                                </a:schemeClr>
                              </a:solidFill>
                              <a:latin typeface="Cambria Math" panose="02040503050406030204" pitchFamily="18" charset="0"/>
                            </a:rPr>
                            <m:t>−</m:t>
                          </m:r>
                          <m:r>
                            <a:rPr lang="en-GB" i="1">
                              <a:solidFill>
                                <a:schemeClr val="tx1">
                                  <a:lumMod val="85000"/>
                                </a:schemeClr>
                              </a:solidFill>
                              <a:latin typeface="Cambria Math" panose="02040503050406030204" pitchFamily="18" charset="0"/>
                            </a:rPr>
                            <m:t>𝑧</m:t>
                          </m:r>
                          <m:r>
                            <a:rPr lang="en-GB" i="0">
                              <a:solidFill>
                                <a:schemeClr val="tx1">
                                  <a:lumMod val="85000"/>
                                </a:schemeClr>
                              </a:solidFill>
                              <a:latin typeface="Cambria Math" panose="02040503050406030204" pitchFamily="18" charset="0"/>
                            </a:rPr>
                            <m:t>=</m:t>
                          </m:r>
                          <m:r>
                            <a:rPr lang="en-GB" i="1">
                              <a:solidFill>
                                <a:schemeClr val="tx1">
                                  <a:lumMod val="85000"/>
                                </a:schemeClr>
                              </a:solidFill>
                              <a:latin typeface="Cambria Math" panose="02040503050406030204" pitchFamily="18" charset="0"/>
                            </a:rPr>
                            <m:t>𝑏</m:t>
                          </m:r>
                        </m:e>
                      </m:func>
                    </m:oMath>
                  </m:oMathPara>
                </a14:m>
                <a:endParaRPr lang="en-GB">
                  <a:solidFill>
                    <a:schemeClr val="tx1">
                      <a:lumMod val="85000"/>
                    </a:schemeClr>
                  </a:solidFill>
                </a:endParaRPr>
              </a:p>
            </p:txBody>
          </p:sp>
        </mc:Choice>
        <mc:Fallback xmlns="">
          <p:sp>
            <p:nvSpPr>
              <p:cNvPr id="2" name="TextBox 1">
                <a:extLst>
                  <a:ext uri="{FF2B5EF4-FFF2-40B4-BE49-F238E27FC236}">
                    <a16:creationId xmlns:a16="http://schemas.microsoft.com/office/drawing/2014/main" id="{38093CB8-C003-3338-F0BF-E4FBB451CE1F}"/>
                  </a:ext>
                </a:extLst>
              </p:cNvPr>
              <p:cNvSpPr txBox="1">
                <a:spLocks noRot="1" noChangeAspect="1" noMove="1" noResize="1" noEditPoints="1" noAdjustHandles="1" noChangeArrowheads="1" noChangeShapeType="1" noTextEdit="1"/>
              </p:cNvSpPr>
              <p:nvPr/>
            </p:nvSpPr>
            <p:spPr>
              <a:xfrm>
                <a:off x="4180110" y="4836884"/>
                <a:ext cx="3831771" cy="4765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092ABB-09EB-41E6-13BB-37899C1DA7AF}"/>
                  </a:ext>
                </a:extLst>
              </p:cNvPr>
              <p:cNvSpPr txBox="1"/>
              <p:nvPr/>
            </p:nvSpPr>
            <p:spPr>
              <a:xfrm>
                <a:off x="1523994" y="3431077"/>
                <a:ext cx="9144001" cy="722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lumMod val="85000"/>
                                </a:schemeClr>
                              </a:solidFill>
                              <a:latin typeface="Cambria Math" panose="02040503050406030204" pitchFamily="18" charset="0"/>
                            </a:rPr>
                          </m:ctrlPr>
                        </m:sSubPr>
                        <m:e>
                          <m:r>
                            <a:rPr lang="en-GB" sz="2400" i="1">
                              <a:solidFill>
                                <a:schemeClr val="tx1">
                                  <a:lumMod val="85000"/>
                                </a:schemeClr>
                              </a:solidFill>
                              <a:latin typeface="Cambria Math" panose="02040503050406030204" pitchFamily="18" charset="0"/>
                            </a:rPr>
                            <m:t>𝐿</m:t>
                          </m:r>
                        </m:e>
                        <m:sub>
                          <m:r>
                            <a:rPr lang="en-GB" sz="2400" i="1">
                              <a:solidFill>
                                <a:schemeClr val="tx1">
                                  <a:lumMod val="85000"/>
                                </a:schemeClr>
                              </a:solidFill>
                              <a:latin typeface="Cambria Math" panose="02040503050406030204" pitchFamily="18" charset="0"/>
                            </a:rPr>
                            <m:t>𝜌</m:t>
                          </m:r>
                        </m:sub>
                      </m:sSub>
                      <m:d>
                        <m:dPr>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𝑥</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𝑦</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𝑧</m:t>
                          </m:r>
                        </m:e>
                      </m:d>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𝑔</m:t>
                      </m:r>
                      <m:d>
                        <m:dPr>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𝑧</m:t>
                          </m:r>
                        </m:e>
                      </m:d>
                      <m:r>
                        <a:rPr lang="en-GB" sz="2400" i="0">
                          <a:solidFill>
                            <a:schemeClr val="tx1">
                              <a:lumMod val="85000"/>
                            </a:schemeClr>
                          </a:solidFill>
                          <a:latin typeface="Cambria Math" panose="02040503050406030204" pitchFamily="18" charset="0"/>
                        </a:rPr>
                        <m:t>+</m:t>
                      </m:r>
                      <m:sSup>
                        <m:sSupPr>
                          <m:ctrlPr>
                            <a:rPr lang="en-GB" sz="2400" i="1">
                              <a:solidFill>
                                <a:schemeClr val="tx1">
                                  <a:lumMod val="85000"/>
                                </a:schemeClr>
                              </a:solidFill>
                              <a:latin typeface="Cambria Math" panose="02040503050406030204" pitchFamily="18" charset="0"/>
                            </a:rPr>
                          </m:ctrlPr>
                        </m:sSupPr>
                        <m:e>
                          <m:r>
                            <a:rPr lang="en-GB" sz="2400" i="1">
                              <a:solidFill>
                                <a:schemeClr val="tx1">
                                  <a:lumMod val="85000"/>
                                </a:schemeClr>
                              </a:solidFill>
                              <a:latin typeface="Cambria Math" panose="02040503050406030204" pitchFamily="18" charset="0"/>
                            </a:rPr>
                            <m:t>𝑦</m:t>
                          </m:r>
                        </m:e>
                        <m:sup>
                          <m:r>
                            <a:rPr lang="en-GB" sz="2400" i="1">
                              <a:solidFill>
                                <a:schemeClr val="tx1">
                                  <a:lumMod val="85000"/>
                                </a:schemeClr>
                              </a:solidFill>
                              <a:latin typeface="Cambria Math" panose="02040503050406030204" pitchFamily="18" charset="0"/>
                            </a:rPr>
                            <m:t>𝑇</m:t>
                          </m:r>
                        </m:sup>
                      </m:sSup>
                      <m:d>
                        <m:dPr>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𝐴𝑥</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𝑏</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𝑧</m:t>
                          </m:r>
                        </m:e>
                      </m:d>
                      <m:r>
                        <a:rPr lang="en-GB" sz="2400" i="0">
                          <a:solidFill>
                            <a:schemeClr val="tx1">
                              <a:lumMod val="85000"/>
                            </a:schemeClr>
                          </a:solidFill>
                          <a:latin typeface="Cambria Math" panose="02040503050406030204" pitchFamily="18" charset="0"/>
                        </a:rPr>
                        <m:t>+</m:t>
                      </m:r>
                      <m:f>
                        <m:fPr>
                          <m:ctrlPr>
                            <a:rPr lang="en-GB" sz="2400" i="1">
                              <a:solidFill>
                                <a:schemeClr val="tx1">
                                  <a:lumMod val="85000"/>
                                </a:schemeClr>
                              </a:solidFill>
                              <a:latin typeface="Cambria Math" panose="02040503050406030204" pitchFamily="18" charset="0"/>
                            </a:rPr>
                          </m:ctrlPr>
                        </m:fPr>
                        <m:num>
                          <m:r>
                            <a:rPr lang="en-GB" sz="2400" i="1">
                              <a:solidFill>
                                <a:schemeClr val="tx1">
                                  <a:lumMod val="85000"/>
                                </a:schemeClr>
                              </a:solidFill>
                              <a:latin typeface="Cambria Math" panose="02040503050406030204" pitchFamily="18" charset="0"/>
                            </a:rPr>
                            <m:t>𝜌</m:t>
                          </m:r>
                        </m:num>
                        <m:den>
                          <m:r>
                            <a:rPr lang="en-GB" sz="2400" i="0">
                              <a:solidFill>
                                <a:schemeClr val="tx1">
                                  <a:lumMod val="85000"/>
                                </a:schemeClr>
                              </a:solidFill>
                              <a:latin typeface="Cambria Math" panose="02040503050406030204" pitchFamily="18" charset="0"/>
                            </a:rPr>
                            <m:t>2</m:t>
                          </m:r>
                        </m:den>
                      </m:f>
                      <m:r>
                        <a:rPr lang="en-GB" sz="2400" i="0">
                          <a:solidFill>
                            <a:schemeClr val="tx1">
                              <a:lumMod val="85000"/>
                            </a:schemeClr>
                          </a:solidFill>
                          <a:latin typeface="Cambria Math" panose="02040503050406030204" pitchFamily="18" charset="0"/>
                        </a:rPr>
                        <m:t> </m:t>
                      </m:r>
                      <m:d>
                        <m:dPr>
                          <m:ctrlPr>
                            <a:rPr lang="en-GB" sz="2400" i="1">
                              <a:solidFill>
                                <a:schemeClr val="tx1">
                                  <a:lumMod val="85000"/>
                                </a:schemeClr>
                              </a:solidFill>
                              <a:latin typeface="Cambria Math" panose="02040503050406030204" pitchFamily="18" charset="0"/>
                            </a:rPr>
                          </m:ctrlPr>
                        </m:dPr>
                        <m:e>
                          <m:sSubSup>
                            <m:sSubSupPr>
                              <m:ctrlPr>
                                <a:rPr lang="en-GB" sz="2400" i="1">
                                  <a:solidFill>
                                    <a:schemeClr val="tx1">
                                      <a:lumMod val="85000"/>
                                    </a:schemeClr>
                                  </a:solidFill>
                                  <a:latin typeface="Cambria Math" panose="02040503050406030204" pitchFamily="18" charset="0"/>
                                </a:rPr>
                              </m:ctrlPr>
                            </m:sSubSupPr>
                            <m:e>
                              <m:d>
                                <m:dPr>
                                  <m:begChr m:val="|"/>
                                  <m:endChr m:val="|"/>
                                  <m:ctrlPr>
                                    <a:rPr lang="en-GB" sz="2400" i="1">
                                      <a:solidFill>
                                        <a:schemeClr val="tx1">
                                          <a:lumMod val="85000"/>
                                        </a:schemeClr>
                                      </a:solidFill>
                                      <a:latin typeface="Cambria Math" panose="02040503050406030204" pitchFamily="18" charset="0"/>
                                    </a:rPr>
                                  </m:ctrlPr>
                                </m:dPr>
                                <m:e>
                                  <m:d>
                                    <m:dPr>
                                      <m:begChr m:val="|"/>
                                      <m:endChr m:val="|"/>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𝐴𝑥</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𝑏</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𝑧</m:t>
                                      </m:r>
                                    </m:e>
                                  </m:d>
                                </m:e>
                              </m:d>
                            </m:e>
                            <m:sub>
                              <m:r>
                                <a:rPr lang="en-GB" sz="2400" i="0">
                                  <a:solidFill>
                                    <a:schemeClr val="tx1">
                                      <a:lumMod val="85000"/>
                                    </a:schemeClr>
                                  </a:solidFill>
                                  <a:latin typeface="Cambria Math" panose="02040503050406030204" pitchFamily="18" charset="0"/>
                                </a:rPr>
                                <m:t>2</m:t>
                              </m:r>
                            </m:sub>
                            <m:sup>
                              <m:r>
                                <a:rPr lang="en-GB" sz="2400" i="0">
                                  <a:solidFill>
                                    <a:schemeClr val="tx1">
                                      <a:lumMod val="85000"/>
                                    </a:schemeClr>
                                  </a:solidFill>
                                  <a:latin typeface="Cambria Math" panose="02040503050406030204" pitchFamily="18" charset="0"/>
                                </a:rPr>
                                <m:t>2</m:t>
                              </m:r>
                            </m:sup>
                          </m:sSubSup>
                        </m:e>
                      </m:d>
                    </m:oMath>
                  </m:oMathPara>
                </a14:m>
                <a:endParaRPr lang="en-GB" sz="2400">
                  <a:solidFill>
                    <a:schemeClr val="tx1">
                      <a:lumMod val="85000"/>
                    </a:schemeClr>
                  </a:solidFill>
                </a:endParaRPr>
              </a:p>
            </p:txBody>
          </p:sp>
        </mc:Choice>
        <mc:Fallback xmlns="">
          <p:sp>
            <p:nvSpPr>
              <p:cNvPr id="3" name="TextBox 2">
                <a:extLst>
                  <a:ext uri="{FF2B5EF4-FFF2-40B4-BE49-F238E27FC236}">
                    <a16:creationId xmlns:a16="http://schemas.microsoft.com/office/drawing/2014/main" id="{6A092ABB-09EB-41E6-13BB-37899C1DA7AF}"/>
                  </a:ext>
                </a:extLst>
              </p:cNvPr>
              <p:cNvSpPr txBox="1">
                <a:spLocks noRot="1" noChangeAspect="1" noMove="1" noResize="1" noEditPoints="1" noAdjustHandles="1" noChangeArrowheads="1" noChangeShapeType="1" noTextEdit="1"/>
              </p:cNvSpPr>
              <p:nvPr/>
            </p:nvSpPr>
            <p:spPr>
              <a:xfrm>
                <a:off x="1523994" y="3431077"/>
                <a:ext cx="9144001" cy="7223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D75E50-9C89-634E-F155-4644AC676D40}"/>
                  </a:ext>
                </a:extLst>
              </p:cNvPr>
              <p:cNvSpPr txBox="1"/>
              <p:nvPr/>
            </p:nvSpPr>
            <p:spPr>
              <a:xfrm>
                <a:off x="689472" y="4438911"/>
                <a:ext cx="4407540" cy="541687"/>
              </a:xfrm>
              <a:prstGeom prst="rect">
                <a:avLst/>
              </a:prstGeom>
              <a:noFill/>
            </p:spPr>
            <p:txBody>
              <a:bodyPr wrap="square">
                <a:spAutoFit/>
              </a:bodyPr>
              <a:lstStyle/>
              <a:p>
                <a:r>
                  <a:rPr lang="en-US" sz="2000">
                    <a:solidFill>
                      <a:schemeClr val="tx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rPr>
                  <a:t>Let us assume </a:t>
                </a:r>
                <a14:m>
                  <m:oMath xmlns:m="http://schemas.openxmlformats.org/officeDocument/2006/math">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𝑦</m:t>
                        </m:r>
                      </m:num>
                      <m:den>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𝜌</m:t>
                        </m:r>
                      </m:den>
                    </m:f>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𝜌</m:t>
                    </m:r>
                  </m:oMath>
                </a14:m>
                <a:r>
                  <a:rPr lang="en-US" sz="2000">
                    <a:solidFill>
                      <a:schemeClr val="tx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200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3BD75E50-9C89-634E-F155-4644AC676D40}"/>
                  </a:ext>
                </a:extLst>
              </p:cNvPr>
              <p:cNvSpPr txBox="1">
                <a:spLocks noRot="1" noChangeAspect="1" noMove="1" noResize="1" noEditPoints="1" noAdjustHandles="1" noChangeArrowheads="1" noChangeShapeType="1" noTextEdit="1"/>
              </p:cNvSpPr>
              <p:nvPr/>
            </p:nvSpPr>
            <p:spPr>
              <a:xfrm>
                <a:off x="689472" y="4438911"/>
                <a:ext cx="4407540" cy="541687"/>
              </a:xfrm>
              <a:prstGeom prst="rect">
                <a:avLst/>
              </a:prstGeom>
              <a:blipFill>
                <a:blip r:embed="rId4"/>
                <a:stretch>
                  <a:fillRect l="-1383" b="-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8A0DEE-B34A-A368-C3F0-68A107516FC3}"/>
                  </a:ext>
                </a:extLst>
              </p:cNvPr>
              <p:cNvSpPr txBox="1"/>
              <p:nvPr/>
            </p:nvSpPr>
            <p:spPr>
              <a:xfrm>
                <a:off x="2315023" y="5397450"/>
                <a:ext cx="7561944"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lumMod val="85000"/>
                                </a:schemeClr>
                              </a:solidFill>
                              <a:latin typeface="Cambria Math" panose="02040503050406030204" pitchFamily="18" charset="0"/>
                            </a:rPr>
                          </m:ctrlPr>
                        </m:sSubPr>
                        <m:e>
                          <m:r>
                            <a:rPr lang="en-GB" sz="2400" i="1">
                              <a:solidFill>
                                <a:schemeClr val="tx1">
                                  <a:lumMod val="85000"/>
                                </a:schemeClr>
                              </a:solidFill>
                              <a:latin typeface="Cambria Math" panose="02040503050406030204" pitchFamily="18" charset="0"/>
                            </a:rPr>
                            <m:t>𝐿</m:t>
                          </m:r>
                        </m:e>
                        <m:sub>
                          <m:r>
                            <a:rPr lang="en-GB" sz="2400" i="1">
                              <a:solidFill>
                                <a:schemeClr val="tx1">
                                  <a:lumMod val="85000"/>
                                </a:schemeClr>
                              </a:solidFill>
                              <a:latin typeface="Cambria Math" panose="02040503050406030204" pitchFamily="18" charset="0"/>
                            </a:rPr>
                            <m:t>𝜌</m:t>
                          </m:r>
                        </m:sub>
                      </m:sSub>
                      <m:d>
                        <m:dPr>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𝑥</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𝑢</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𝑧</m:t>
                          </m:r>
                        </m:e>
                      </m:d>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𝑔</m:t>
                      </m:r>
                      <m:d>
                        <m:dPr>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𝑧</m:t>
                          </m:r>
                        </m:e>
                      </m:d>
                      <m:r>
                        <a:rPr lang="en-GB" sz="2400" i="0">
                          <a:solidFill>
                            <a:schemeClr val="tx1">
                              <a:lumMod val="85000"/>
                            </a:schemeClr>
                          </a:solidFill>
                          <a:latin typeface="Cambria Math" panose="02040503050406030204" pitchFamily="18" charset="0"/>
                        </a:rPr>
                        <m:t>+</m:t>
                      </m:r>
                      <m:f>
                        <m:fPr>
                          <m:ctrlPr>
                            <a:rPr lang="en-GB" sz="2400" i="1">
                              <a:solidFill>
                                <a:schemeClr val="tx1">
                                  <a:lumMod val="85000"/>
                                </a:schemeClr>
                              </a:solidFill>
                              <a:latin typeface="Cambria Math" panose="02040503050406030204" pitchFamily="18" charset="0"/>
                            </a:rPr>
                          </m:ctrlPr>
                        </m:fPr>
                        <m:num>
                          <m:r>
                            <a:rPr lang="en-GB" sz="2400" i="0">
                              <a:solidFill>
                                <a:schemeClr val="tx1">
                                  <a:lumMod val="85000"/>
                                </a:schemeClr>
                              </a:solidFill>
                              <a:latin typeface="Cambria Math" panose="02040503050406030204" pitchFamily="18" charset="0"/>
                            </a:rPr>
                            <m:t>1</m:t>
                          </m:r>
                        </m:num>
                        <m:den>
                          <m:r>
                            <a:rPr lang="en-GB" sz="2400" i="0">
                              <a:solidFill>
                                <a:schemeClr val="tx1">
                                  <a:lumMod val="85000"/>
                                </a:schemeClr>
                              </a:solidFill>
                              <a:latin typeface="Cambria Math" panose="02040503050406030204" pitchFamily="18" charset="0"/>
                            </a:rPr>
                            <m:t>2</m:t>
                          </m:r>
                          <m:r>
                            <a:rPr lang="en-GB" sz="2400" i="1">
                              <a:solidFill>
                                <a:schemeClr val="tx1">
                                  <a:lumMod val="85000"/>
                                </a:schemeClr>
                              </a:solidFill>
                              <a:latin typeface="Cambria Math" panose="02040503050406030204" pitchFamily="18" charset="0"/>
                            </a:rPr>
                            <m:t>𝜆</m:t>
                          </m:r>
                        </m:den>
                      </m:f>
                      <m:sSubSup>
                        <m:sSubSupPr>
                          <m:ctrlPr>
                            <a:rPr lang="en-GB" sz="2400" i="1">
                              <a:solidFill>
                                <a:schemeClr val="tx1">
                                  <a:lumMod val="85000"/>
                                </a:schemeClr>
                              </a:solidFill>
                              <a:latin typeface="Cambria Math" panose="02040503050406030204" pitchFamily="18" charset="0"/>
                            </a:rPr>
                          </m:ctrlPr>
                        </m:sSubSupPr>
                        <m:e>
                          <m:d>
                            <m:dPr>
                              <m:begChr m:val="|"/>
                              <m:endChr m:val="|"/>
                              <m:ctrlPr>
                                <a:rPr lang="en-GB" sz="2400" i="1">
                                  <a:solidFill>
                                    <a:schemeClr val="tx1">
                                      <a:lumMod val="85000"/>
                                    </a:schemeClr>
                                  </a:solidFill>
                                  <a:latin typeface="Cambria Math" panose="02040503050406030204" pitchFamily="18" charset="0"/>
                                </a:rPr>
                              </m:ctrlPr>
                            </m:dPr>
                            <m:e>
                              <m:d>
                                <m:dPr>
                                  <m:begChr m:val="|"/>
                                  <m:endChr m:val="|"/>
                                  <m:ctrlPr>
                                    <a:rPr lang="en-GB" sz="2400" i="1">
                                      <a:solidFill>
                                        <a:schemeClr val="tx1">
                                          <a:lumMod val="85000"/>
                                        </a:schemeClr>
                                      </a:solidFill>
                                      <a:latin typeface="Cambria Math" panose="02040503050406030204" pitchFamily="18" charset="0"/>
                                    </a:rPr>
                                  </m:ctrlPr>
                                </m:dPr>
                                <m:e>
                                  <m:r>
                                    <a:rPr lang="en-GB" sz="2400" i="1">
                                      <a:solidFill>
                                        <a:schemeClr val="tx1">
                                          <a:lumMod val="85000"/>
                                        </a:schemeClr>
                                      </a:solidFill>
                                      <a:latin typeface="Cambria Math" panose="02040503050406030204" pitchFamily="18" charset="0"/>
                                    </a:rPr>
                                    <m:t>𝐴𝑥</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𝑏</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𝑧</m:t>
                                  </m:r>
                                  <m:r>
                                    <a:rPr lang="en-GB" sz="2400" i="0">
                                      <a:solidFill>
                                        <a:schemeClr val="tx1">
                                          <a:lumMod val="85000"/>
                                        </a:schemeClr>
                                      </a:solidFill>
                                      <a:latin typeface="Cambria Math" panose="02040503050406030204" pitchFamily="18" charset="0"/>
                                    </a:rPr>
                                    <m:t>+</m:t>
                                  </m:r>
                                  <m:r>
                                    <a:rPr lang="en-GB" sz="2400" i="1">
                                      <a:solidFill>
                                        <a:schemeClr val="tx1">
                                          <a:lumMod val="85000"/>
                                        </a:schemeClr>
                                      </a:solidFill>
                                      <a:latin typeface="Cambria Math" panose="02040503050406030204" pitchFamily="18" charset="0"/>
                                    </a:rPr>
                                    <m:t>𝑢</m:t>
                                  </m:r>
                                </m:e>
                              </m:d>
                            </m:e>
                          </m:d>
                        </m:e>
                        <m:sub>
                          <m:r>
                            <a:rPr lang="en-GB" sz="2400" i="0">
                              <a:solidFill>
                                <a:schemeClr val="tx1">
                                  <a:lumMod val="85000"/>
                                </a:schemeClr>
                              </a:solidFill>
                              <a:latin typeface="Cambria Math" panose="02040503050406030204" pitchFamily="18" charset="0"/>
                            </a:rPr>
                            <m:t>2</m:t>
                          </m:r>
                        </m:sub>
                        <m:sup>
                          <m:r>
                            <a:rPr lang="en-GB" sz="2400" i="0">
                              <a:solidFill>
                                <a:schemeClr val="tx1">
                                  <a:lumMod val="85000"/>
                                </a:schemeClr>
                              </a:solidFill>
                              <a:latin typeface="Cambria Math" panose="02040503050406030204" pitchFamily="18" charset="0"/>
                            </a:rPr>
                            <m:t>2</m:t>
                          </m:r>
                        </m:sup>
                      </m:sSubSup>
                    </m:oMath>
                  </m:oMathPara>
                </a14:m>
                <a:endParaRPr lang="en-GB" sz="2400">
                  <a:solidFill>
                    <a:schemeClr val="tx1">
                      <a:lumMod val="85000"/>
                    </a:schemeClr>
                  </a:solidFill>
                </a:endParaRPr>
              </a:p>
            </p:txBody>
          </p:sp>
        </mc:Choice>
        <mc:Fallback xmlns="">
          <p:sp>
            <p:nvSpPr>
              <p:cNvPr id="5" name="TextBox 4">
                <a:extLst>
                  <a:ext uri="{FF2B5EF4-FFF2-40B4-BE49-F238E27FC236}">
                    <a16:creationId xmlns:a16="http://schemas.microsoft.com/office/drawing/2014/main" id="{5C8A0DEE-B34A-A368-C3F0-68A107516FC3}"/>
                  </a:ext>
                </a:extLst>
              </p:cNvPr>
              <p:cNvSpPr txBox="1">
                <a:spLocks noRot="1" noChangeAspect="1" noMove="1" noResize="1" noEditPoints="1" noAdjustHandles="1" noChangeArrowheads="1" noChangeShapeType="1" noTextEdit="1"/>
              </p:cNvSpPr>
              <p:nvPr/>
            </p:nvSpPr>
            <p:spPr>
              <a:xfrm>
                <a:off x="2315023" y="5397450"/>
                <a:ext cx="7561944" cy="786177"/>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300033C-AE1C-387A-43E0-11A4B974FF81}"/>
              </a:ext>
            </a:extLst>
          </p:cNvPr>
          <p:cNvSpPr txBox="1"/>
          <p:nvPr/>
        </p:nvSpPr>
        <p:spPr>
          <a:xfrm>
            <a:off x="689472" y="2844544"/>
            <a:ext cx="10813053" cy="400110"/>
          </a:xfrm>
          <a:prstGeom prst="rect">
            <a:avLst/>
          </a:prstGeom>
          <a:noFill/>
        </p:spPr>
        <p:txBody>
          <a:bodyPr wrap="square">
            <a:spAutoFit/>
          </a:bodyPr>
          <a:lstStyle/>
          <a:p>
            <a:r>
              <a:rPr lang="en-US" sz="2000">
                <a:solidFill>
                  <a:schemeClr val="tx1">
                    <a:lumMod val="85000"/>
                  </a:schemeClr>
                </a:solidFill>
                <a:effectLst/>
                <a:ea typeface="Times New Roman" panose="02020603050405020304" pitchFamily="18" charset="0"/>
                <a:cs typeface="Times New Roman"/>
              </a:rPr>
              <a:t>Let us write the augmented </a:t>
            </a:r>
            <a:r>
              <a:rPr lang="en-US" sz="2000" err="1">
                <a:solidFill>
                  <a:schemeClr val="tx1">
                    <a:lumMod val="85000"/>
                  </a:schemeClr>
                </a:solidFill>
                <a:ea typeface="Times New Roman" panose="02020603050405020304" pitchFamily="18" charset="0"/>
                <a:cs typeface="Times New Roman"/>
              </a:rPr>
              <a:t>L</a:t>
            </a:r>
            <a:r>
              <a:rPr lang="en-US" sz="2000" err="1">
                <a:solidFill>
                  <a:schemeClr val="tx1">
                    <a:lumMod val="85000"/>
                  </a:schemeClr>
                </a:solidFill>
                <a:effectLst/>
                <a:ea typeface="Times New Roman" panose="02020603050405020304" pitchFamily="18" charset="0"/>
                <a:cs typeface="Times New Roman"/>
              </a:rPr>
              <a:t>agrangian</a:t>
            </a:r>
            <a:r>
              <a:rPr lang="en-US" sz="2000">
                <a:solidFill>
                  <a:schemeClr val="tx1">
                    <a:lumMod val="85000"/>
                  </a:schemeClr>
                </a:solidFill>
                <a:effectLst/>
                <a:ea typeface="Times New Roman" panose="02020603050405020304" pitchFamily="18" charset="0"/>
                <a:cs typeface="Times New Roman"/>
              </a:rPr>
              <a:t> function for the above </a:t>
            </a:r>
            <a:r>
              <a:rPr lang="en-US" sz="2000">
                <a:solidFill>
                  <a:schemeClr val="tx1">
                    <a:lumMod val="85000"/>
                  </a:schemeClr>
                </a:solidFill>
                <a:ea typeface="Times New Roman" panose="02020603050405020304" pitchFamily="18" charset="0"/>
                <a:cs typeface="Times New Roman"/>
              </a:rPr>
              <a:t>H</a:t>
            </a:r>
            <a:r>
              <a:rPr lang="en-US" sz="2000">
                <a:solidFill>
                  <a:schemeClr val="tx1">
                    <a:lumMod val="85000"/>
                  </a:schemeClr>
                </a:solidFill>
                <a:effectLst/>
                <a:ea typeface="Times New Roman" panose="02020603050405020304" pitchFamily="18" charset="0"/>
                <a:cs typeface="Times New Roman"/>
              </a:rPr>
              <a:t>uber problem.</a:t>
            </a:r>
            <a:endParaRPr lang="en-GB" sz="2000">
              <a:solidFill>
                <a:schemeClr val="tx1">
                  <a:lumMod val="8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414E32-9BA8-103C-64D4-3295C4D9F8A4}"/>
                  </a:ext>
                </a:extLst>
              </p:cNvPr>
              <p:cNvSpPr txBox="1"/>
              <p:nvPr/>
            </p:nvSpPr>
            <p:spPr>
              <a:xfrm>
                <a:off x="4228624" y="1055930"/>
                <a:ext cx="3734740" cy="15481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tx1">
                                  <a:lumMod val="85000"/>
                                </a:schemeClr>
                              </a:solidFill>
                              <a:latin typeface="Cambria Math" panose="02040503050406030204" pitchFamily="18" charset="0"/>
                            </a:rPr>
                          </m:ctrlPr>
                        </m:funcPr>
                        <m:fName>
                          <m:limLow>
                            <m:limLowPr>
                              <m:ctrlPr>
                                <a:rPr lang="en-US" sz="2000" b="0" i="1" smtClean="0">
                                  <a:solidFill>
                                    <a:schemeClr val="tx1">
                                      <a:lumMod val="85000"/>
                                    </a:schemeClr>
                                  </a:solidFill>
                                  <a:latin typeface="Cambria Math" panose="02040503050406030204" pitchFamily="18" charset="0"/>
                                </a:rPr>
                              </m:ctrlPr>
                            </m:limLowPr>
                            <m:e>
                              <m:r>
                                <m:rPr>
                                  <m:sty m:val="p"/>
                                </m:rPr>
                                <a:rPr lang="en-US" sz="2000" b="0" i="0" smtClean="0">
                                  <a:solidFill>
                                    <a:schemeClr val="tx1">
                                      <a:lumMod val="85000"/>
                                    </a:schemeClr>
                                  </a:solidFill>
                                  <a:latin typeface="Cambria Math" panose="02040503050406030204" pitchFamily="18" charset="0"/>
                                </a:rPr>
                                <m:t>min</m:t>
                              </m:r>
                            </m:e>
                            <m:lim>
                              <m:r>
                                <a:rPr lang="en-US" sz="2000" b="0" i="1" smtClean="0">
                                  <a:solidFill>
                                    <a:schemeClr val="tx1">
                                      <a:lumMod val="85000"/>
                                    </a:schemeClr>
                                  </a:solidFill>
                                  <a:latin typeface="Cambria Math" panose="02040503050406030204" pitchFamily="18" charset="0"/>
                                </a:rPr>
                                <m:t>𝑥</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𝑧</m:t>
                              </m:r>
                            </m:lim>
                          </m:limLow>
                        </m:fName>
                        <m:e>
                          <m:nary>
                            <m:naryPr>
                              <m:chr m:val="∑"/>
                              <m:ctrlPr>
                                <a:rPr lang="en-US" sz="2000" b="0" i="1" smtClean="0">
                                  <a:solidFill>
                                    <a:schemeClr val="tx1">
                                      <a:lumMod val="85000"/>
                                    </a:schemeClr>
                                  </a:solidFill>
                                  <a:latin typeface="Cambria Math" panose="02040503050406030204" pitchFamily="18" charset="0"/>
                                </a:rPr>
                              </m:ctrlPr>
                            </m:naryPr>
                            <m:sub>
                              <m:r>
                                <m:rPr>
                                  <m:brk m:alnAt="23"/>
                                </m:rPr>
                                <a:rPr lang="en-US" sz="2000" b="0" i="1" smtClean="0">
                                  <a:solidFill>
                                    <a:schemeClr val="tx1">
                                      <a:lumMod val="85000"/>
                                    </a:schemeClr>
                                  </a:solidFill>
                                  <a:latin typeface="Cambria Math" panose="02040503050406030204" pitchFamily="18" charset="0"/>
                                </a:rPr>
                                <m:t>𝑖</m:t>
                              </m:r>
                              <m:r>
                                <a:rPr lang="en-US" sz="2000" b="0" i="1" smtClean="0">
                                  <a:solidFill>
                                    <a:schemeClr val="tx1">
                                      <a:lumMod val="85000"/>
                                    </a:schemeClr>
                                  </a:solidFill>
                                  <a:latin typeface="Cambria Math" panose="02040503050406030204" pitchFamily="18" charset="0"/>
                                </a:rPr>
                                <m:t>=1</m:t>
                              </m:r>
                            </m:sub>
                            <m:sup>
                              <m:r>
                                <a:rPr lang="en-US" sz="2000" b="0" i="1" smtClean="0">
                                  <a:solidFill>
                                    <a:schemeClr val="tx1">
                                      <a:lumMod val="85000"/>
                                    </a:schemeClr>
                                  </a:solidFill>
                                  <a:latin typeface="Cambria Math" panose="02040503050406030204" pitchFamily="18" charset="0"/>
                                </a:rPr>
                                <m:t>𝑚</m:t>
                              </m:r>
                            </m:sup>
                            <m:e>
                              <m:r>
                                <a:rPr lang="en-US" sz="2000" b="0" i="1" smtClean="0">
                                  <a:solidFill>
                                    <a:schemeClr val="tx1">
                                      <a:lumMod val="85000"/>
                                    </a:schemeClr>
                                  </a:solidFill>
                                  <a:latin typeface="Cambria Math" panose="02040503050406030204" pitchFamily="18" charset="0"/>
                                </a:rPr>
                                <m:t>h𝑢𝑏𝑒𝑟</m:t>
                              </m:r>
                              <m:r>
                                <a:rPr lang="en-US" sz="2000" b="0" i="1" smtClean="0">
                                  <a:solidFill>
                                    <a:schemeClr val="tx1">
                                      <a:lumMod val="85000"/>
                                    </a:schemeClr>
                                  </a:solidFill>
                                  <a:latin typeface="Cambria Math" panose="02040503050406030204" pitchFamily="18" charset="0"/>
                                </a:rPr>
                                <m:t>(</m:t>
                              </m:r>
                              <m:sSub>
                                <m:sSubPr>
                                  <m:ctrlPr>
                                    <a:rPr lang="en-US" sz="2000" b="0" i="1" smtClean="0">
                                      <a:solidFill>
                                        <a:schemeClr val="tx1">
                                          <a:lumMod val="85000"/>
                                        </a:schemeClr>
                                      </a:solidFill>
                                      <a:latin typeface="Cambria Math" panose="02040503050406030204" pitchFamily="18" charset="0"/>
                                    </a:rPr>
                                  </m:ctrlPr>
                                </m:sSubPr>
                                <m:e>
                                  <m:r>
                                    <a:rPr lang="en-US" sz="2000" b="0" i="1" smtClean="0">
                                      <a:solidFill>
                                        <a:schemeClr val="tx1">
                                          <a:lumMod val="85000"/>
                                        </a:schemeClr>
                                      </a:solidFill>
                                      <a:latin typeface="Cambria Math" panose="02040503050406030204" pitchFamily="18" charset="0"/>
                                    </a:rPr>
                                    <m:t>𝑧</m:t>
                                  </m:r>
                                </m:e>
                                <m:sub>
                                  <m:r>
                                    <a:rPr lang="en-US" sz="2000" b="0" i="1" smtClean="0">
                                      <a:solidFill>
                                        <a:schemeClr val="tx1">
                                          <a:lumMod val="85000"/>
                                        </a:schemeClr>
                                      </a:solidFill>
                                      <a:latin typeface="Cambria Math" panose="02040503050406030204" pitchFamily="18" charset="0"/>
                                    </a:rPr>
                                    <m:t>𝑖</m:t>
                                  </m:r>
                                </m:sub>
                              </m:sSub>
                              <m:r>
                                <a:rPr lang="en-US" sz="2000" b="0" i="1" smtClean="0">
                                  <a:solidFill>
                                    <a:schemeClr val="tx1">
                                      <a:lumMod val="85000"/>
                                    </a:schemeClr>
                                  </a:solidFill>
                                  <a:latin typeface="Cambria Math" panose="02040503050406030204" pitchFamily="18" charset="0"/>
                                </a:rPr>
                                <m:t>)</m:t>
                              </m:r>
                            </m:e>
                          </m:nary>
                        </m:e>
                      </m:func>
                      <m:r>
                        <a:rPr lang="en-US" sz="2000" b="0" i="1" smtClean="0">
                          <a:solidFill>
                            <a:schemeClr val="tx1">
                              <a:lumMod val="85000"/>
                            </a:schemeClr>
                          </a:solidFill>
                          <a:latin typeface="Cambria Math" panose="02040503050406030204" pitchFamily="18" charset="0"/>
                        </a:rPr>
                        <m:t>=</m:t>
                      </m:r>
                      <m:func>
                        <m:funcPr>
                          <m:ctrlPr>
                            <a:rPr lang="en-US" sz="2000" b="0" i="1" smtClean="0">
                              <a:solidFill>
                                <a:schemeClr val="tx1">
                                  <a:lumMod val="85000"/>
                                </a:schemeClr>
                              </a:solidFill>
                              <a:latin typeface="Cambria Math" panose="02040503050406030204" pitchFamily="18" charset="0"/>
                            </a:rPr>
                          </m:ctrlPr>
                        </m:funcPr>
                        <m:fName>
                          <m:limLow>
                            <m:limLowPr>
                              <m:ctrlPr>
                                <a:rPr lang="en-US" sz="2000" b="0" i="1" smtClean="0">
                                  <a:solidFill>
                                    <a:schemeClr val="tx1">
                                      <a:lumMod val="85000"/>
                                    </a:schemeClr>
                                  </a:solidFill>
                                  <a:latin typeface="Cambria Math" panose="02040503050406030204" pitchFamily="18" charset="0"/>
                                </a:rPr>
                              </m:ctrlPr>
                            </m:limLowPr>
                            <m:e>
                              <m:r>
                                <m:rPr>
                                  <m:sty m:val="p"/>
                                </m:rPr>
                                <a:rPr lang="en-US" sz="2000" b="0" i="0" smtClean="0">
                                  <a:solidFill>
                                    <a:schemeClr val="tx1">
                                      <a:lumMod val="85000"/>
                                    </a:schemeClr>
                                  </a:solidFill>
                                  <a:latin typeface="Cambria Math" panose="02040503050406030204" pitchFamily="18" charset="0"/>
                                </a:rPr>
                                <m:t>min</m:t>
                              </m:r>
                            </m:e>
                            <m:lim>
                              <m:r>
                                <a:rPr lang="en-US" sz="2000" b="0" i="1" smtClean="0">
                                  <a:solidFill>
                                    <a:schemeClr val="tx1">
                                      <a:lumMod val="85000"/>
                                    </a:schemeClr>
                                  </a:solidFill>
                                  <a:latin typeface="Cambria Math" panose="02040503050406030204" pitchFamily="18" charset="0"/>
                                </a:rPr>
                                <m:t>𝑥</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𝑧</m:t>
                              </m:r>
                            </m:lim>
                          </m:limLow>
                        </m:fName>
                        <m:e>
                          <m:r>
                            <a:rPr lang="en-US" sz="2000" b="0" i="1" smtClean="0">
                              <a:solidFill>
                                <a:schemeClr val="tx1">
                                  <a:lumMod val="85000"/>
                                </a:schemeClr>
                              </a:solidFill>
                              <a:latin typeface="Cambria Math" panose="02040503050406030204" pitchFamily="18" charset="0"/>
                            </a:rPr>
                            <m:t>𝑔</m:t>
                          </m:r>
                          <m:d>
                            <m:dPr>
                              <m:ctrlPr>
                                <a:rPr lang="en-US" sz="2000" b="0" i="1" smtClean="0">
                                  <a:solidFill>
                                    <a:schemeClr val="tx1">
                                      <a:lumMod val="85000"/>
                                    </a:schemeClr>
                                  </a:solidFill>
                                  <a:latin typeface="Cambria Math" panose="02040503050406030204" pitchFamily="18" charset="0"/>
                                </a:rPr>
                              </m:ctrlPr>
                            </m:dPr>
                            <m:e>
                              <m:r>
                                <a:rPr lang="en-US" sz="2000" b="0" i="1" smtClean="0">
                                  <a:solidFill>
                                    <a:schemeClr val="tx1">
                                      <a:lumMod val="85000"/>
                                    </a:schemeClr>
                                  </a:solidFill>
                                  <a:latin typeface="Cambria Math" panose="02040503050406030204" pitchFamily="18" charset="0"/>
                                </a:rPr>
                                <m:t>𝑧</m:t>
                              </m:r>
                            </m:e>
                          </m:d>
                          <m:r>
                            <a:rPr lang="en-US" sz="2000" b="0" i="1" smtClean="0">
                              <a:solidFill>
                                <a:schemeClr val="tx1">
                                  <a:lumMod val="85000"/>
                                </a:schemeClr>
                              </a:solidFill>
                              <a:latin typeface="Cambria Math" panose="02040503050406030204" pitchFamily="18" charset="0"/>
                            </a:rPr>
                            <m:t> </m:t>
                          </m:r>
                        </m:e>
                      </m:func>
                      <m:r>
                        <a:rPr lang="en-US" sz="2000" b="0" i="1" smtClean="0">
                          <a:solidFill>
                            <a:schemeClr val="tx1">
                              <a:lumMod val="85000"/>
                            </a:schemeClr>
                          </a:solidFill>
                          <a:latin typeface="Cambria Math" panose="02040503050406030204" pitchFamily="18" charset="0"/>
                        </a:rPr>
                        <m:t> </m:t>
                      </m:r>
                    </m:oMath>
                  </m:oMathPara>
                </a14:m>
                <a:endParaRPr lang="en-US" sz="2000" b="0">
                  <a:solidFill>
                    <a:schemeClr val="tx1">
                      <a:lumMod val="85000"/>
                    </a:schemeClr>
                  </a:solidFill>
                </a:endParaRPr>
              </a:p>
              <a:p>
                <a:pPr/>
                <a:br>
                  <a:rPr lang="en-US" sz="2000" b="0">
                    <a:solidFill>
                      <a:schemeClr val="tx1">
                        <a:lumMod val="85000"/>
                      </a:schemeClr>
                    </a:solidFill>
                  </a:rPr>
                </a:br>
                <a14:m>
                  <m:oMathPara xmlns:m="http://schemas.openxmlformats.org/officeDocument/2006/math">
                    <m:oMathParaPr>
                      <m:jc m:val="centerGroup"/>
                    </m:oMathParaPr>
                    <m:oMath xmlns:m="http://schemas.openxmlformats.org/officeDocument/2006/math">
                      <m:r>
                        <a:rPr lang="en-US" sz="2000" b="0" i="1" smtClean="0">
                          <a:solidFill>
                            <a:schemeClr val="tx1">
                              <a:lumMod val="85000"/>
                            </a:schemeClr>
                          </a:solidFill>
                          <a:latin typeface="Cambria Math" panose="02040503050406030204" pitchFamily="18" charset="0"/>
                        </a:rPr>
                        <m:t>𝑠</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𝑡</m:t>
                      </m:r>
                      <m:r>
                        <a:rPr lang="en-US" sz="2000" b="0" i="1" smtClean="0">
                          <a:solidFill>
                            <a:schemeClr val="tx1">
                              <a:lumMod val="85000"/>
                            </a:schemeClr>
                          </a:solidFill>
                          <a:latin typeface="Cambria Math" panose="02040503050406030204" pitchFamily="18" charset="0"/>
                        </a:rPr>
                        <m:t> </m:t>
                      </m:r>
                      <m:r>
                        <a:rPr lang="en-US" sz="2000" b="0" i="1" smtClean="0">
                          <a:solidFill>
                            <a:schemeClr val="tx1">
                              <a:lumMod val="85000"/>
                            </a:schemeClr>
                          </a:solidFill>
                          <a:latin typeface="Cambria Math" panose="02040503050406030204" pitchFamily="18" charset="0"/>
                        </a:rPr>
                        <m:t>𝐴𝑥</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𝑧</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𝑏</m:t>
                      </m:r>
                    </m:oMath>
                  </m:oMathPara>
                </a14:m>
                <a:endParaRPr lang="en-GB" sz="2000">
                  <a:solidFill>
                    <a:schemeClr val="tx1">
                      <a:lumMod val="85000"/>
                    </a:schemeClr>
                  </a:solidFill>
                </a:endParaRPr>
              </a:p>
            </p:txBody>
          </p:sp>
        </mc:Choice>
        <mc:Fallback xmlns="">
          <p:sp>
            <p:nvSpPr>
              <p:cNvPr id="8" name="TextBox 7">
                <a:extLst>
                  <a:ext uri="{FF2B5EF4-FFF2-40B4-BE49-F238E27FC236}">
                    <a16:creationId xmlns:a16="http://schemas.microsoft.com/office/drawing/2014/main" id="{BF414E32-9BA8-103C-64D4-3295C4D9F8A4}"/>
                  </a:ext>
                </a:extLst>
              </p:cNvPr>
              <p:cNvSpPr txBox="1">
                <a:spLocks noRot="1" noChangeAspect="1" noMove="1" noResize="1" noEditPoints="1" noAdjustHandles="1" noChangeArrowheads="1" noChangeShapeType="1" noTextEdit="1"/>
              </p:cNvSpPr>
              <p:nvPr/>
            </p:nvSpPr>
            <p:spPr>
              <a:xfrm>
                <a:off x="4228624" y="1055930"/>
                <a:ext cx="3734740" cy="1548181"/>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64E72-C3EF-44BF-F148-C91DA1BB53EC}"/>
              </a:ext>
            </a:extLst>
          </p:cNvPr>
          <p:cNvSpPr txBox="1"/>
          <p:nvPr/>
        </p:nvSpPr>
        <p:spPr>
          <a:xfrm>
            <a:off x="689472" y="545898"/>
            <a:ext cx="3337773" cy="400110"/>
          </a:xfrm>
          <a:prstGeom prst="rect">
            <a:avLst/>
          </a:prstGeom>
          <a:noFill/>
        </p:spPr>
        <p:txBody>
          <a:bodyPr wrap="none" rtlCol="0">
            <a:spAutoFit/>
          </a:bodyPr>
          <a:lstStyle/>
          <a:p>
            <a:r>
              <a:rPr lang="en-GB" sz="2000">
                <a:solidFill>
                  <a:schemeClr val="tx1">
                    <a:lumMod val="85000"/>
                  </a:schemeClr>
                </a:solidFill>
              </a:rPr>
              <a:t>The optimization problem is </a:t>
            </a:r>
          </a:p>
        </p:txBody>
      </p:sp>
    </p:spTree>
    <p:extLst>
      <p:ext uri="{BB962C8B-B14F-4D97-AF65-F5344CB8AC3E}">
        <p14:creationId xmlns:p14="http://schemas.microsoft.com/office/powerpoint/2010/main" val="235527891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ED78C8-C120-4337-BE80-B45B895D8616}"/>
              </a:ext>
            </a:extLst>
          </p:cNvPr>
          <p:cNvSpPr txBox="1"/>
          <p:nvPr/>
        </p:nvSpPr>
        <p:spPr>
          <a:xfrm>
            <a:off x="637627" y="456523"/>
            <a:ext cx="7694574" cy="584775"/>
          </a:xfrm>
          <a:prstGeom prst="rect">
            <a:avLst/>
          </a:prstGeom>
          <a:noFill/>
        </p:spPr>
        <p:txBody>
          <a:bodyPr wrap="square" lIns="91440" tIns="45720" rIns="91440" bIns="45720" anchor="t">
            <a:spAutoFit/>
          </a:bodyPr>
          <a:lstStyle/>
          <a:p>
            <a:r>
              <a:rPr lang="en-IN" sz="3200">
                <a:effectLst/>
                <a:latin typeface="+mj-lt"/>
                <a:ea typeface="Times New Roman" panose="02020603050405020304" pitchFamily="18" charset="0"/>
                <a:cs typeface="Times New Roman"/>
              </a:rPr>
              <a:t>Update of x in k+1 </a:t>
            </a:r>
            <a:r>
              <a:rPr lang="en-IN" sz="3200" err="1">
                <a:effectLst/>
                <a:latin typeface="+mj-lt"/>
                <a:ea typeface="Times New Roman" panose="02020603050405020304" pitchFamily="18" charset="0"/>
                <a:cs typeface="Times New Roman"/>
              </a:rPr>
              <a:t>th</a:t>
            </a:r>
            <a:r>
              <a:rPr lang="en-IN" sz="3200">
                <a:effectLst/>
                <a:latin typeface="+mj-lt"/>
                <a:ea typeface="Times New Roman" panose="02020603050405020304" pitchFamily="18" charset="0"/>
                <a:cs typeface="Times New Roman"/>
              </a:rPr>
              <a:t> iteration</a:t>
            </a:r>
            <a:endParaRPr lang="en-IN" sz="3200">
              <a:effectLst/>
              <a:latin typeface="+mj-lt"/>
              <a:ea typeface="Calibri" panose="020F0502020204030204" pitchFamily="34" charset="0"/>
              <a:cs typeface="Times New Roman"/>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6F5CE-4151-1BB9-F5D1-6797CFE3A49B}"/>
                  </a:ext>
                </a:extLst>
              </p:cNvPr>
              <p:cNvSpPr txBox="1"/>
              <p:nvPr/>
            </p:nvSpPr>
            <p:spPr>
              <a:xfrm>
                <a:off x="637626" y="1396114"/>
                <a:ext cx="11091567" cy="411588"/>
              </a:xfrm>
              <a:prstGeom prst="rect">
                <a:avLst/>
              </a:prstGeom>
              <a:noFill/>
            </p:spPr>
            <p:txBody>
              <a:bodyPr wrap="square">
                <a:spAutoFit/>
              </a:bodyPr>
              <a:lstStyle/>
              <a:p>
                <a:r>
                  <a:rPr lang="en-IN" sz="2000">
                    <a:solidFill>
                      <a:schemeClr val="tx1"/>
                    </a:solidFill>
                    <a:effectLst/>
                    <a:ea typeface="Times New Roman" panose="02020603050405020304" pitchFamily="18" charset="0"/>
                    <a:cs typeface="Times New Roman" panose="02020603050405020304" pitchFamily="18" charset="0"/>
                  </a:rPr>
                  <a:t>Consider minimization of augmented </a:t>
                </a:r>
                <a:r>
                  <a:rPr lang="en-IN" sz="2000" err="1">
                    <a:solidFill>
                      <a:schemeClr val="tx1"/>
                    </a:solidFill>
                    <a:effectLst/>
                    <a:ea typeface="Times New Roman" panose="02020603050405020304" pitchFamily="18" charset="0"/>
                    <a:cs typeface="Times New Roman" panose="02020603050405020304" pitchFamily="18" charset="0"/>
                  </a:rPr>
                  <a:t>lagrangian</a:t>
                </a:r>
                <a:r>
                  <a:rPr lang="en-IN" sz="2000">
                    <a:solidFill>
                      <a:schemeClr val="tx1"/>
                    </a:solidFill>
                    <a:effectLst/>
                    <a:ea typeface="Times New Roman" panose="02020603050405020304" pitchFamily="18" charset="0"/>
                    <a:cs typeface="Times New Roman" panose="02020603050405020304" pitchFamily="18" charset="0"/>
                  </a:rPr>
                  <a:t> function L </a:t>
                </a:r>
                <a:r>
                  <a:rPr lang="en-IN" sz="2000" err="1">
                    <a:solidFill>
                      <a:schemeClr val="tx1"/>
                    </a:solidFill>
                    <a:effectLst/>
                    <a:ea typeface="Times New Roman" panose="02020603050405020304" pitchFamily="18" charset="0"/>
                    <a:cs typeface="Times New Roman" panose="02020603050405020304" pitchFamily="18" charset="0"/>
                  </a:rPr>
                  <a:t>w.r.t</a:t>
                </a:r>
                <a:r>
                  <a:rPr lang="en-IN" sz="2000">
                    <a:solidFill>
                      <a:schemeClr val="tx1"/>
                    </a:solidFill>
                    <a:effectLst/>
                    <a:ea typeface="Times New Roman" panose="02020603050405020304" pitchFamily="18" charset="0"/>
                    <a:cs typeface="Times New Roman" panose="02020603050405020304" pitchFamily="18" charset="0"/>
                  </a:rPr>
                  <a:t> x and assume </a:t>
                </a:r>
                <a14:m>
                  <m:oMath xmlns:m="http://schemas.openxmlformats.org/officeDocument/2006/math">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2000">
                  <a:solidFill>
                    <a:schemeClr val="tx1"/>
                  </a:solidFill>
                  <a:effectLst/>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FC6F5CE-4151-1BB9-F5D1-6797CFE3A49B}"/>
                  </a:ext>
                </a:extLst>
              </p:cNvPr>
              <p:cNvSpPr txBox="1">
                <a:spLocks noRot="1" noChangeAspect="1" noMove="1" noResize="1" noEditPoints="1" noAdjustHandles="1" noChangeArrowheads="1" noChangeShapeType="1" noTextEdit="1"/>
              </p:cNvSpPr>
              <p:nvPr/>
            </p:nvSpPr>
            <p:spPr>
              <a:xfrm>
                <a:off x="637626" y="1396114"/>
                <a:ext cx="11091567" cy="411588"/>
              </a:xfrm>
              <a:prstGeom prst="rect">
                <a:avLst/>
              </a:prstGeom>
              <a:blipFill>
                <a:blip r:embed="rId2"/>
                <a:stretch>
                  <a:fillRect l="-605" t="-588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E045E7-D731-36E4-5D89-A4E3DE4611BA}"/>
                  </a:ext>
                </a:extLst>
              </p:cNvPr>
              <p:cNvSpPr txBox="1"/>
              <p:nvPr/>
            </p:nvSpPr>
            <p:spPr>
              <a:xfrm>
                <a:off x="2009226" y="1931126"/>
                <a:ext cx="8186057" cy="1292341"/>
              </a:xfrm>
              <a:prstGeom prst="rect">
                <a:avLst/>
              </a:prstGeom>
              <a:noFill/>
            </p:spPr>
            <p:txBody>
              <a:bodyPr wrap="square">
                <a:spAutoFit/>
              </a:bodyPr>
              <a:lstStyle/>
              <a:p>
                <a:r>
                  <a:rPr lang="en-IN" sz="2000">
                    <a:solidFill>
                      <a:schemeClr val="tx1"/>
                    </a:solidFill>
                    <a:effectLst/>
                    <a:ea typeface="Times New Roman" panose="02020603050405020304" pitchFamily="18" charset="0"/>
                    <a:cs typeface="Times New Roman" panose="02020603050405020304" pitchFamily="18" charset="0"/>
                  </a:rPr>
                  <a:t>Now , augmented </a:t>
                </a:r>
                <a:r>
                  <a:rPr lang="en-IN" sz="2000" err="1">
                    <a:solidFill>
                      <a:schemeClr val="tx1"/>
                    </a:solidFill>
                    <a:effectLst/>
                    <a:ea typeface="Times New Roman" panose="02020603050405020304" pitchFamily="18" charset="0"/>
                    <a:cs typeface="Times New Roman" panose="02020603050405020304" pitchFamily="18" charset="0"/>
                  </a:rPr>
                  <a:t>lagrangian</a:t>
                </a:r>
                <a:r>
                  <a:rPr lang="en-IN" sz="2000">
                    <a:solidFill>
                      <a:schemeClr val="tx1"/>
                    </a:solidFill>
                    <a:effectLst/>
                    <a:ea typeface="Times New Roman" panose="02020603050405020304" pitchFamily="18" charset="0"/>
                    <a:cs typeface="Times New Roman" panose="02020603050405020304" pitchFamily="18" charset="0"/>
                  </a:rPr>
                  <a:t> function is :</a:t>
                </a:r>
              </a:p>
              <a:p>
                <a:pPr algn="ctr"/>
                <a:endParaRPr lang="en-IN">
                  <a:latin typeface="Calibri" panose="020F0502020204030204" pitchFamily="34" charset="0"/>
                  <a:ea typeface="Times New Roman" panose="02020603050405020304" pitchFamily="18" charset="0"/>
                  <a:cs typeface="Times New Roman" panose="02020603050405020304" pitchFamily="18" charset="0"/>
                </a:endParaRPr>
              </a:p>
              <a:p>
                <a:r>
                  <a:rPr lang="en-IN" sz="2200">
                    <a:solidFill>
                      <a:schemeClr val="tx1"/>
                    </a:solidFill>
                    <a:effectLst/>
                    <a:ea typeface="Times New Roman" panose="02020603050405020304" pitchFamily="18" charset="0"/>
                  </a:rPr>
                  <a:t>            </a:t>
                </a:r>
                <a14:m>
                  <m:oMath xmlns:m="http://schemas.openxmlformats.org/officeDocument/2006/math">
                    <m:sSub>
                      <m:sSubPr>
                        <m:ctrlPr>
                          <a:rPr lang="en-IN"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𝜌</m:t>
                        </m:r>
                      </m:sub>
                    </m:sSub>
                    <m:d>
                      <m:dPr>
                        <m:ctrlPr>
                          <a:rPr lang="en-IN" sz="2200" i="1">
                            <a:solidFill>
                              <a:schemeClr val="tx1"/>
                            </a:solidFill>
                            <a:effectLst/>
                            <a:latin typeface="Cambria Math" panose="02040503050406030204" pitchFamily="18" charset="0"/>
                            <a:ea typeface="Times New Roman" panose="02020603050405020304" pitchFamily="18" charset="0"/>
                          </a:rPr>
                        </m:ctrlPr>
                      </m:d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effectLst/>
                                <a:latin typeface="Cambria Math" panose="02040503050406030204" pitchFamily="18" charset="0"/>
                                <a:ea typeface="Times New Roman" panose="02020603050405020304" pitchFamily="18" charset="0"/>
                              </a:rPr>
                            </m:ctrlPr>
                          </m:sSup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effectLst/>
                                <a:latin typeface="Cambria Math" panose="02040503050406030204" pitchFamily="18" charset="0"/>
                                <a:ea typeface="Times New Roman" panose="02020603050405020304" pitchFamily="18" charset="0"/>
                              </a:rPr>
                            </m:ctrlPr>
                          </m:sSup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2200" i="1">
                            <a:solidFill>
                              <a:schemeClr val="tx1"/>
                            </a:solidFill>
                            <a:effectLst/>
                            <a:latin typeface="Cambria Math" panose="02040503050406030204" pitchFamily="18" charset="0"/>
                            <a:ea typeface="Times New Roman" panose="02020603050405020304" pitchFamily="18" charset="0"/>
                          </a:rPr>
                        </m:ctrlPr>
                      </m:dPr>
                      <m:e>
                        <m:sSup>
                          <m:sSupPr>
                            <m:ctrlPr>
                              <a:rPr lang="en-IN" sz="2200" i="1">
                                <a:solidFill>
                                  <a:schemeClr val="tx1"/>
                                </a:solidFill>
                                <a:effectLst/>
                                <a:latin typeface="Cambria Math" panose="02040503050406030204" pitchFamily="18" charset="0"/>
                                <a:ea typeface="Times New Roman" panose="02020603050405020304" pitchFamily="18" charset="0"/>
                              </a:rPr>
                            </m:ctrlPr>
                          </m:sSup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solidFill>
                              <a:schemeClr val="tx1"/>
                            </a:solidFill>
                            <a:effectLst/>
                            <a:latin typeface="Cambria Math" panose="02040503050406030204" pitchFamily="18" charset="0"/>
                            <a:ea typeface="Times New Roman" panose="02020603050405020304" pitchFamily="18" charset="0"/>
                          </a:rPr>
                        </m:ctrlPr>
                      </m:fPr>
                      <m:num>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den>
                    </m:f>
                    <m:sSubSup>
                      <m:sSubSupPr>
                        <m:ctrlPr>
                          <a:rPr lang="en-IN" sz="2200" i="1">
                            <a:solidFill>
                              <a:schemeClr val="tx1"/>
                            </a:solidFill>
                            <a:effectLst/>
                            <a:latin typeface="Cambria Math" panose="02040503050406030204" pitchFamily="18" charset="0"/>
                            <a:ea typeface="Times New Roman" panose="02020603050405020304" pitchFamily="18" charset="0"/>
                          </a:rPr>
                        </m:ctrlPr>
                      </m:sSubSupPr>
                      <m:e>
                        <m:d>
                          <m:dPr>
                            <m:begChr m:val="|"/>
                            <m:endChr m:val="|"/>
                            <m:ctrlPr>
                              <a:rPr lang="en-IN" sz="2200" i="1">
                                <a:solidFill>
                                  <a:schemeClr val="tx1"/>
                                </a:solidFill>
                                <a:effectLst/>
                                <a:latin typeface="Cambria Math" panose="02040503050406030204" pitchFamily="18" charset="0"/>
                                <a:ea typeface="Times New Roman" panose="02020603050405020304" pitchFamily="18" charset="0"/>
                              </a:rPr>
                            </m:ctrlPr>
                          </m:dPr>
                          <m:e>
                            <m:d>
                              <m:dPr>
                                <m:begChr m:val="|"/>
                                <m:endChr m:val="|"/>
                                <m:ctrlPr>
                                  <a:rPr lang="en-IN" sz="2200" i="1">
                                    <a:solidFill>
                                      <a:schemeClr val="tx1"/>
                                    </a:solidFill>
                                    <a:effectLst/>
                                    <a:latin typeface="Cambria Math" panose="02040503050406030204" pitchFamily="18" charset="0"/>
                                    <a:ea typeface="Times New Roman" panose="02020603050405020304" pitchFamily="18" charset="0"/>
                                  </a:rPr>
                                </m:ctrlPr>
                              </m:d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𝐴𝑥</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effectLst/>
                                        <a:latin typeface="Cambria Math" panose="02040503050406030204" pitchFamily="18" charset="0"/>
                                        <a:ea typeface="Times New Roman" panose="02020603050405020304" pitchFamily="18" charset="0"/>
                                      </a:rPr>
                                    </m:ctrlPr>
                                  </m:sSup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effectLst/>
                                        <a:latin typeface="Cambria Math" panose="02040503050406030204" pitchFamily="18" charset="0"/>
                                        <a:ea typeface="Times New Roman" panose="02020603050405020304" pitchFamily="18" charset="0"/>
                                      </a:rPr>
                                    </m:ctrlPr>
                                  </m:sSupPr>
                                  <m:e>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e>
                        </m:d>
                      </m:e>
                      <m:sub>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2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IN" sz="2200">
                    <a:solidFill>
                      <a:schemeClr val="tx1"/>
                    </a:solidFill>
                    <a:effectLst/>
                  </a:rPr>
                  <a:t> </a:t>
                </a:r>
                <a:endParaRPr lang="en-GB" sz="2200">
                  <a:solidFill>
                    <a:schemeClr val="tx1"/>
                  </a:solidFill>
                </a:endParaRPr>
              </a:p>
            </p:txBody>
          </p:sp>
        </mc:Choice>
        <mc:Fallback xmlns="">
          <p:sp>
            <p:nvSpPr>
              <p:cNvPr id="7" name="TextBox 6">
                <a:extLst>
                  <a:ext uri="{FF2B5EF4-FFF2-40B4-BE49-F238E27FC236}">
                    <a16:creationId xmlns:a16="http://schemas.microsoft.com/office/drawing/2014/main" id="{73E045E7-D731-36E4-5D89-A4E3DE4611BA}"/>
                  </a:ext>
                </a:extLst>
              </p:cNvPr>
              <p:cNvSpPr txBox="1">
                <a:spLocks noRot="1" noChangeAspect="1" noMove="1" noResize="1" noEditPoints="1" noAdjustHandles="1" noChangeArrowheads="1" noChangeShapeType="1" noTextEdit="1"/>
              </p:cNvSpPr>
              <p:nvPr/>
            </p:nvSpPr>
            <p:spPr>
              <a:xfrm>
                <a:off x="2009226" y="1931126"/>
                <a:ext cx="8186057" cy="1292341"/>
              </a:xfrm>
              <a:prstGeom prst="rect">
                <a:avLst/>
              </a:prstGeom>
              <a:blipFill>
                <a:blip r:embed="rId3"/>
                <a:stretch>
                  <a:fillRect l="-820" t="-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B79811-8BC5-822A-A299-0DB6C36AF7F2}"/>
                  </a:ext>
                </a:extLst>
              </p:cNvPr>
              <p:cNvSpPr txBox="1"/>
              <p:nvPr/>
            </p:nvSpPr>
            <p:spPr>
              <a:xfrm>
                <a:off x="637626" y="3376624"/>
                <a:ext cx="8577944" cy="369332"/>
              </a:xfrm>
              <a:prstGeom prst="rect">
                <a:avLst/>
              </a:prstGeom>
              <a:noFill/>
            </p:spPr>
            <p:txBody>
              <a:bodyPr wrap="square">
                <a:spAutoFit/>
              </a:bodyPr>
              <a:lstStyle/>
              <a:p>
                <a:r>
                  <a:rPr lang="en-US" sz="1800">
                    <a:effectLst/>
                    <a:latin typeface="Calibri" panose="020F0502020204030204" pitchFamily="34" charset="0"/>
                    <a:ea typeface="Times New Roman" panose="02020603050405020304" pitchFamily="18" charset="0"/>
                    <a:cs typeface="Times New Roman" panose="02020603050405020304" pitchFamily="18" charset="0"/>
                  </a:rPr>
                  <a:t>Now divide leave the constant part and differentiate the above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lagrangian</a:t>
                </a:r>
                <a:r>
                  <a:rPr lang="en-US" sz="1800">
                    <a:effectLst/>
                    <a:latin typeface="Calibri" panose="020F0502020204030204" pitchFamily="34" charset="0"/>
                    <a:ea typeface="Times New Roman" panose="02020603050405020304" pitchFamily="18" charset="0"/>
                    <a:cs typeface="Times New Roman" panose="02020603050405020304" pitchFamily="18" charset="0"/>
                  </a:rPr>
                  <a:t> function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w.r.t</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4B79811-8BC5-822A-A299-0DB6C36AF7F2}"/>
                  </a:ext>
                </a:extLst>
              </p:cNvPr>
              <p:cNvSpPr txBox="1">
                <a:spLocks noRot="1" noChangeAspect="1" noMove="1" noResize="1" noEditPoints="1" noAdjustHandles="1" noChangeArrowheads="1" noChangeShapeType="1" noTextEdit="1"/>
              </p:cNvSpPr>
              <p:nvPr/>
            </p:nvSpPr>
            <p:spPr>
              <a:xfrm>
                <a:off x="637626" y="3376624"/>
                <a:ext cx="8577944" cy="369332"/>
              </a:xfrm>
              <a:prstGeom prst="rect">
                <a:avLst/>
              </a:prstGeom>
              <a:blipFill>
                <a:blip r:embed="rId4"/>
                <a:stretch>
                  <a:fillRect l="-640" t="-10000" r="-78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3DC544-D716-F0DB-0A4A-5641D449FDE8}"/>
                  </a:ext>
                </a:extLst>
              </p:cNvPr>
              <p:cNvSpPr txBox="1"/>
              <p:nvPr/>
            </p:nvSpPr>
            <p:spPr>
              <a:xfrm>
                <a:off x="3051628" y="3920965"/>
                <a:ext cx="6096000" cy="801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f>
                        <m:fPr>
                          <m:ctrlPr>
                            <a:rPr lang="en-GB" sz="2200" i="1" smtClean="0">
                              <a:solidFill>
                                <a:schemeClr val="tx1"/>
                              </a:solidFill>
                              <a:latin typeface="Cambria Math" panose="02040503050406030204" pitchFamily="18" charset="0"/>
                            </a:rPr>
                          </m:ctrlPr>
                        </m:fPr>
                        <m:num>
                          <m:r>
                            <a:rPr lang="en-GB" sz="2200" i="1">
                              <a:solidFill>
                                <a:schemeClr val="tx1"/>
                              </a:solidFill>
                              <a:latin typeface="Cambria Math" panose="02040503050406030204" pitchFamily="18" charset="0"/>
                            </a:rPr>
                            <m:t>𝛿</m:t>
                          </m:r>
                          <m:sSub>
                            <m:sSubPr>
                              <m:ctrlPr>
                                <a:rPr lang="en-US" sz="2200" b="0" i="1" smtClean="0">
                                  <a:solidFill>
                                    <a:schemeClr val="tx1"/>
                                  </a:solidFill>
                                  <a:latin typeface="Cambria Math" panose="02040503050406030204" pitchFamily="18" charset="0"/>
                                </a:rPr>
                              </m:ctrlPr>
                            </m:sSubPr>
                            <m:e>
                              <m:r>
                                <a:rPr lang="en-GB" sz="2200" i="1">
                                  <a:solidFill>
                                    <a:schemeClr val="tx1"/>
                                  </a:solidFill>
                                  <a:latin typeface="Cambria Math" panose="02040503050406030204" pitchFamily="18" charset="0"/>
                                </a:rPr>
                                <m:t>𝐿</m:t>
                              </m:r>
                            </m:e>
                            <m:sub>
                              <m:r>
                                <a:rPr lang="en-US" sz="2200" b="0" i="1" smtClean="0">
                                  <a:solidFill>
                                    <a:schemeClr val="tx1"/>
                                  </a:solidFill>
                                  <a:latin typeface="Cambria Math" panose="02040503050406030204" pitchFamily="18" charset="0"/>
                                </a:rPr>
                                <m:t>𝜌</m:t>
                              </m:r>
                            </m:sub>
                          </m:sSub>
                          <m:d>
                            <m:dPr>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𝑥</m:t>
                              </m:r>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𝑧</m:t>
                                  </m:r>
                                </m:e>
                                <m:sup>
                                  <m:r>
                                    <a:rPr lang="en-GB" sz="2200" i="1">
                                      <a:solidFill>
                                        <a:schemeClr val="tx1"/>
                                      </a:solidFill>
                                      <a:latin typeface="Cambria Math" panose="02040503050406030204" pitchFamily="18" charset="0"/>
                                    </a:rPr>
                                    <m:t>𝑘</m:t>
                                  </m:r>
                                </m:sup>
                              </m:sSup>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𝑢</m:t>
                                  </m:r>
                                </m:e>
                                <m:sup>
                                  <m:r>
                                    <a:rPr lang="en-GB" sz="2200" i="1">
                                      <a:solidFill>
                                        <a:schemeClr val="tx1"/>
                                      </a:solidFill>
                                      <a:latin typeface="Cambria Math" panose="02040503050406030204" pitchFamily="18" charset="0"/>
                                    </a:rPr>
                                    <m:t>𝑘</m:t>
                                  </m:r>
                                </m:sup>
                              </m:sSup>
                            </m:e>
                          </m:d>
                        </m:num>
                        <m:den>
                          <m:r>
                            <a:rPr lang="en-GB" sz="2200" i="1">
                              <a:solidFill>
                                <a:schemeClr val="tx1"/>
                              </a:solidFill>
                              <a:latin typeface="Cambria Math" panose="02040503050406030204" pitchFamily="18" charset="0"/>
                            </a:rPr>
                            <m:t>𝛿</m:t>
                          </m:r>
                          <m:r>
                            <a:rPr lang="en-GB" sz="2200" i="1">
                              <a:solidFill>
                                <a:schemeClr val="tx1"/>
                              </a:solidFill>
                              <a:latin typeface="Cambria Math" panose="02040503050406030204" pitchFamily="18" charset="0"/>
                            </a:rPr>
                            <m:t>𝑥</m:t>
                          </m:r>
                        </m:den>
                      </m:f>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𝐴</m:t>
                          </m:r>
                        </m:e>
                        <m:sup>
                          <m:r>
                            <a:rPr lang="en-GB" sz="2200" i="1">
                              <a:solidFill>
                                <a:schemeClr val="tx1"/>
                              </a:solidFill>
                              <a:latin typeface="Cambria Math" panose="02040503050406030204" pitchFamily="18" charset="0"/>
                            </a:rPr>
                            <m:t>𝑇</m:t>
                          </m:r>
                        </m:sup>
                      </m:sSup>
                      <m:d>
                        <m:dPr>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𝐴𝑥</m:t>
                          </m:r>
                          <m:r>
                            <a:rPr lang="en-GB" sz="2200" i="0">
                              <a:solidFill>
                                <a:schemeClr val="tx1"/>
                              </a:solidFill>
                              <a:latin typeface="Cambria Math" panose="02040503050406030204" pitchFamily="18" charset="0"/>
                            </a:rPr>
                            <m:t>−</m:t>
                          </m:r>
                          <m:r>
                            <a:rPr lang="en-GB" sz="2200" i="1">
                              <a:solidFill>
                                <a:schemeClr val="tx1"/>
                              </a:solidFill>
                              <a:latin typeface="Cambria Math" panose="02040503050406030204" pitchFamily="18" charset="0"/>
                            </a:rPr>
                            <m:t>𝑏</m:t>
                          </m:r>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𝑧</m:t>
                              </m:r>
                            </m:e>
                            <m:sup>
                              <m:r>
                                <a:rPr lang="en-GB" sz="2200" i="1">
                                  <a:solidFill>
                                    <a:schemeClr val="tx1"/>
                                  </a:solidFill>
                                  <a:latin typeface="Cambria Math" panose="02040503050406030204" pitchFamily="18" charset="0"/>
                                </a:rPr>
                                <m:t>𝑘</m:t>
                              </m:r>
                            </m:sup>
                          </m:sSup>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𝑢</m:t>
                              </m:r>
                            </m:e>
                            <m:sup>
                              <m:r>
                                <a:rPr lang="en-GB" sz="2200" i="1">
                                  <a:solidFill>
                                    <a:schemeClr val="tx1"/>
                                  </a:solidFill>
                                  <a:latin typeface="Cambria Math" panose="02040503050406030204" pitchFamily="18" charset="0"/>
                                </a:rPr>
                                <m:t>𝑘</m:t>
                              </m:r>
                            </m:sup>
                          </m:sSup>
                        </m:e>
                      </m:d>
                      <m:r>
                        <a:rPr lang="en-GB" sz="2200" i="0">
                          <a:solidFill>
                            <a:schemeClr val="tx1"/>
                          </a:solidFill>
                          <a:latin typeface="Cambria Math" panose="02040503050406030204" pitchFamily="18" charset="0"/>
                        </a:rPr>
                        <m:t>=0</m:t>
                      </m:r>
                    </m:oMath>
                  </m:oMathPara>
                </a14:m>
                <a:endParaRPr lang="en-GB" sz="2200">
                  <a:solidFill>
                    <a:schemeClr val="tx1"/>
                  </a:solidFill>
                </a:endParaRPr>
              </a:p>
            </p:txBody>
          </p:sp>
        </mc:Choice>
        <mc:Fallback xmlns="">
          <p:sp>
            <p:nvSpPr>
              <p:cNvPr id="11" name="TextBox 10">
                <a:extLst>
                  <a:ext uri="{FF2B5EF4-FFF2-40B4-BE49-F238E27FC236}">
                    <a16:creationId xmlns:a16="http://schemas.microsoft.com/office/drawing/2014/main" id="{293DC544-D716-F0DB-0A4A-5641D449FDE8}"/>
                  </a:ext>
                </a:extLst>
              </p:cNvPr>
              <p:cNvSpPr txBox="1">
                <a:spLocks noRot="1" noChangeAspect="1" noMove="1" noResize="1" noEditPoints="1" noAdjustHandles="1" noChangeArrowheads="1" noChangeShapeType="1" noTextEdit="1"/>
              </p:cNvSpPr>
              <p:nvPr/>
            </p:nvSpPr>
            <p:spPr>
              <a:xfrm>
                <a:off x="3051628" y="3920965"/>
                <a:ext cx="6096000" cy="801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493C47-635F-E05D-8B05-95D2B2BFBCAF}"/>
                  </a:ext>
                </a:extLst>
              </p:cNvPr>
              <p:cNvSpPr txBox="1"/>
              <p:nvPr/>
            </p:nvSpPr>
            <p:spPr>
              <a:xfrm>
                <a:off x="3898986" y="4898276"/>
                <a:ext cx="4397829" cy="474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20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 </m:t>
                          </m:r>
                          <m:r>
                            <a:rPr lang="en-GB" sz="2200" i="1">
                              <a:solidFill>
                                <a:schemeClr val="tx1"/>
                              </a:solidFill>
                              <a:latin typeface="Cambria Math" panose="02040503050406030204" pitchFamily="18" charset="0"/>
                            </a:rPr>
                            <m:t>𝐴</m:t>
                          </m:r>
                        </m:e>
                        <m:sup>
                          <m:r>
                            <a:rPr lang="en-GB" sz="2200" i="1">
                              <a:solidFill>
                                <a:schemeClr val="tx1"/>
                              </a:solidFill>
                              <a:latin typeface="Cambria Math" panose="02040503050406030204" pitchFamily="18" charset="0"/>
                            </a:rPr>
                            <m:t>𝑇</m:t>
                          </m:r>
                        </m:sup>
                      </m:sSup>
                      <m:r>
                        <a:rPr lang="en-GB" sz="2200" i="1">
                          <a:solidFill>
                            <a:schemeClr val="tx1"/>
                          </a:solidFill>
                          <a:latin typeface="Cambria Math" panose="02040503050406030204" pitchFamily="18" charset="0"/>
                        </a:rPr>
                        <m:t>𝐴𝑥</m:t>
                      </m:r>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𝐴</m:t>
                          </m:r>
                        </m:e>
                        <m:sup>
                          <m:r>
                            <a:rPr lang="en-GB" sz="2200" i="1">
                              <a:solidFill>
                                <a:schemeClr val="tx1"/>
                              </a:solidFill>
                              <a:latin typeface="Cambria Math" panose="02040503050406030204" pitchFamily="18" charset="0"/>
                            </a:rPr>
                            <m:t>𝑇</m:t>
                          </m:r>
                        </m:sup>
                      </m:sSup>
                      <m:d>
                        <m:dPr>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𝑏</m:t>
                          </m:r>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𝑧</m:t>
                              </m:r>
                            </m:e>
                            <m:sup>
                              <m:r>
                                <a:rPr lang="en-GB" sz="2200" i="1">
                                  <a:solidFill>
                                    <a:schemeClr val="tx1"/>
                                  </a:solidFill>
                                  <a:latin typeface="Cambria Math" panose="02040503050406030204" pitchFamily="18" charset="0"/>
                                </a:rPr>
                                <m:t>𝑘</m:t>
                              </m:r>
                            </m:sup>
                          </m:sSup>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𝑢</m:t>
                              </m:r>
                            </m:e>
                            <m:sup>
                              <m:r>
                                <a:rPr lang="en-GB" sz="2200" i="1">
                                  <a:solidFill>
                                    <a:schemeClr val="tx1"/>
                                  </a:solidFill>
                                  <a:latin typeface="Cambria Math" panose="02040503050406030204" pitchFamily="18" charset="0"/>
                                </a:rPr>
                                <m:t>𝑘</m:t>
                              </m:r>
                            </m:sup>
                          </m:sSup>
                        </m:e>
                      </m:d>
                    </m:oMath>
                  </m:oMathPara>
                </a14:m>
                <a:endParaRPr lang="en-GB" sz="2200">
                  <a:solidFill>
                    <a:schemeClr val="tx1"/>
                  </a:solidFill>
                </a:endParaRPr>
              </a:p>
            </p:txBody>
          </p:sp>
        </mc:Choice>
        <mc:Fallback xmlns="">
          <p:sp>
            <p:nvSpPr>
              <p:cNvPr id="13" name="TextBox 12">
                <a:extLst>
                  <a:ext uri="{FF2B5EF4-FFF2-40B4-BE49-F238E27FC236}">
                    <a16:creationId xmlns:a16="http://schemas.microsoft.com/office/drawing/2014/main" id="{A7493C47-635F-E05D-8B05-95D2B2BFBCAF}"/>
                  </a:ext>
                </a:extLst>
              </p:cNvPr>
              <p:cNvSpPr txBox="1">
                <a:spLocks noRot="1" noChangeAspect="1" noMove="1" noResize="1" noEditPoints="1" noAdjustHandles="1" noChangeArrowheads="1" noChangeShapeType="1" noTextEdit="1"/>
              </p:cNvSpPr>
              <p:nvPr/>
            </p:nvSpPr>
            <p:spPr>
              <a:xfrm>
                <a:off x="3898986" y="4898276"/>
                <a:ext cx="4397829" cy="4744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640089-CF60-E21C-C823-B8C05280C0B3}"/>
                  </a:ext>
                </a:extLst>
              </p:cNvPr>
              <p:cNvSpPr txBox="1"/>
              <p:nvPr/>
            </p:nvSpPr>
            <p:spPr>
              <a:xfrm>
                <a:off x="3051628" y="5822752"/>
                <a:ext cx="6098720" cy="474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200" i="1" smtClean="0">
                              <a:solidFill>
                                <a:srgbClr val="836967"/>
                              </a:solidFill>
                              <a:latin typeface="Cambria Math" panose="02040503050406030204" pitchFamily="18" charset="0"/>
                            </a:rPr>
                          </m:ctrlPr>
                        </m:sSupPr>
                        <m:e>
                          <m:r>
                            <a:rPr lang="en-GB" sz="2200" i="1">
                              <a:latin typeface="Cambria Math" panose="02040503050406030204" pitchFamily="18" charset="0"/>
                            </a:rPr>
                            <m:t>𝑥</m:t>
                          </m:r>
                        </m:e>
                        <m:sup>
                          <m:r>
                            <a:rPr lang="en-GB" sz="2200" i="1">
                              <a:latin typeface="Cambria Math" panose="02040503050406030204" pitchFamily="18" charset="0"/>
                            </a:rPr>
                            <m:t>𝑘</m:t>
                          </m:r>
                          <m:r>
                            <a:rPr lang="en-GB" sz="2200">
                              <a:latin typeface="Cambria Math" panose="02040503050406030204" pitchFamily="18" charset="0"/>
                            </a:rPr>
                            <m:t>+1</m:t>
                          </m:r>
                        </m:sup>
                      </m:sSup>
                      <m:r>
                        <a:rPr lang="en-GB" sz="2200">
                          <a:latin typeface="Cambria Math" panose="02040503050406030204" pitchFamily="18" charset="0"/>
                        </a:rPr>
                        <m:t>=</m:t>
                      </m:r>
                      <m:sSup>
                        <m:sSupPr>
                          <m:ctrlPr>
                            <a:rPr lang="en-GB" sz="2200" i="1">
                              <a:solidFill>
                                <a:srgbClr val="836967"/>
                              </a:solidFill>
                              <a:latin typeface="Cambria Math" panose="02040503050406030204" pitchFamily="18" charset="0"/>
                            </a:rPr>
                          </m:ctrlPr>
                        </m:sSupPr>
                        <m:e>
                          <m:d>
                            <m:dPr>
                              <m:ctrlPr>
                                <a:rPr lang="en-GB" sz="2200" i="1">
                                  <a:solidFill>
                                    <a:srgbClr val="836967"/>
                                  </a:solidFill>
                                  <a:latin typeface="Cambria Math" panose="02040503050406030204" pitchFamily="18" charset="0"/>
                                </a:rPr>
                              </m:ctrlPr>
                            </m:dPr>
                            <m:e>
                              <m:sSup>
                                <m:sSupPr>
                                  <m:ctrlPr>
                                    <a:rPr lang="en-GB" sz="2200" i="1">
                                      <a:solidFill>
                                        <a:srgbClr val="836967"/>
                                      </a:solidFill>
                                      <a:latin typeface="Cambria Math" panose="02040503050406030204" pitchFamily="18" charset="0"/>
                                    </a:rPr>
                                  </m:ctrlPr>
                                </m:sSupPr>
                                <m:e>
                                  <m:r>
                                    <a:rPr lang="en-GB" sz="2200" i="1">
                                      <a:latin typeface="Cambria Math" panose="02040503050406030204" pitchFamily="18" charset="0"/>
                                    </a:rPr>
                                    <m:t>𝐴</m:t>
                                  </m:r>
                                </m:e>
                                <m:sup>
                                  <m:r>
                                    <a:rPr lang="en-GB" sz="2200" i="1">
                                      <a:latin typeface="Cambria Math" panose="02040503050406030204" pitchFamily="18" charset="0"/>
                                    </a:rPr>
                                    <m:t>𝑇</m:t>
                                  </m:r>
                                </m:sup>
                              </m:sSup>
                              <m:r>
                                <a:rPr lang="en-GB" sz="2200" i="1">
                                  <a:latin typeface="Cambria Math" panose="02040503050406030204" pitchFamily="18" charset="0"/>
                                </a:rPr>
                                <m:t>𝐴</m:t>
                              </m:r>
                            </m:e>
                          </m:d>
                        </m:e>
                        <m:sup>
                          <m:r>
                            <a:rPr lang="en-GB" sz="2200">
                              <a:latin typeface="Cambria Math" panose="02040503050406030204" pitchFamily="18" charset="0"/>
                            </a:rPr>
                            <m:t>−1</m:t>
                          </m:r>
                        </m:sup>
                      </m:sSup>
                      <m:sSup>
                        <m:sSupPr>
                          <m:ctrlPr>
                            <a:rPr lang="en-GB" sz="2200" i="1">
                              <a:solidFill>
                                <a:srgbClr val="836967"/>
                              </a:solidFill>
                              <a:latin typeface="Cambria Math" panose="02040503050406030204" pitchFamily="18" charset="0"/>
                            </a:rPr>
                          </m:ctrlPr>
                        </m:sSupPr>
                        <m:e>
                          <m:r>
                            <a:rPr lang="en-GB" sz="2200" i="1">
                              <a:latin typeface="Cambria Math" panose="02040503050406030204" pitchFamily="18" charset="0"/>
                            </a:rPr>
                            <m:t>𝐴</m:t>
                          </m:r>
                        </m:e>
                        <m:sup>
                          <m:r>
                            <a:rPr lang="en-GB" sz="2200" i="1">
                              <a:latin typeface="Cambria Math" panose="02040503050406030204" pitchFamily="18" charset="0"/>
                            </a:rPr>
                            <m:t>𝑇</m:t>
                          </m:r>
                        </m:sup>
                      </m:sSup>
                      <m:d>
                        <m:dPr>
                          <m:ctrlPr>
                            <a:rPr lang="en-GB" sz="2200" i="1">
                              <a:latin typeface="Cambria Math" panose="02040503050406030204" pitchFamily="18" charset="0"/>
                            </a:rPr>
                          </m:ctrlPr>
                        </m:dPr>
                        <m:e>
                          <m:r>
                            <a:rPr lang="en-GB" sz="2200" i="1">
                              <a:latin typeface="Cambria Math" panose="02040503050406030204" pitchFamily="18" charset="0"/>
                            </a:rPr>
                            <m:t>𝑏</m:t>
                          </m:r>
                          <m:r>
                            <a:rPr lang="en-GB" sz="2200">
                              <a:latin typeface="Cambria Math" panose="02040503050406030204" pitchFamily="18" charset="0"/>
                            </a:rPr>
                            <m:t>+</m:t>
                          </m:r>
                          <m:sSup>
                            <m:sSupPr>
                              <m:ctrlPr>
                                <a:rPr lang="en-GB" sz="2200" i="1">
                                  <a:solidFill>
                                    <a:srgbClr val="836967"/>
                                  </a:solidFill>
                                  <a:latin typeface="Cambria Math" panose="02040503050406030204" pitchFamily="18" charset="0"/>
                                </a:rPr>
                              </m:ctrlPr>
                            </m:sSupPr>
                            <m:e>
                              <m:r>
                                <a:rPr lang="en-GB" sz="2200" i="1">
                                  <a:latin typeface="Cambria Math" panose="02040503050406030204" pitchFamily="18" charset="0"/>
                                </a:rPr>
                                <m:t>𝑧</m:t>
                              </m:r>
                            </m:e>
                            <m:sup>
                              <m:r>
                                <a:rPr lang="en-GB" sz="2200" i="1">
                                  <a:latin typeface="Cambria Math" panose="02040503050406030204" pitchFamily="18" charset="0"/>
                                </a:rPr>
                                <m:t>𝑘</m:t>
                              </m:r>
                            </m:sup>
                          </m:sSup>
                          <m:r>
                            <a:rPr lang="en-GB" sz="2200">
                              <a:latin typeface="Cambria Math" panose="02040503050406030204" pitchFamily="18" charset="0"/>
                            </a:rPr>
                            <m:t>−</m:t>
                          </m:r>
                          <m:sSup>
                            <m:sSupPr>
                              <m:ctrlPr>
                                <a:rPr lang="en-GB" sz="2200" i="1">
                                  <a:solidFill>
                                    <a:srgbClr val="836967"/>
                                  </a:solidFill>
                                  <a:latin typeface="Cambria Math" panose="02040503050406030204" pitchFamily="18" charset="0"/>
                                </a:rPr>
                              </m:ctrlPr>
                            </m:sSupPr>
                            <m:e>
                              <m:r>
                                <a:rPr lang="en-GB" sz="2200" i="1">
                                  <a:latin typeface="Cambria Math" panose="02040503050406030204" pitchFamily="18" charset="0"/>
                                </a:rPr>
                                <m:t>𝑢</m:t>
                              </m:r>
                            </m:e>
                            <m:sup>
                              <m:r>
                                <a:rPr lang="en-GB" sz="2200" i="1">
                                  <a:latin typeface="Cambria Math" panose="02040503050406030204" pitchFamily="18" charset="0"/>
                                </a:rPr>
                                <m:t>𝑘</m:t>
                              </m:r>
                            </m:sup>
                          </m:sSup>
                        </m:e>
                      </m:d>
                    </m:oMath>
                  </m:oMathPara>
                </a14:m>
                <a:endParaRPr lang="en-GB" sz="2200"/>
              </a:p>
            </p:txBody>
          </p:sp>
        </mc:Choice>
        <mc:Fallback xmlns="">
          <p:sp>
            <p:nvSpPr>
              <p:cNvPr id="10" name="TextBox 9">
                <a:extLst>
                  <a:ext uri="{FF2B5EF4-FFF2-40B4-BE49-F238E27FC236}">
                    <a16:creationId xmlns:a16="http://schemas.microsoft.com/office/drawing/2014/main" id="{9D640089-CF60-E21C-C823-B8C05280C0B3}"/>
                  </a:ext>
                </a:extLst>
              </p:cNvPr>
              <p:cNvSpPr txBox="1">
                <a:spLocks noRot="1" noChangeAspect="1" noMove="1" noResize="1" noEditPoints="1" noAdjustHandles="1" noChangeArrowheads="1" noChangeShapeType="1" noTextEdit="1"/>
              </p:cNvSpPr>
              <p:nvPr/>
            </p:nvSpPr>
            <p:spPr>
              <a:xfrm>
                <a:off x="3051628" y="5822752"/>
                <a:ext cx="6098720" cy="47448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329133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AB315-99DA-7CA0-5D5B-D317B315A404}"/>
              </a:ext>
            </a:extLst>
          </p:cNvPr>
          <p:cNvSpPr txBox="1"/>
          <p:nvPr/>
        </p:nvSpPr>
        <p:spPr>
          <a:xfrm>
            <a:off x="696683" y="540081"/>
            <a:ext cx="9897744" cy="584775"/>
          </a:xfrm>
          <a:prstGeom prst="rect">
            <a:avLst/>
          </a:prstGeom>
          <a:noFill/>
        </p:spPr>
        <p:txBody>
          <a:bodyPr wrap="square" lIns="91440" tIns="45720" rIns="91440" bIns="45720" anchor="t">
            <a:spAutoFit/>
          </a:bodyPr>
          <a:lstStyle/>
          <a:p>
            <a:r>
              <a:rPr lang="en-IN" sz="3200">
                <a:effectLst/>
                <a:latin typeface="+mj-lt"/>
                <a:ea typeface="Calibri"/>
                <a:cs typeface="Times New Roman"/>
              </a:rPr>
              <a:t>Update of z in the k+1 </a:t>
            </a:r>
            <a:r>
              <a:rPr lang="en-IN" sz="3200" err="1">
                <a:effectLst/>
                <a:latin typeface="+mj-lt"/>
                <a:ea typeface="Calibri"/>
                <a:cs typeface="Times New Roman"/>
              </a:rPr>
              <a:t>th</a:t>
            </a:r>
            <a:r>
              <a:rPr lang="en-IN" sz="3200">
                <a:effectLst/>
                <a:latin typeface="+mj-lt"/>
                <a:ea typeface="Calibri"/>
                <a:cs typeface="Times New Roman"/>
              </a:rPr>
              <a:t> iteration</a:t>
            </a:r>
            <a:endParaRPr lang="en-IN" sz="360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5B75D-CEBD-53F8-D195-56D9797F259E}"/>
                  </a:ext>
                </a:extLst>
              </p:cNvPr>
              <p:cNvSpPr txBox="1"/>
              <p:nvPr/>
            </p:nvSpPr>
            <p:spPr>
              <a:xfrm>
                <a:off x="827314" y="1625153"/>
                <a:ext cx="6865260" cy="6312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𝑤𝑒</m:t>
                      </m:r>
                      <m:r>
                        <a:rPr lang="en-US" sz="2000" b="0" i="1" smtClean="0">
                          <a:latin typeface="Cambria Math" panose="02040503050406030204" pitchFamily="18" charset="0"/>
                        </a:rPr>
                        <m:t> </m:t>
                      </m:r>
                      <m:r>
                        <a:rPr lang="en-US" sz="2000" b="0" i="1" smtClean="0">
                          <a:latin typeface="Cambria Math" panose="02040503050406030204" pitchFamily="18" charset="0"/>
                        </a:rPr>
                        <m:t>𝑢𝑝𝑑𝑎𝑡𝑒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𝑣𝑎𝑙𝑢𝑒𝑠</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𝑢</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𝑘</m:t>
                          </m:r>
                        </m:sup>
                      </m:sSup>
                      <m:r>
                        <a:rPr lang="en-US" sz="2000" b="0" i="1" smtClean="0">
                          <a:latin typeface="Cambria Math" panose="02040503050406030204" pitchFamily="18" charset="0"/>
                        </a:rPr>
                        <m:t>. </m:t>
                      </m:r>
                      <m:r>
                        <a:rPr lang="en-US" sz="2000" b="0" i="1" smtClean="0">
                          <a:latin typeface="Cambria Math" panose="02040503050406030204" pitchFamily="18" charset="0"/>
                        </a:rPr>
                        <m:t>𝑁𝑜𝑤</m:t>
                      </m:r>
                      <m:r>
                        <a:rPr lang="en-US" sz="2000" b="0" i="1" smtClean="0">
                          <a:latin typeface="Cambria Math" panose="02040503050406030204" pitchFamily="18" charset="0"/>
                        </a:rPr>
                        <m:t> </m:t>
                      </m:r>
                      <m:r>
                        <a:rPr lang="en-US" sz="2000" b="0" i="1" smtClean="0">
                          <a:latin typeface="Cambria Math" panose="02040503050406030204" pitchFamily="18" charset="0"/>
                        </a:rPr>
                        <m:t>𝑤𝑒</m:t>
                      </m:r>
                      <m:r>
                        <a:rPr lang="en-US" sz="2000" b="0" i="1" smtClean="0">
                          <a:latin typeface="Cambria Math" panose="02040503050406030204" pitchFamily="18" charset="0"/>
                        </a:rPr>
                        <m:t> </m:t>
                      </m:r>
                      <m:r>
                        <a:rPr lang="en-US" sz="2000" b="0" i="1" smtClean="0">
                          <a:latin typeface="Cambria Math" panose="02040503050406030204" pitchFamily="18" charset="0"/>
                        </a:rPr>
                        <m:t>𝑟𝑒𝑤𝑟𝑖𝑡𝑒</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𝐿𝑎𝑔𝑟𝑎𝑛𝑔𝑖𝑎𝑛</m:t>
                      </m:r>
                      <m:r>
                        <a:rPr lang="en-US" sz="2000" b="0" i="1" smtClean="0">
                          <a:latin typeface="Cambria Math" panose="02040503050406030204" pitchFamily="18" charset="0"/>
                        </a:rPr>
                        <m:t> </m:t>
                      </m:r>
                      <m:r>
                        <a:rPr lang="en-US" sz="2000" b="0" i="1" smtClean="0">
                          <a:latin typeface="Cambria Math" panose="02040503050406030204" pitchFamily="18" charset="0"/>
                        </a:rPr>
                        <m:t>𝐹𝑢𝑛𝑐𝑡𝑖𝑜𝑛</m:t>
                      </m:r>
                      <m:r>
                        <a:rPr lang="en-US" sz="2000" b="0" i="1" smtClean="0">
                          <a:latin typeface="Cambria Math" panose="02040503050406030204" pitchFamily="18" charset="0"/>
                        </a:rPr>
                        <m:t>. </m:t>
                      </m:r>
                    </m:oMath>
                  </m:oMathPara>
                </a14:m>
                <a:endParaRPr lang="en-GB" sz="2000"/>
              </a:p>
            </p:txBody>
          </p:sp>
        </mc:Choice>
        <mc:Fallback xmlns="">
          <p:sp>
            <p:nvSpPr>
              <p:cNvPr id="7" name="TextBox 6">
                <a:extLst>
                  <a:ext uri="{FF2B5EF4-FFF2-40B4-BE49-F238E27FC236}">
                    <a16:creationId xmlns:a16="http://schemas.microsoft.com/office/drawing/2014/main" id="{3335B75D-CEBD-53F8-D195-56D9797F259E}"/>
                  </a:ext>
                </a:extLst>
              </p:cNvPr>
              <p:cNvSpPr txBox="1">
                <a:spLocks noRot="1" noChangeAspect="1" noMove="1" noResize="1" noEditPoints="1" noAdjustHandles="1" noChangeArrowheads="1" noChangeShapeType="1" noTextEdit="1"/>
              </p:cNvSpPr>
              <p:nvPr/>
            </p:nvSpPr>
            <p:spPr>
              <a:xfrm>
                <a:off x="827314" y="1625153"/>
                <a:ext cx="6865260" cy="631262"/>
              </a:xfrm>
              <a:prstGeom prst="rect">
                <a:avLst/>
              </a:prstGeom>
              <a:blipFill>
                <a:blip r:embed="rId2"/>
                <a:stretch>
                  <a:fillRect l="-888" t="-971" b="-155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2493F8-ECCD-A706-E2B4-0F1F8868A00F}"/>
                  </a:ext>
                </a:extLst>
              </p:cNvPr>
              <p:cNvSpPr txBox="1"/>
              <p:nvPr/>
            </p:nvSpPr>
            <p:spPr>
              <a:xfrm>
                <a:off x="2960914" y="2518345"/>
                <a:ext cx="6387289" cy="7369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i="1" smtClean="0">
                              <a:solidFill>
                                <a:schemeClr val="tx1"/>
                              </a:solidFill>
                              <a:latin typeface="Cambria Math" panose="02040503050406030204" pitchFamily="18" charset="0"/>
                            </a:rPr>
                          </m:ctrlPr>
                        </m:sSubPr>
                        <m:e>
                          <m:r>
                            <a:rPr lang="en-GB" sz="2200" i="1">
                              <a:solidFill>
                                <a:schemeClr val="tx1"/>
                              </a:solidFill>
                              <a:latin typeface="Cambria Math" panose="02040503050406030204" pitchFamily="18" charset="0"/>
                            </a:rPr>
                            <m:t>𝐿</m:t>
                          </m:r>
                        </m:e>
                        <m:sub>
                          <m:r>
                            <a:rPr lang="en-GB" sz="2200" i="1">
                              <a:solidFill>
                                <a:schemeClr val="tx1"/>
                              </a:solidFill>
                              <a:latin typeface="Cambria Math" panose="02040503050406030204" pitchFamily="18" charset="0"/>
                            </a:rPr>
                            <m:t>𝜌</m:t>
                          </m:r>
                        </m:sub>
                      </m:sSub>
                      <m:d>
                        <m:dPr>
                          <m:ctrlPr>
                            <a:rPr lang="en-GB" sz="2200" i="1">
                              <a:solidFill>
                                <a:schemeClr val="tx1"/>
                              </a:solidFill>
                              <a:latin typeface="Cambria Math" panose="02040503050406030204" pitchFamily="18" charset="0"/>
                            </a:rPr>
                          </m:ctrlPr>
                        </m:dPr>
                        <m:e>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𝑥</m:t>
                              </m:r>
                            </m:e>
                            <m:sup>
                              <m:r>
                                <a:rPr lang="en-GB" sz="2200" i="1">
                                  <a:solidFill>
                                    <a:schemeClr val="tx1"/>
                                  </a:solidFill>
                                  <a:latin typeface="Cambria Math" panose="02040503050406030204" pitchFamily="18" charset="0"/>
                                </a:rPr>
                                <m:t>𝑘</m:t>
                              </m:r>
                              <m:r>
                                <a:rPr lang="en-GB" sz="2200" i="0">
                                  <a:solidFill>
                                    <a:schemeClr val="tx1"/>
                                  </a:solidFill>
                                  <a:latin typeface="Cambria Math" panose="02040503050406030204" pitchFamily="18" charset="0"/>
                                </a:rPr>
                                <m:t>+1</m:t>
                              </m:r>
                            </m:sup>
                          </m:sSup>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𝑢</m:t>
                              </m:r>
                            </m:e>
                            <m:sup>
                              <m:r>
                                <a:rPr lang="en-GB" sz="2200" i="1">
                                  <a:solidFill>
                                    <a:schemeClr val="tx1"/>
                                  </a:solidFill>
                                  <a:latin typeface="Cambria Math" panose="02040503050406030204" pitchFamily="18" charset="0"/>
                                </a:rPr>
                                <m:t>𝑘</m:t>
                              </m:r>
                            </m:sup>
                          </m:sSup>
                          <m:r>
                            <a:rPr lang="en-GB" sz="2200" i="0">
                              <a:solidFill>
                                <a:schemeClr val="tx1"/>
                              </a:solidFill>
                              <a:latin typeface="Cambria Math" panose="02040503050406030204" pitchFamily="18" charset="0"/>
                            </a:rPr>
                            <m:t>,</m:t>
                          </m:r>
                          <m:r>
                            <a:rPr lang="en-GB" sz="2200" i="1">
                              <a:solidFill>
                                <a:schemeClr val="tx1"/>
                              </a:solidFill>
                              <a:latin typeface="Cambria Math" panose="02040503050406030204" pitchFamily="18" charset="0"/>
                            </a:rPr>
                            <m:t>𝑧</m:t>
                          </m:r>
                        </m:e>
                      </m:d>
                      <m:r>
                        <a:rPr lang="en-GB" sz="2200" i="0">
                          <a:solidFill>
                            <a:schemeClr val="tx1"/>
                          </a:solidFill>
                          <a:latin typeface="Cambria Math" panose="02040503050406030204" pitchFamily="18" charset="0"/>
                        </a:rPr>
                        <m:t>=</m:t>
                      </m:r>
                      <m:r>
                        <a:rPr lang="en-GB" sz="2200" i="1">
                          <a:solidFill>
                            <a:schemeClr val="tx1"/>
                          </a:solidFill>
                          <a:latin typeface="Cambria Math" panose="02040503050406030204" pitchFamily="18" charset="0"/>
                        </a:rPr>
                        <m:t>𝑔</m:t>
                      </m:r>
                      <m:d>
                        <m:dPr>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𝑧</m:t>
                          </m:r>
                        </m:e>
                      </m:d>
                      <m:r>
                        <a:rPr lang="en-GB" sz="2200" i="0">
                          <a:solidFill>
                            <a:schemeClr val="tx1"/>
                          </a:solidFill>
                          <a:latin typeface="Cambria Math" panose="02040503050406030204" pitchFamily="18" charset="0"/>
                        </a:rPr>
                        <m:t>+</m:t>
                      </m:r>
                      <m:f>
                        <m:fPr>
                          <m:ctrlPr>
                            <a:rPr lang="en-GB" sz="2200" i="1">
                              <a:solidFill>
                                <a:schemeClr val="tx1"/>
                              </a:solidFill>
                              <a:latin typeface="Cambria Math" panose="02040503050406030204" pitchFamily="18" charset="0"/>
                            </a:rPr>
                          </m:ctrlPr>
                        </m:fPr>
                        <m:num>
                          <m:r>
                            <a:rPr lang="en-GB" sz="2200" i="0">
                              <a:solidFill>
                                <a:schemeClr val="tx1"/>
                              </a:solidFill>
                              <a:latin typeface="Cambria Math" panose="02040503050406030204" pitchFamily="18" charset="0"/>
                            </a:rPr>
                            <m:t>1</m:t>
                          </m:r>
                        </m:num>
                        <m:den>
                          <m:r>
                            <a:rPr lang="en-GB" sz="2200" i="0">
                              <a:solidFill>
                                <a:schemeClr val="tx1"/>
                              </a:solidFill>
                              <a:latin typeface="Cambria Math" panose="02040503050406030204" pitchFamily="18" charset="0"/>
                            </a:rPr>
                            <m:t>2</m:t>
                          </m:r>
                          <m:r>
                            <a:rPr lang="en-GB" sz="2200" i="1">
                              <a:solidFill>
                                <a:schemeClr val="tx1"/>
                              </a:solidFill>
                              <a:latin typeface="Cambria Math" panose="02040503050406030204" pitchFamily="18" charset="0"/>
                            </a:rPr>
                            <m:t>𝜆</m:t>
                          </m:r>
                        </m:den>
                      </m:f>
                      <m:sSubSup>
                        <m:sSubSupPr>
                          <m:ctrlPr>
                            <a:rPr lang="en-GB" sz="2200" i="1">
                              <a:solidFill>
                                <a:schemeClr val="tx1"/>
                              </a:solidFill>
                              <a:latin typeface="Cambria Math" panose="02040503050406030204" pitchFamily="18" charset="0"/>
                            </a:rPr>
                          </m:ctrlPr>
                        </m:sSubSupPr>
                        <m:e>
                          <m:d>
                            <m:dPr>
                              <m:begChr m:val="|"/>
                              <m:endChr m:val="|"/>
                              <m:ctrlPr>
                                <a:rPr lang="en-GB" sz="2200" i="1">
                                  <a:solidFill>
                                    <a:schemeClr val="tx1"/>
                                  </a:solidFill>
                                  <a:latin typeface="Cambria Math" panose="02040503050406030204" pitchFamily="18" charset="0"/>
                                </a:rPr>
                              </m:ctrlPr>
                            </m:dPr>
                            <m:e>
                              <m:d>
                                <m:dPr>
                                  <m:begChr m:val="|"/>
                                  <m:endChr m:val="|"/>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𝐴</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𝑥</m:t>
                                      </m:r>
                                    </m:e>
                                    <m:sup>
                                      <m:r>
                                        <a:rPr lang="en-GB" sz="2200" i="1">
                                          <a:solidFill>
                                            <a:schemeClr val="tx1"/>
                                          </a:solidFill>
                                          <a:latin typeface="Cambria Math" panose="02040503050406030204" pitchFamily="18" charset="0"/>
                                        </a:rPr>
                                        <m:t>𝑘</m:t>
                                      </m:r>
                                      <m:r>
                                        <a:rPr lang="en-GB" sz="2200" i="0">
                                          <a:solidFill>
                                            <a:schemeClr val="tx1"/>
                                          </a:solidFill>
                                          <a:latin typeface="Cambria Math" panose="02040503050406030204" pitchFamily="18" charset="0"/>
                                        </a:rPr>
                                        <m:t>+1</m:t>
                                      </m:r>
                                    </m:sup>
                                  </m:sSup>
                                  <m:r>
                                    <a:rPr lang="en-GB" sz="2200" i="0">
                                      <a:solidFill>
                                        <a:schemeClr val="tx1"/>
                                      </a:solidFill>
                                      <a:latin typeface="Cambria Math" panose="02040503050406030204" pitchFamily="18" charset="0"/>
                                    </a:rPr>
                                    <m:t>−</m:t>
                                  </m:r>
                                  <m:r>
                                    <a:rPr lang="en-GB" sz="2200" i="1">
                                      <a:solidFill>
                                        <a:schemeClr val="tx1"/>
                                      </a:solidFill>
                                      <a:latin typeface="Cambria Math" panose="02040503050406030204" pitchFamily="18" charset="0"/>
                                    </a:rPr>
                                    <m:t>𝑏</m:t>
                                  </m:r>
                                  <m:r>
                                    <a:rPr lang="en-GB" sz="2200" i="0">
                                      <a:solidFill>
                                        <a:schemeClr val="tx1"/>
                                      </a:solidFill>
                                      <a:latin typeface="Cambria Math" panose="02040503050406030204" pitchFamily="18" charset="0"/>
                                    </a:rPr>
                                    <m:t>−</m:t>
                                  </m:r>
                                  <m:r>
                                    <a:rPr lang="en-GB" sz="2200" i="1">
                                      <a:solidFill>
                                        <a:schemeClr val="tx1"/>
                                      </a:solidFill>
                                      <a:latin typeface="Cambria Math" panose="02040503050406030204" pitchFamily="18" charset="0"/>
                                    </a:rPr>
                                    <m:t>𝑧</m:t>
                                  </m:r>
                                  <m:r>
                                    <a:rPr lang="en-GB" sz="2200" i="0">
                                      <a:solidFill>
                                        <a:schemeClr val="tx1"/>
                                      </a:solidFill>
                                      <a:latin typeface="Cambria Math" panose="02040503050406030204" pitchFamily="18" charset="0"/>
                                    </a:rPr>
                                    <m:t>+</m:t>
                                  </m:r>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𝑢</m:t>
                                      </m:r>
                                    </m:e>
                                    <m:sup>
                                      <m:r>
                                        <a:rPr lang="en-GB" sz="2200" i="1">
                                          <a:solidFill>
                                            <a:schemeClr val="tx1"/>
                                          </a:solidFill>
                                          <a:latin typeface="Cambria Math" panose="02040503050406030204" pitchFamily="18" charset="0"/>
                                        </a:rPr>
                                        <m:t>𝑘</m:t>
                                      </m:r>
                                    </m:sup>
                                  </m:sSup>
                                </m:e>
                              </m:d>
                            </m:e>
                          </m:d>
                        </m:e>
                        <m:sub>
                          <m:r>
                            <a:rPr lang="en-GB" sz="2200" i="0">
                              <a:solidFill>
                                <a:schemeClr val="tx1"/>
                              </a:solidFill>
                              <a:latin typeface="Cambria Math" panose="02040503050406030204" pitchFamily="18" charset="0"/>
                            </a:rPr>
                            <m:t>2</m:t>
                          </m:r>
                        </m:sub>
                        <m:sup>
                          <m:r>
                            <a:rPr lang="en-GB" sz="2200" i="0">
                              <a:solidFill>
                                <a:schemeClr val="tx1"/>
                              </a:solidFill>
                              <a:latin typeface="Cambria Math" panose="02040503050406030204" pitchFamily="18" charset="0"/>
                            </a:rPr>
                            <m:t>2</m:t>
                          </m:r>
                        </m:sup>
                      </m:sSubSup>
                    </m:oMath>
                  </m:oMathPara>
                </a14:m>
                <a:endParaRPr lang="en-GB" sz="2200"/>
              </a:p>
            </p:txBody>
          </p:sp>
        </mc:Choice>
        <mc:Fallback xmlns="">
          <p:sp>
            <p:nvSpPr>
              <p:cNvPr id="9" name="TextBox 8">
                <a:extLst>
                  <a:ext uri="{FF2B5EF4-FFF2-40B4-BE49-F238E27FC236}">
                    <a16:creationId xmlns:a16="http://schemas.microsoft.com/office/drawing/2014/main" id="{182493F8-ECCD-A706-E2B4-0F1F8868A00F}"/>
                  </a:ext>
                </a:extLst>
              </p:cNvPr>
              <p:cNvSpPr txBox="1">
                <a:spLocks noRot="1" noChangeAspect="1" noMove="1" noResize="1" noEditPoints="1" noAdjustHandles="1" noChangeArrowheads="1" noChangeShapeType="1" noTextEdit="1"/>
              </p:cNvSpPr>
              <p:nvPr/>
            </p:nvSpPr>
            <p:spPr>
              <a:xfrm>
                <a:off x="2960914" y="2518345"/>
                <a:ext cx="6387289" cy="7369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D410C1-40BB-5FBF-154C-29CF7F1D2AD5}"/>
                  </a:ext>
                </a:extLst>
              </p:cNvPr>
              <p:cNvSpPr txBox="1"/>
              <p:nvPr/>
            </p:nvSpPr>
            <p:spPr>
              <a:xfrm>
                <a:off x="696683" y="3621029"/>
                <a:ext cx="63872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𝑁𝑜𝑡𝑒</m:t>
                      </m:r>
                      <m:r>
                        <a:rPr lang="en-GB" i="0">
                          <a:latin typeface="Cambria Math" panose="02040503050406030204" pitchFamily="18" charset="0"/>
                        </a:rPr>
                        <m:t> :</m:t>
                      </m:r>
                      <m:r>
                        <a:rPr lang="en-GB" i="1">
                          <a:latin typeface="Cambria Math" panose="02040503050406030204" pitchFamily="18" charset="0"/>
                        </a:rPr>
                        <m:t>𝑔</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𝑧</m:t>
                          </m:r>
                        </m:e>
                      </m:d>
                      <m:r>
                        <a:rPr lang="en-GB" i="0">
                          <a:latin typeface="Cambria Math" panose="02040503050406030204" pitchFamily="18" charset="0"/>
                        </a:rPr>
                        <m:t> </m:t>
                      </m:r>
                      <m:r>
                        <a:rPr lang="en-GB" i="1">
                          <a:latin typeface="Cambria Math" panose="02040503050406030204" pitchFamily="18" charset="0"/>
                        </a:rPr>
                        <m:t>𝑐𝑜𝑛𝑠𝑖𝑠𝑡</m:t>
                      </m:r>
                      <m:r>
                        <a:rPr lang="en-GB" i="0">
                          <a:latin typeface="Cambria Math" panose="02040503050406030204" pitchFamily="18" charset="0"/>
                        </a:rPr>
                        <m:t> </m:t>
                      </m:r>
                      <m:r>
                        <a:rPr lang="en-GB" i="1">
                          <a:latin typeface="Cambria Math" panose="02040503050406030204" pitchFamily="18" charset="0"/>
                        </a:rPr>
                        <m:t>𝑜𝑓</m:t>
                      </m:r>
                      <m:r>
                        <a:rPr lang="en-GB" i="0">
                          <a:latin typeface="Cambria Math" panose="02040503050406030204" pitchFamily="18" charset="0"/>
                        </a:rPr>
                        <m:t> </m:t>
                      </m:r>
                      <m:r>
                        <a:rPr lang="en-GB" i="1">
                          <a:latin typeface="Cambria Math" panose="02040503050406030204" pitchFamily="18" charset="0"/>
                        </a:rPr>
                        <m:t>𝑡𝑤𝑜</m:t>
                      </m:r>
                      <m:r>
                        <a:rPr lang="en-GB" i="0">
                          <a:latin typeface="Cambria Math" panose="02040503050406030204" pitchFamily="18" charset="0"/>
                        </a:rPr>
                        <m:t> </m:t>
                      </m:r>
                      <m:r>
                        <a:rPr lang="en-GB" i="1">
                          <a:latin typeface="Cambria Math" panose="02040503050406030204" pitchFamily="18" charset="0"/>
                        </a:rPr>
                        <m:t>𝑝𝑖𝑒𝑐𝑒</m:t>
                      </m:r>
                      <m:r>
                        <a:rPr lang="en-GB" i="0">
                          <a:latin typeface="Cambria Math" panose="02040503050406030204" pitchFamily="18" charset="0"/>
                        </a:rPr>
                        <m:t> </m:t>
                      </m:r>
                      <m:r>
                        <a:rPr lang="en-GB" i="1">
                          <a:latin typeface="Cambria Math" panose="02040503050406030204" pitchFamily="18" charset="0"/>
                        </a:rPr>
                        <m:t>𝑤𝑖𝑠𝑒</m:t>
                      </m:r>
                      <m:r>
                        <a:rPr lang="en-GB" i="0">
                          <a:latin typeface="Cambria Math" panose="02040503050406030204" pitchFamily="18" charset="0"/>
                        </a:rPr>
                        <m:t> </m:t>
                      </m:r>
                      <m:r>
                        <a:rPr lang="en-GB" i="1">
                          <a:latin typeface="Cambria Math" panose="02040503050406030204" pitchFamily="18" charset="0"/>
                        </a:rPr>
                        <m:t>𝑐𝑜𝑛𝑡𝑖𝑛𝑢𝑜𝑢𝑠</m:t>
                      </m:r>
                      <m:r>
                        <a:rPr lang="en-GB" i="0">
                          <a:latin typeface="Cambria Math" panose="02040503050406030204" pitchFamily="18" charset="0"/>
                        </a:rPr>
                        <m:t> </m:t>
                      </m:r>
                      <m:r>
                        <a:rPr lang="en-GB" i="1">
                          <a:latin typeface="Cambria Math" panose="02040503050406030204" pitchFamily="18" charset="0"/>
                        </a:rPr>
                        <m:t>𝑓𝑢𝑛𝑐𝑡𝑖𝑜𝑛𝑠</m:t>
                      </m:r>
                      <m:r>
                        <a:rPr lang="en-GB" i="0">
                          <a:latin typeface="Cambria Math" panose="02040503050406030204" pitchFamily="18" charset="0"/>
                        </a:rPr>
                        <m:t>.</m:t>
                      </m:r>
                    </m:oMath>
                  </m:oMathPara>
                </a14:m>
                <a:endParaRPr lang="en-GB"/>
              </a:p>
            </p:txBody>
          </p:sp>
        </mc:Choice>
        <mc:Fallback xmlns="">
          <p:sp>
            <p:nvSpPr>
              <p:cNvPr id="11" name="TextBox 10">
                <a:extLst>
                  <a:ext uri="{FF2B5EF4-FFF2-40B4-BE49-F238E27FC236}">
                    <a16:creationId xmlns:a16="http://schemas.microsoft.com/office/drawing/2014/main" id="{F5D410C1-40BB-5FBF-154C-29CF7F1D2AD5}"/>
                  </a:ext>
                </a:extLst>
              </p:cNvPr>
              <p:cNvSpPr txBox="1">
                <a:spLocks noRot="1" noChangeAspect="1" noMove="1" noResize="1" noEditPoints="1" noAdjustHandles="1" noChangeArrowheads="1" noChangeShapeType="1" noTextEdit="1"/>
              </p:cNvSpPr>
              <p:nvPr/>
            </p:nvSpPr>
            <p:spPr>
              <a:xfrm>
                <a:off x="696683" y="3621029"/>
                <a:ext cx="6387290"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128ED3-B7F4-F92F-B7E2-E46978C77CDE}"/>
                  </a:ext>
                </a:extLst>
              </p:cNvPr>
              <p:cNvSpPr txBox="1"/>
              <p:nvPr/>
            </p:nvSpPr>
            <p:spPr>
              <a:xfrm>
                <a:off x="696683" y="4225840"/>
                <a:ext cx="9767113" cy="394019"/>
              </a:xfrm>
              <a:prstGeom prst="rect">
                <a:avLst/>
              </a:prstGeom>
              <a:noFill/>
            </p:spPr>
            <p:txBody>
              <a:bodyPr wrap="square">
                <a:spAutoFit/>
              </a:bodyPr>
              <a:lstStyle/>
              <a:p>
                <a:r>
                  <a:rPr lang="en-US" sz="1800">
                    <a:effectLst/>
                    <a:latin typeface="Calibri" panose="020F0502020204030204" pitchFamily="34" charset="0"/>
                    <a:ea typeface="Times New Roman" panose="02020603050405020304" pitchFamily="18" charset="0"/>
                    <a:cs typeface="Times New Roman" panose="02020603050405020304" pitchFamily="18" charset="0"/>
                  </a:rPr>
                  <a:t>Now divide leave the constant part and differentiate the above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lagrangian</a:t>
                </a:r>
                <a:r>
                  <a:rPr lang="en-US" sz="1800">
                    <a:effectLst/>
                    <a:latin typeface="Calibri" panose="020F0502020204030204" pitchFamily="34" charset="0"/>
                    <a:ea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𝜌</m:t>
                        </m:r>
                      </m:sub>
                    </m:s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𝑧</m:t>
                    </m:r>
                  </m:oMath>
                </a14:m>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F128ED3-B7F4-F92F-B7E2-E46978C77CDE}"/>
                  </a:ext>
                </a:extLst>
              </p:cNvPr>
              <p:cNvSpPr txBox="1">
                <a:spLocks noRot="1" noChangeAspect="1" noMove="1" noResize="1" noEditPoints="1" noAdjustHandles="1" noChangeArrowheads="1" noChangeShapeType="1" noTextEdit="1"/>
              </p:cNvSpPr>
              <p:nvPr/>
            </p:nvSpPr>
            <p:spPr>
              <a:xfrm>
                <a:off x="696683" y="4225840"/>
                <a:ext cx="9767113" cy="394019"/>
              </a:xfrm>
              <a:prstGeom prst="rect">
                <a:avLst/>
              </a:prstGeom>
              <a:blipFill>
                <a:blip r:embed="rId5"/>
                <a:stretch>
                  <a:fillRect l="-499" t="-6154"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C804C3-F3BC-BA20-433B-D2DBF037CB97}"/>
                  </a:ext>
                </a:extLst>
              </p:cNvPr>
              <p:cNvSpPr txBox="1"/>
              <p:nvPr/>
            </p:nvSpPr>
            <p:spPr>
              <a:xfrm>
                <a:off x="3240899" y="4774058"/>
                <a:ext cx="5714999" cy="1345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i="1" smtClean="0">
                              <a:solidFill>
                                <a:schemeClr val="tx1"/>
                              </a:solidFill>
                              <a:latin typeface="Cambria Math" panose="02040503050406030204" pitchFamily="18" charset="0"/>
                            </a:rPr>
                          </m:ctrlPr>
                        </m:sSubPr>
                        <m:e>
                          <m:d>
                            <m:dPr>
                              <m:begChr m:val="|"/>
                              <m:endChr m:val="|"/>
                              <m:ctrlPr>
                                <a:rPr lang="en-GB" sz="2200" i="1">
                                  <a:solidFill>
                                    <a:schemeClr val="tx1"/>
                                  </a:solidFill>
                                  <a:latin typeface="Cambria Math" panose="02040503050406030204" pitchFamily="18" charset="0"/>
                                </a:rPr>
                              </m:ctrlPr>
                            </m:dPr>
                            <m:e>
                              <m:d>
                                <m:dPr>
                                  <m:begChr m:val="|"/>
                                  <m:endChr m:val="|"/>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𝑧</m:t>
                                  </m:r>
                                </m:e>
                              </m:d>
                            </m:e>
                          </m:d>
                        </m:e>
                        <m:sub>
                          <m:r>
                            <a:rPr lang="en-GB" sz="2200" i="1">
                              <a:solidFill>
                                <a:schemeClr val="tx1"/>
                              </a:solidFill>
                              <a:latin typeface="Cambria Math" panose="02040503050406030204" pitchFamily="18" charset="0"/>
                            </a:rPr>
                            <m:t>h</m:t>
                          </m:r>
                        </m:sub>
                      </m:sSub>
                      <m:r>
                        <a:rPr lang="en-GB" sz="2200" i="0">
                          <a:solidFill>
                            <a:schemeClr val="tx1"/>
                          </a:solidFill>
                          <a:latin typeface="Cambria Math" panose="02040503050406030204" pitchFamily="18" charset="0"/>
                        </a:rPr>
                        <m:t>= </m:t>
                      </m:r>
                      <m:d>
                        <m:dPr>
                          <m:begChr m:val="{"/>
                          <m:endChr m:val=""/>
                          <m:ctrlPr>
                            <a:rPr lang="en-GB" sz="2200" i="1">
                              <a:solidFill>
                                <a:schemeClr val="tx1"/>
                              </a:solidFill>
                              <a:latin typeface="Cambria Math" panose="02040503050406030204" pitchFamily="18" charset="0"/>
                            </a:rPr>
                          </m:ctrlPr>
                        </m:dPr>
                        <m:e>
                          <m:eqArr>
                            <m:eqArrPr>
                              <m:ctrlPr>
                                <a:rPr lang="en-GB" sz="2200" i="1">
                                  <a:solidFill>
                                    <a:schemeClr val="tx1"/>
                                  </a:solidFill>
                                  <a:latin typeface="Cambria Math" panose="02040503050406030204" pitchFamily="18" charset="0"/>
                                </a:rPr>
                              </m:ctrlPr>
                            </m:eqArrPr>
                            <m:e>
                              <m:r>
                                <a:rPr lang="en-GB" sz="2200" i="0">
                                  <a:solidFill>
                                    <a:schemeClr val="tx1"/>
                                  </a:solidFill>
                                  <a:latin typeface="Cambria Math" panose="02040503050406030204" pitchFamily="18" charset="0"/>
                                </a:rPr>
                                <m:t>&amp;</m:t>
                              </m:r>
                              <m:f>
                                <m:fPr>
                                  <m:ctrlPr>
                                    <a:rPr lang="en-GB" sz="2200" i="1">
                                      <a:solidFill>
                                        <a:schemeClr val="tx1"/>
                                      </a:solidFill>
                                      <a:latin typeface="Cambria Math" panose="02040503050406030204" pitchFamily="18" charset="0"/>
                                    </a:rPr>
                                  </m:ctrlPr>
                                </m:fPr>
                                <m:num>
                                  <m:sSup>
                                    <m:sSupPr>
                                      <m:ctrlPr>
                                        <a:rPr lang="en-GB" sz="2200" i="1">
                                          <a:solidFill>
                                            <a:schemeClr val="tx1"/>
                                          </a:solidFill>
                                          <a:latin typeface="Cambria Math" panose="02040503050406030204" pitchFamily="18" charset="0"/>
                                        </a:rPr>
                                      </m:ctrlPr>
                                    </m:sSupPr>
                                    <m:e>
                                      <m:r>
                                        <a:rPr lang="en-GB" sz="2200" i="1">
                                          <a:solidFill>
                                            <a:schemeClr val="tx1"/>
                                          </a:solidFill>
                                          <a:latin typeface="Cambria Math" panose="02040503050406030204" pitchFamily="18" charset="0"/>
                                        </a:rPr>
                                        <m:t>𝑧</m:t>
                                      </m:r>
                                    </m:e>
                                    <m:sup>
                                      <m:r>
                                        <a:rPr lang="en-GB" sz="2200" i="0">
                                          <a:solidFill>
                                            <a:schemeClr val="tx1"/>
                                          </a:solidFill>
                                          <a:latin typeface="Cambria Math" panose="02040503050406030204" pitchFamily="18" charset="0"/>
                                        </a:rPr>
                                        <m:t>2</m:t>
                                      </m:r>
                                    </m:sup>
                                  </m:sSup>
                                </m:num>
                                <m:den>
                                  <m:r>
                                    <a:rPr lang="en-GB" sz="2200" i="0">
                                      <a:solidFill>
                                        <a:schemeClr val="tx1"/>
                                      </a:solidFill>
                                      <a:latin typeface="Cambria Math" panose="02040503050406030204" pitchFamily="18" charset="0"/>
                                    </a:rPr>
                                    <m:t>2</m:t>
                                  </m:r>
                                </m:den>
                              </m:f>
                              <m:r>
                                <a:rPr lang="en-GB" sz="2200" i="0">
                                  <a:solidFill>
                                    <a:schemeClr val="tx1"/>
                                  </a:solidFill>
                                  <a:latin typeface="Cambria Math" panose="02040503050406030204" pitchFamily="18" charset="0"/>
                                </a:rPr>
                                <m:t>,</m:t>
                              </m:r>
                              <m:d>
                                <m:dPr>
                                  <m:begChr m:val="|"/>
                                  <m:endChr m:val="|"/>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𝑧</m:t>
                                  </m:r>
                                </m:e>
                              </m:d>
                              <m:r>
                                <a:rPr lang="en-GB" sz="2200" i="0">
                                  <a:solidFill>
                                    <a:schemeClr val="tx1"/>
                                  </a:solidFill>
                                  <a:latin typeface="Cambria Math" panose="02040503050406030204" pitchFamily="18" charset="0"/>
                                </a:rPr>
                                <m:t>≤1</m:t>
                              </m:r>
                              <m:r>
                                <a:rPr lang="en-US" sz="2200" b="0" i="1" smtClean="0">
                                  <a:solidFill>
                                    <a:schemeClr val="tx1"/>
                                  </a:solidFill>
                                  <a:latin typeface="Cambria Math" panose="02040503050406030204" pitchFamily="18" charset="0"/>
                                </a:rPr>
                                <m:t> …….. </m:t>
                              </m:r>
                              <m:r>
                                <a:rPr lang="en-US" sz="2200" b="0" i="1" smtClean="0">
                                  <a:solidFill>
                                    <a:schemeClr val="tx1"/>
                                  </a:solidFill>
                                  <a:latin typeface="Cambria Math" panose="02040503050406030204" pitchFamily="18" charset="0"/>
                                </a:rPr>
                                <m:t>𝑐𝑎𝑠𝑒</m:t>
                              </m:r>
                              <m:r>
                                <a:rPr lang="en-US" sz="2200" b="0" i="1" smtClean="0">
                                  <a:solidFill>
                                    <a:schemeClr val="tx1"/>
                                  </a:solidFill>
                                  <a:latin typeface="Cambria Math" panose="02040503050406030204" pitchFamily="18" charset="0"/>
                                </a:rPr>
                                <m:t>(1)</m:t>
                              </m:r>
                            </m:e>
                            <m:e>
                              <m:r>
                                <a:rPr lang="en-GB" sz="2200" i="0">
                                  <a:solidFill>
                                    <a:schemeClr val="tx1"/>
                                  </a:solidFill>
                                  <a:latin typeface="Cambria Math" panose="02040503050406030204" pitchFamily="18" charset="0"/>
                                </a:rPr>
                                <m:t>&amp;</m:t>
                              </m:r>
                              <m:d>
                                <m:dPr>
                                  <m:begChr m:val="|"/>
                                  <m:endChr m:val="|"/>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𝑧</m:t>
                                  </m:r>
                                </m:e>
                              </m:d>
                              <m:r>
                                <a:rPr lang="en-GB" sz="2200" i="0">
                                  <a:solidFill>
                                    <a:schemeClr val="tx1"/>
                                  </a:solidFill>
                                  <a:latin typeface="Cambria Math" panose="02040503050406030204" pitchFamily="18" charset="0"/>
                                </a:rPr>
                                <m:t>−1, </m:t>
                              </m:r>
                              <m:d>
                                <m:dPr>
                                  <m:begChr m:val="|"/>
                                  <m:endChr m:val="|"/>
                                  <m:ctrlPr>
                                    <a:rPr lang="en-GB" sz="2200" i="1">
                                      <a:solidFill>
                                        <a:schemeClr val="tx1"/>
                                      </a:solidFill>
                                      <a:latin typeface="Cambria Math" panose="02040503050406030204" pitchFamily="18" charset="0"/>
                                    </a:rPr>
                                  </m:ctrlPr>
                                </m:dPr>
                                <m:e>
                                  <m:r>
                                    <a:rPr lang="en-GB" sz="2200" i="1">
                                      <a:solidFill>
                                        <a:schemeClr val="tx1"/>
                                      </a:solidFill>
                                      <a:latin typeface="Cambria Math" panose="02040503050406030204" pitchFamily="18" charset="0"/>
                                    </a:rPr>
                                    <m:t>𝑧</m:t>
                                  </m:r>
                                </m:e>
                              </m:d>
                              <m:r>
                                <a:rPr lang="en-GB" sz="2200" i="0">
                                  <a:solidFill>
                                    <a:schemeClr val="tx1"/>
                                  </a:solidFill>
                                  <a:latin typeface="Cambria Math" panose="02040503050406030204" pitchFamily="18" charset="0"/>
                                </a:rPr>
                                <m:t>&gt;1</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𝑐𝑎𝑠𝑒</m:t>
                              </m:r>
                              <m:r>
                                <a:rPr lang="en-US" sz="2200" b="0" i="1" smtClean="0">
                                  <a:solidFill>
                                    <a:schemeClr val="tx1"/>
                                  </a:solidFill>
                                  <a:latin typeface="Cambria Math" panose="02040503050406030204" pitchFamily="18" charset="0"/>
                                </a:rPr>
                                <m:t>(2)</m:t>
                              </m:r>
                            </m:e>
                          </m:eqArr>
                        </m:e>
                      </m:d>
                    </m:oMath>
                  </m:oMathPara>
                </a14:m>
                <a:endParaRPr lang="en-GB" sz="2200">
                  <a:solidFill>
                    <a:schemeClr val="tx1"/>
                  </a:solidFill>
                </a:endParaRPr>
              </a:p>
            </p:txBody>
          </p:sp>
        </mc:Choice>
        <mc:Fallback xmlns="">
          <p:sp>
            <p:nvSpPr>
              <p:cNvPr id="8" name="TextBox 7">
                <a:extLst>
                  <a:ext uri="{FF2B5EF4-FFF2-40B4-BE49-F238E27FC236}">
                    <a16:creationId xmlns:a16="http://schemas.microsoft.com/office/drawing/2014/main" id="{7CC804C3-F3BC-BA20-433B-D2DBF037CB97}"/>
                  </a:ext>
                </a:extLst>
              </p:cNvPr>
              <p:cNvSpPr txBox="1">
                <a:spLocks noRot="1" noChangeAspect="1" noMove="1" noResize="1" noEditPoints="1" noAdjustHandles="1" noChangeArrowheads="1" noChangeShapeType="1" noTextEdit="1"/>
              </p:cNvSpPr>
              <p:nvPr/>
            </p:nvSpPr>
            <p:spPr>
              <a:xfrm>
                <a:off x="3240899" y="4774058"/>
                <a:ext cx="5714999" cy="134594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61475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D533E0-828A-6E29-1E7D-4E6CC86AE598}"/>
                  </a:ext>
                </a:extLst>
              </p:cNvPr>
              <p:cNvSpPr txBox="1"/>
              <p:nvPr/>
            </p:nvSpPr>
            <p:spPr>
              <a:xfrm>
                <a:off x="578069" y="1801803"/>
                <a:ext cx="11654972" cy="570797"/>
              </a:xfrm>
              <a:prstGeom prst="rect">
                <a:avLst/>
              </a:prstGeom>
              <a:noFill/>
            </p:spPr>
            <p:txBody>
              <a:bodyPr wrap="square">
                <a:spAutoFit/>
              </a:bodyPr>
              <a:lstStyle/>
              <a:p>
                <a:r>
                  <a:rPr lang="en-US" sz="2800">
                    <a:effectLst/>
                    <a:latin typeface="Calibri" panose="020F0502020204030204" pitchFamily="34" charset="0"/>
                    <a:ea typeface="Times New Roman" panose="02020603050405020304" pitchFamily="18" charset="0"/>
                    <a:cs typeface="Times New Roman" panose="02020603050405020304" pitchFamily="18" charset="0"/>
                  </a:rPr>
                  <a:t> </a:t>
                </a:r>
                <a:r>
                  <a:rPr lang="en-US" sz="2000">
                    <a:effectLst/>
                    <a:latin typeface="Calibri" panose="020F0502020204030204" pitchFamily="34" charset="0"/>
                    <a:ea typeface="Times New Roman" panose="02020603050405020304" pitchFamily="18" charset="0"/>
                    <a:cs typeface="Times New Roman" panose="02020603050405020304" pitchFamily="18" charset="0"/>
                  </a:rPr>
                  <a:t>Let </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𝑡h𝑒𝑛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𝑁𝑜𝑤</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𝑙𝑒𝑡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𝑢𝑠</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𝑑𝑖𝑓𝑓𝑒𝑟𝑒𝑛𝑡𝑖𝑎𝑡𝑒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𝑒𝑞𝑢𝑎𝑡𝑒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𝑡𝑜</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0. </m:t>
                    </m:r>
                  </m:oMath>
                </a14:m>
                <a:endParaRPr lang="en-IN" sz="28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E3D533E0-828A-6E29-1E7D-4E6CC86AE598}"/>
                  </a:ext>
                </a:extLst>
              </p:cNvPr>
              <p:cNvSpPr txBox="1">
                <a:spLocks noRot="1" noChangeAspect="1" noMove="1" noResize="1" noEditPoints="1" noAdjustHandles="1" noChangeArrowheads="1" noChangeShapeType="1" noTextEdit="1"/>
              </p:cNvSpPr>
              <p:nvPr/>
            </p:nvSpPr>
            <p:spPr>
              <a:xfrm>
                <a:off x="578069" y="1801803"/>
                <a:ext cx="11654972" cy="570797"/>
              </a:xfrm>
              <a:prstGeom prst="rect">
                <a:avLst/>
              </a:prstGeom>
              <a:blipFill>
                <a:blip r:embed="rId2"/>
                <a:stretch>
                  <a:fillRect b="-860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87E108D-C4E3-2EEE-A9AE-F5A1AFC559F7}"/>
              </a:ext>
            </a:extLst>
          </p:cNvPr>
          <p:cNvSpPr txBox="1"/>
          <p:nvPr/>
        </p:nvSpPr>
        <p:spPr>
          <a:xfrm>
            <a:off x="4946869" y="622564"/>
            <a:ext cx="2307722" cy="769441"/>
          </a:xfrm>
          <a:prstGeom prst="rect">
            <a:avLst/>
          </a:prstGeom>
          <a:noFill/>
        </p:spPr>
        <p:txBody>
          <a:bodyPr wrap="square" lIns="91440" tIns="45720" rIns="91440" bIns="45720" rtlCol="0" anchor="t">
            <a:spAutoFit/>
          </a:bodyPr>
          <a:lstStyle/>
          <a:p>
            <a:pPr algn="ctr"/>
            <a:r>
              <a:rPr lang="en-GB" sz="4400">
                <a:latin typeface="+mj-lt"/>
              </a:rPr>
              <a:t>Case - I</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7331FE-AB1B-8ADF-191F-0A02F4CB20D8}"/>
                  </a:ext>
                </a:extLst>
              </p:cNvPr>
              <p:cNvSpPr txBox="1"/>
              <p:nvPr/>
            </p:nvSpPr>
            <p:spPr>
              <a:xfrm>
                <a:off x="215461" y="4010912"/>
                <a:ext cx="5517931" cy="474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2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𝜆</m:t>
                          </m:r>
                        </m:e>
                      </m:d>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oMath>
                  </m:oMathPara>
                </a14:m>
                <a:endParaRPr lang="en-GB" sz="2200"/>
              </a:p>
            </p:txBody>
          </p:sp>
        </mc:Choice>
        <mc:Fallback xmlns="">
          <p:sp>
            <p:nvSpPr>
              <p:cNvPr id="9" name="TextBox 8">
                <a:extLst>
                  <a:ext uri="{FF2B5EF4-FFF2-40B4-BE49-F238E27FC236}">
                    <a16:creationId xmlns:a16="http://schemas.microsoft.com/office/drawing/2014/main" id="{297331FE-AB1B-8ADF-191F-0A02F4CB20D8}"/>
                  </a:ext>
                </a:extLst>
              </p:cNvPr>
              <p:cNvSpPr txBox="1">
                <a:spLocks noRot="1" noChangeAspect="1" noMove="1" noResize="1" noEditPoints="1" noAdjustHandles="1" noChangeArrowheads="1" noChangeShapeType="1" noTextEdit="1"/>
              </p:cNvSpPr>
              <p:nvPr/>
            </p:nvSpPr>
            <p:spPr>
              <a:xfrm>
                <a:off x="215461" y="4010912"/>
                <a:ext cx="5517931" cy="4744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E12D66-FD7D-A9BF-1602-95F13D907A94}"/>
                  </a:ext>
                </a:extLst>
              </p:cNvPr>
              <p:cNvSpPr txBox="1"/>
              <p:nvPr/>
            </p:nvSpPr>
            <p:spPr>
              <a:xfrm>
                <a:off x="578068" y="2879986"/>
                <a:ext cx="6968360" cy="801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2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n-US" sz="22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2200" b="0" i="1" smtClean="0">
                                  <a:effectLst/>
                                  <a:latin typeface="Cambria Math" panose="02040503050406030204" pitchFamily="18" charset="0"/>
                                  <a:ea typeface="Times New Roman" panose="02020603050405020304" pitchFamily="18" charset="0"/>
                                  <a:cs typeface="Times New Roman" panose="02020603050405020304" pitchFamily="18" charset="0"/>
                                </a:rPr>
                                <m:t>𝜌</m:t>
                              </m:r>
                            </m:sub>
                          </m:sSub>
                          <m:d>
                            <m:d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num>
                        <m:den>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𝛿</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𝑥</m:t>
                          </m:r>
                        </m:den>
                      </m:f>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𝜆</m:t>
                          </m:r>
                        </m:den>
                      </m:f>
                      <m:d>
                        <m:d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GB" sz="2200"/>
              </a:p>
            </p:txBody>
          </p:sp>
        </mc:Choice>
        <mc:Fallback xmlns="">
          <p:sp>
            <p:nvSpPr>
              <p:cNvPr id="12" name="TextBox 11">
                <a:extLst>
                  <a:ext uri="{FF2B5EF4-FFF2-40B4-BE49-F238E27FC236}">
                    <a16:creationId xmlns:a16="http://schemas.microsoft.com/office/drawing/2014/main" id="{0EE12D66-FD7D-A9BF-1602-95F13D907A94}"/>
                  </a:ext>
                </a:extLst>
              </p:cNvPr>
              <p:cNvSpPr txBox="1">
                <a:spLocks noRot="1" noChangeAspect="1" noMove="1" noResize="1" noEditPoints="1" noAdjustHandles="1" noChangeArrowheads="1" noChangeShapeType="1" noTextEdit="1"/>
              </p:cNvSpPr>
              <p:nvPr/>
            </p:nvSpPr>
            <p:spPr>
              <a:xfrm>
                <a:off x="578068" y="2879986"/>
                <a:ext cx="6968360" cy="801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1BBE2-D531-41D6-BB34-A379463F05CC}"/>
                  </a:ext>
                </a:extLst>
              </p:cNvPr>
              <p:cNvSpPr txBox="1"/>
              <p:nvPr/>
            </p:nvSpPr>
            <p:spPr>
              <a:xfrm>
                <a:off x="2888116" y="5011510"/>
                <a:ext cx="6119132" cy="7340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200"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2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2200" i="1">
                              <a:latin typeface="Cambria Math" panose="02040503050406030204" pitchFamily="18" charset="0"/>
                              <a:ea typeface="Times New Roman" panose="02020603050405020304" pitchFamily="18" charset="0"/>
                              <a:cs typeface="Times New Roman" panose="02020603050405020304" pitchFamily="18" charset="0"/>
                            </a:rPr>
                            <m:t>1+</m:t>
                          </m:r>
                          <m:r>
                            <a:rPr lang="en-US" sz="2200" i="1">
                              <a:latin typeface="Cambria Math" panose="02040503050406030204" pitchFamily="18" charset="0"/>
                              <a:ea typeface="Times New Roman" panose="02020603050405020304" pitchFamily="18" charset="0"/>
                              <a:cs typeface="Times New Roman" panose="02020603050405020304" pitchFamily="18" charset="0"/>
                            </a:rPr>
                            <m:t>𝜆</m:t>
                          </m:r>
                        </m:den>
                      </m:f>
                      <m:d>
                        <m:dPr>
                          <m:ctrlPr>
                            <a:rPr lang="en-IN" sz="22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latin typeface="Cambria Math" panose="02040503050406030204" pitchFamily="18" charset="0"/>
                              <a:ea typeface="Times New Roman" panose="02020603050405020304" pitchFamily="18" charset="0"/>
                              <a:cs typeface="Times New Roman" panose="02020603050405020304" pitchFamily="18" charset="0"/>
                            </a:rPr>
                            <m:t>−</m:t>
                          </m:r>
                          <m:r>
                            <a:rPr lang="en-US" sz="2200" i="1">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22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latin typeface="Cambria Math" panose="02040503050406030204" pitchFamily="18" charset="0"/>
                              <a:ea typeface="Times New Roman" panose="02020603050405020304" pitchFamily="18" charset="0"/>
                              <a:cs typeface="Times New Roman" panose="02020603050405020304" pitchFamily="18" charset="0"/>
                            </a:rPr>
                            <m:t>1</m:t>
                          </m:r>
                        </m:e>
                      </m:d>
                    </m:oMath>
                  </m:oMathPara>
                </a14:m>
                <a:endParaRPr lang="en-GB" sz="2200"/>
              </a:p>
            </p:txBody>
          </p:sp>
        </mc:Choice>
        <mc:Fallback xmlns="">
          <p:sp>
            <p:nvSpPr>
              <p:cNvPr id="8" name="TextBox 7">
                <a:extLst>
                  <a:ext uri="{FF2B5EF4-FFF2-40B4-BE49-F238E27FC236}">
                    <a16:creationId xmlns:a16="http://schemas.microsoft.com/office/drawing/2014/main" id="{5771BBE2-D531-41D6-BB34-A379463F05CC}"/>
                  </a:ext>
                </a:extLst>
              </p:cNvPr>
              <p:cNvSpPr txBox="1">
                <a:spLocks noRot="1" noChangeAspect="1" noMove="1" noResize="1" noEditPoints="1" noAdjustHandles="1" noChangeArrowheads="1" noChangeShapeType="1" noTextEdit="1"/>
              </p:cNvSpPr>
              <p:nvPr/>
            </p:nvSpPr>
            <p:spPr>
              <a:xfrm>
                <a:off x="2888116" y="5011510"/>
                <a:ext cx="6119132" cy="73404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849961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792406-E46C-8883-A720-F52A3B91220E}"/>
                  </a:ext>
                </a:extLst>
              </p:cNvPr>
              <p:cNvSpPr txBox="1"/>
              <p:nvPr/>
            </p:nvSpPr>
            <p:spPr>
              <a:xfrm>
                <a:off x="2882743" y="5581323"/>
                <a:ext cx="7079217" cy="400110"/>
              </a:xfrm>
              <a:prstGeom prst="rect">
                <a:avLst/>
              </a:prstGeom>
              <a:noFill/>
            </p:spPr>
            <p:txBody>
              <a:bodyPr wrap="square">
                <a:spAutoFit/>
              </a:bodyPr>
              <a:lstStyle/>
              <a:p>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𝜆</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𝑟𝑒𝑝𝑟𝑒𝑠𝑒𝑛𝑡𝑠</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𝑠h𝑟𝑖𝑛𝑘𝑎𝑔𝑒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𝑏𝑦</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𝑠𝑖𝑔𝑛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2000">
                    <a:effectLst/>
                  </a:rPr>
                  <a:t> </a:t>
                </a:r>
                <a:endParaRPr lang="en-GB" sz="2000"/>
              </a:p>
            </p:txBody>
          </p:sp>
        </mc:Choice>
        <mc:Fallback xmlns="">
          <p:sp>
            <p:nvSpPr>
              <p:cNvPr id="3" name="TextBox 2">
                <a:extLst>
                  <a:ext uri="{FF2B5EF4-FFF2-40B4-BE49-F238E27FC236}">
                    <a16:creationId xmlns:a16="http://schemas.microsoft.com/office/drawing/2014/main" id="{EB792406-E46C-8883-A720-F52A3B91220E}"/>
                  </a:ext>
                </a:extLst>
              </p:cNvPr>
              <p:cNvSpPr txBox="1">
                <a:spLocks noRot="1" noChangeAspect="1" noMove="1" noResize="1" noEditPoints="1" noAdjustHandles="1" noChangeArrowheads="1" noChangeShapeType="1" noTextEdit="1"/>
              </p:cNvSpPr>
              <p:nvPr/>
            </p:nvSpPr>
            <p:spPr>
              <a:xfrm>
                <a:off x="2882743" y="5581323"/>
                <a:ext cx="7079217" cy="400110"/>
              </a:xfrm>
              <a:prstGeom prst="rect">
                <a:avLst/>
              </a:prstGeom>
              <a:blipFill>
                <a:blip r:embed="rId2"/>
                <a:stretch>
                  <a:fillRect b="-1692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9165745-D42C-CFA6-124E-329E602EF169}"/>
              </a:ext>
            </a:extLst>
          </p:cNvPr>
          <p:cNvSpPr txBox="1"/>
          <p:nvPr/>
        </p:nvSpPr>
        <p:spPr>
          <a:xfrm>
            <a:off x="4709886" y="503751"/>
            <a:ext cx="2774381" cy="769441"/>
          </a:xfrm>
          <a:prstGeom prst="rect">
            <a:avLst/>
          </a:prstGeom>
          <a:noFill/>
        </p:spPr>
        <p:txBody>
          <a:bodyPr wrap="square" rtlCol="0">
            <a:spAutoFit/>
          </a:bodyPr>
          <a:lstStyle/>
          <a:p>
            <a:r>
              <a:rPr lang="en-US" sz="4400">
                <a:latin typeface="+mj-lt"/>
                <a:ea typeface="Times New Roman" panose="02020603050405020304" pitchFamily="18" charset="0"/>
                <a:cs typeface="Times New Roman" panose="02020603050405020304" pitchFamily="18" charset="0"/>
              </a:rPr>
              <a:t>Case – II </a:t>
            </a:r>
            <a:endParaRPr lang="en-IN" sz="4400">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75A462-3E30-FC19-054B-F07FF59E45C1}"/>
                  </a:ext>
                </a:extLst>
              </p:cNvPr>
              <p:cNvSpPr txBox="1"/>
              <p:nvPr/>
            </p:nvSpPr>
            <p:spPr>
              <a:xfrm>
                <a:off x="645886" y="1206450"/>
                <a:ext cx="2727935" cy="483466"/>
              </a:xfrm>
              <a:prstGeom prst="rect">
                <a:avLst/>
              </a:prstGeom>
              <a:noFill/>
            </p:spPr>
            <p:txBody>
              <a:bodyPr wrap="square">
                <a:spAutoFit/>
              </a:bodyPr>
              <a:lstStyle/>
              <a:p>
                <a:r>
                  <a:rPr lang="en-US" sz="20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a:effectLst/>
                    <a:latin typeface="Calibri" panose="020F0502020204030204" pitchFamily="34" charset="0"/>
                    <a:ea typeface="Times New Roman" panose="02020603050405020304" pitchFamily="18" charset="0"/>
                    <a:cs typeface="Times New Roman" panose="02020603050405020304" pitchFamily="18" charset="0"/>
                  </a:rPr>
                  <a:t>Let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𝑧</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𝑧</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𝑡h𝑒𝑛</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GB"/>
              </a:p>
            </p:txBody>
          </p:sp>
        </mc:Choice>
        <mc:Fallback xmlns="">
          <p:sp>
            <p:nvSpPr>
              <p:cNvPr id="6" name="TextBox 5">
                <a:extLst>
                  <a:ext uri="{FF2B5EF4-FFF2-40B4-BE49-F238E27FC236}">
                    <a16:creationId xmlns:a16="http://schemas.microsoft.com/office/drawing/2014/main" id="{5375A462-3E30-FC19-054B-F07FF59E45C1}"/>
                  </a:ext>
                </a:extLst>
              </p:cNvPr>
              <p:cNvSpPr txBox="1">
                <a:spLocks noRot="1" noChangeAspect="1" noMove="1" noResize="1" noEditPoints="1" noAdjustHandles="1" noChangeArrowheads="1" noChangeShapeType="1" noTextEdit="1"/>
              </p:cNvSpPr>
              <p:nvPr/>
            </p:nvSpPr>
            <p:spPr>
              <a:xfrm>
                <a:off x="645886" y="1206450"/>
                <a:ext cx="2727935" cy="483466"/>
              </a:xfrm>
              <a:prstGeom prst="rect">
                <a:avLst/>
              </a:prstGeom>
              <a:blipFill>
                <a:blip r:embed="rId3"/>
                <a:stretch>
                  <a:fillRect b="-8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31E2D9-8BE5-6A41-DE2D-137E1F602C54}"/>
                  </a:ext>
                </a:extLst>
              </p:cNvPr>
              <p:cNvSpPr txBox="1"/>
              <p:nvPr/>
            </p:nvSpPr>
            <p:spPr>
              <a:xfrm>
                <a:off x="336832" y="1808392"/>
                <a:ext cx="6679324" cy="7261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𝑧</m:t>
                          </m:r>
                        </m:e>
                        <m:sup>
                          <m:r>
                            <a:rPr lang="en-US" sz="2200" b="0" i="1" smtClean="0">
                              <a:latin typeface="Cambria Math" panose="02040503050406030204" pitchFamily="18" charset="0"/>
                            </a:rPr>
                            <m:t>𝑘</m:t>
                          </m:r>
                          <m:r>
                            <a:rPr lang="en-US" sz="2200" b="0" i="1" smtClean="0">
                              <a:latin typeface="Cambria Math" panose="02040503050406030204" pitchFamily="18" charset="0"/>
                            </a:rPr>
                            <m:t>+1</m:t>
                          </m:r>
                        </m:sup>
                      </m:sSup>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arg</m:t>
                          </m:r>
                        </m:fName>
                        <m:e>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min</m:t>
                                  </m:r>
                                </m:e>
                                <m:lim>
                                  <m:r>
                                    <a:rPr lang="en-US" sz="2200" b="0" i="1" smtClean="0">
                                      <a:latin typeface="Cambria Math" panose="02040503050406030204" pitchFamily="18" charset="0"/>
                                    </a:rPr>
                                    <m:t>𝑧</m:t>
                                  </m:r>
                                </m:lim>
                              </m:limLow>
                            </m:fName>
                            <m:e>
                              <m:r>
                                <a:rPr lang="en-US" sz="2200" b="0" i="1" smtClean="0">
                                  <a:latin typeface="Cambria Math" panose="02040503050406030204" pitchFamily="18" charset="0"/>
                                </a:rPr>
                                <m:t>|</m:t>
                              </m:r>
                              <m:r>
                                <a:rPr lang="en-US" sz="2200" b="0" i="1" smtClean="0">
                                  <a:latin typeface="Cambria Math" panose="02040503050406030204" pitchFamily="18" charset="0"/>
                                </a:rPr>
                                <m:t>𝑧</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𝜆</m:t>
                                  </m:r>
                                </m:den>
                              </m:f>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𝐴</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𝑘</m:t>
                                      </m:r>
                                      <m:r>
                                        <a:rPr lang="en-US" sz="2200" b="0" i="1" smtClean="0">
                                          <a:latin typeface="Cambria Math" panose="02040503050406030204" pitchFamily="18" charset="0"/>
                                        </a:rPr>
                                        <m:t>+1</m:t>
                                      </m:r>
                                    </m:sup>
                                  </m:sSup>
                                  <m:r>
                                    <a:rPr lang="en-US" sz="2200" b="0" i="1" smtClean="0">
                                      <a:latin typeface="Cambria Math" panose="02040503050406030204" pitchFamily="18" charset="0"/>
                                    </a:rPr>
                                    <m:t>−</m:t>
                                  </m:r>
                                  <m:r>
                                    <a:rPr lang="en-US" sz="2200" b="0" i="1" smtClean="0">
                                      <a:latin typeface="Cambria Math" panose="02040503050406030204" pitchFamily="18" charset="0"/>
                                    </a:rPr>
                                    <m:t>𝑏</m:t>
                                  </m:r>
                                  <m:r>
                                    <a:rPr lang="en-US" sz="2200" b="0" i="1" smtClean="0">
                                      <a:latin typeface="Cambria Math" panose="02040503050406030204" pitchFamily="18" charset="0"/>
                                    </a:rPr>
                                    <m:t>−</m:t>
                                  </m:r>
                                  <m:r>
                                    <a:rPr lang="en-US" sz="2200" b="0" i="1" smtClean="0">
                                      <a:latin typeface="Cambria Math" panose="02040503050406030204" pitchFamily="18" charset="0"/>
                                    </a:rPr>
                                    <m:t>𝑧</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𝑢</m:t>
                                      </m:r>
                                    </m:e>
                                    <m:sup>
                                      <m:r>
                                        <a:rPr lang="en-US" sz="2200" b="0" i="1" smtClean="0">
                                          <a:latin typeface="Cambria Math" panose="02040503050406030204" pitchFamily="18" charset="0"/>
                                        </a:rPr>
                                        <m:t>𝑘</m:t>
                                      </m:r>
                                    </m:sup>
                                  </m:sSup>
                                </m:e>
                              </m:d>
                            </m:e>
                          </m:func>
                        </m:e>
                      </m:func>
                    </m:oMath>
                  </m:oMathPara>
                </a14:m>
                <a:endParaRPr lang="en-GB" sz="2200"/>
              </a:p>
            </p:txBody>
          </p:sp>
        </mc:Choice>
        <mc:Fallback xmlns="">
          <p:sp>
            <p:nvSpPr>
              <p:cNvPr id="8" name="TextBox 7">
                <a:extLst>
                  <a:ext uri="{FF2B5EF4-FFF2-40B4-BE49-F238E27FC236}">
                    <a16:creationId xmlns:a16="http://schemas.microsoft.com/office/drawing/2014/main" id="{A631E2D9-8BE5-6A41-DE2D-137E1F602C54}"/>
                  </a:ext>
                </a:extLst>
              </p:cNvPr>
              <p:cNvSpPr txBox="1">
                <a:spLocks noRot="1" noChangeAspect="1" noMove="1" noResize="1" noEditPoints="1" noAdjustHandles="1" noChangeArrowheads="1" noChangeShapeType="1" noTextEdit="1"/>
              </p:cNvSpPr>
              <p:nvPr/>
            </p:nvSpPr>
            <p:spPr>
              <a:xfrm>
                <a:off x="336832" y="1808392"/>
                <a:ext cx="6679324" cy="7261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53746E-8DC1-E31C-B048-6F027749357D}"/>
                  </a:ext>
                </a:extLst>
              </p:cNvPr>
              <p:cNvSpPr txBox="1"/>
              <p:nvPr/>
            </p:nvSpPr>
            <p:spPr>
              <a:xfrm>
                <a:off x="336832" y="3638316"/>
                <a:ext cx="4651328" cy="740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200" i="1">
                              <a:effectLst/>
                              <a:latin typeface="Cambria Math" panose="02040503050406030204" pitchFamily="18" charset="0"/>
                              <a:ea typeface="Times New Roman" panose="02020603050405020304" pitchFamily="18" charset="0"/>
                            </a:rPr>
                          </m:ctrlPr>
                        </m:fPr>
                        <m:num>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𝜆</m:t>
                          </m:r>
                        </m:den>
                      </m:f>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2200" i="1">
                              <a:effectLst/>
                              <a:latin typeface="Cambria Math" panose="02040503050406030204" pitchFamily="18" charset="0"/>
                              <a:ea typeface="Times New Roman" panose="02020603050405020304" pitchFamily="18" charset="0"/>
                            </a:rPr>
                          </m:ctrlPr>
                        </m:d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effectLst/>
                                  <a:latin typeface="Cambria Math" panose="02040503050406030204" pitchFamily="18" charset="0"/>
                                  <a:ea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effectLst/>
                                  <a:latin typeface="Cambria Math" panose="02040503050406030204" pitchFamily="18" charset="0"/>
                                  <a:ea typeface="Times New Roman" panose="02020603050405020304" pitchFamily="18" charset="0"/>
                                </a:rPr>
                              </m:ctrlPr>
                            </m:sSup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𝜆</m:t>
                      </m:r>
                    </m:oMath>
                  </m:oMathPara>
                </a14:m>
                <a:endParaRPr lang="en-GB" sz="2200"/>
              </a:p>
            </p:txBody>
          </p:sp>
        </mc:Choice>
        <mc:Fallback xmlns="">
          <p:sp>
            <p:nvSpPr>
              <p:cNvPr id="10" name="TextBox 9">
                <a:extLst>
                  <a:ext uri="{FF2B5EF4-FFF2-40B4-BE49-F238E27FC236}">
                    <a16:creationId xmlns:a16="http://schemas.microsoft.com/office/drawing/2014/main" id="{1C53746E-8DC1-E31C-B048-6F027749357D}"/>
                  </a:ext>
                </a:extLst>
              </p:cNvPr>
              <p:cNvSpPr txBox="1">
                <a:spLocks noRot="1" noChangeAspect="1" noMove="1" noResize="1" noEditPoints="1" noAdjustHandles="1" noChangeArrowheads="1" noChangeShapeType="1" noTextEdit="1"/>
              </p:cNvSpPr>
              <p:nvPr/>
            </p:nvSpPr>
            <p:spPr>
              <a:xfrm>
                <a:off x="336832" y="3638316"/>
                <a:ext cx="4651328" cy="7409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DC9C45-0745-57CC-2EFD-610BA3E5BDBA}"/>
                  </a:ext>
                </a:extLst>
              </p:cNvPr>
              <p:cNvSpPr txBox="1"/>
              <p:nvPr/>
            </p:nvSpPr>
            <p:spPr>
              <a:xfrm>
                <a:off x="542924" y="2566139"/>
                <a:ext cx="9980839" cy="1060868"/>
              </a:xfrm>
              <a:prstGeom prst="rect">
                <a:avLst/>
              </a:prstGeom>
              <a:noFill/>
            </p:spPr>
            <p:txBody>
              <a:bodyPr wrap="square">
                <a:spAutoFit/>
              </a:bodyPr>
              <a:lstStyle/>
              <a:p>
                <a:pPr marL="0" indent="0">
                  <a:buNone/>
                </a:pPr>
                <a:r>
                  <a:rPr lang="en-US" sz="1800" b="0" i="0">
                    <a:effectLst/>
                  </a:rPr>
                  <a:t>Proximal operator : Consider the proximal operator on a variable v with some constant α to be defined as,</a:t>
                </a:r>
              </a:p>
              <a:p>
                <a:pPr marL="0" indent="0" algn="ctr">
                  <a:buNone/>
                </a:pPr>
                <a14:m>
                  <m:oMath xmlns:m="http://schemas.openxmlformats.org/officeDocument/2006/math">
                    <m:sSub>
                      <m:sSubPr>
                        <m:ctrlPr>
                          <a:rPr lang="en-US" sz="1800" b="0" i="1" smtClean="0">
                            <a:effectLst/>
                            <a:latin typeface="Cambria Math" panose="02040503050406030204" pitchFamily="18" charset="0"/>
                          </a:rPr>
                        </m:ctrlPr>
                      </m:sSubPr>
                      <m:e>
                        <m:r>
                          <a:rPr lang="en-IN" sz="1800" b="0" i="1" smtClean="0">
                            <a:effectLst/>
                            <a:latin typeface="Cambria Math" panose="02040503050406030204" pitchFamily="18" charset="0"/>
                          </a:rPr>
                          <m:t>𝑝𝑟𝑜𝑥</m:t>
                        </m:r>
                      </m:e>
                      <m:sub>
                        <m:r>
                          <a:rPr lang="en-IN" sz="1800" b="0" i="1" smtClean="0">
                            <a:effectLst/>
                            <a:latin typeface="Cambria Math" panose="02040503050406030204" pitchFamily="18" charset="0"/>
                          </a:rPr>
                          <m:t>𝑓</m:t>
                        </m:r>
                      </m:sub>
                    </m:sSub>
                    <m:d>
                      <m:dPr>
                        <m:ctrlPr>
                          <a:rPr lang="en-IN" sz="1800" b="0" i="1" smtClean="0">
                            <a:effectLst/>
                            <a:latin typeface="Cambria Math" panose="02040503050406030204" pitchFamily="18" charset="0"/>
                          </a:rPr>
                        </m:ctrlPr>
                      </m:dPr>
                      <m:e>
                        <m:r>
                          <a:rPr lang="en-IN" sz="1800" b="0" i="1" smtClean="0">
                            <a:effectLst/>
                            <a:latin typeface="Cambria Math" panose="02040503050406030204" pitchFamily="18" charset="0"/>
                          </a:rPr>
                          <m:t>𝑣</m:t>
                        </m:r>
                      </m:e>
                    </m:d>
                    <m:r>
                      <a:rPr lang="en-IN" sz="1800" b="0" i="1" smtClean="0">
                        <a:effectLst/>
                        <a:latin typeface="Cambria Math" panose="02040503050406030204" pitchFamily="18" charset="0"/>
                      </a:rPr>
                      <m:t>=</m:t>
                    </m:r>
                    <m:sSub>
                      <m:sSubPr>
                        <m:ctrlPr>
                          <a:rPr lang="en-IN" sz="1800" i="1" smtClean="0">
                            <a:latin typeface="Cambria Math" panose="02040503050406030204" pitchFamily="18" charset="0"/>
                          </a:rPr>
                        </m:ctrlPr>
                      </m:sSubPr>
                      <m:e>
                        <m:r>
                          <a:rPr lang="en-IN" sz="1800" i="1">
                            <a:latin typeface="Cambria Math" panose="02040503050406030204" pitchFamily="18" charset="0"/>
                          </a:rPr>
                          <m:t>𝑎𝑟𝑔</m:t>
                        </m:r>
                      </m:e>
                      <m:sub>
                        <m:r>
                          <a:rPr lang="en-US" sz="1800" b="0" i="1" smtClean="0">
                            <a:latin typeface="Cambria Math" panose="02040503050406030204" pitchFamily="18" charset="0"/>
                          </a:rPr>
                          <m:t>𝑥</m:t>
                        </m:r>
                      </m:sub>
                    </m:sSub>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min</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𝑓</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 </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r>
                                  <a:rPr lang="en-IN" sz="1800" b="0" i="1" smtClean="0">
                                    <a:latin typeface="Cambria Math" panose="02040503050406030204" pitchFamily="18" charset="0"/>
                                    <a:ea typeface="Cambria Math" panose="02040503050406030204" pitchFamily="18" charset="0"/>
                                  </a:rPr>
                                  <m:t>𝛼</m:t>
                                </m:r>
                              </m:den>
                            </m:f>
                            <m:d>
                              <m:dPr>
                                <m:begChr m:val="‖"/>
                                <m:endChr m:val="‖"/>
                                <m:ctrlPr>
                                  <a:rPr lang="en-IN" sz="1800" i="1">
                                    <a:latin typeface="Cambria Math" panose="02040503050406030204" pitchFamily="18" charset="0"/>
                                  </a:rPr>
                                </m:ctrlPr>
                              </m:dPr>
                              <m:e>
                                <m:r>
                                  <a:rPr lang="en-IN" sz="1800" b="0" i="1" smtClean="0">
                                    <a:latin typeface="Cambria Math" panose="02040503050406030204" pitchFamily="18" charset="0"/>
                                  </a:rPr>
                                  <m:t>𝑥</m:t>
                                </m:r>
                                <m:r>
                                  <a:rPr lang="en-IN" sz="1800" b="0" i="1" smtClean="0">
                                    <a:latin typeface="Cambria Math" panose="02040503050406030204" pitchFamily="18" charset="0"/>
                                  </a:rPr>
                                  <m:t>−</m:t>
                                </m:r>
                                <m:r>
                                  <a:rPr lang="en-IN" sz="1800" b="0" i="1" smtClean="0">
                                    <a:latin typeface="Cambria Math" panose="02040503050406030204" pitchFamily="18" charset="0"/>
                                  </a:rPr>
                                  <m:t>𝑣</m:t>
                                </m:r>
                              </m:e>
                            </m:d>
                            <m:f>
                              <m:fPr>
                                <m:type m:val="noBar"/>
                                <m:ctrlPr>
                                  <a:rPr lang="en-IN" sz="1800" i="1" smtClean="0">
                                    <a:latin typeface="Cambria Math" panose="02040503050406030204" pitchFamily="18" charset="0"/>
                                  </a:rPr>
                                </m:ctrlPr>
                              </m:fPr>
                              <m:num>
                                <m:r>
                                  <a:rPr lang="en-IN" sz="1800" b="0" i="1" smtClean="0">
                                    <a:latin typeface="Cambria Math" panose="02040503050406030204" pitchFamily="18" charset="0"/>
                                  </a:rPr>
                                  <m:t>2</m:t>
                                </m:r>
                              </m:num>
                              <m:den>
                                <m:r>
                                  <a:rPr lang="en-IN" sz="1800" b="0" i="1" smtClean="0">
                                    <a:latin typeface="Cambria Math" panose="02040503050406030204" pitchFamily="18" charset="0"/>
                                  </a:rPr>
                                  <m:t>2</m:t>
                                </m:r>
                              </m:den>
                            </m:f>
                            <m:r>
                              <a:rPr lang="en-IN" sz="1800" b="0" i="1" smtClean="0">
                                <a:latin typeface="Cambria Math" panose="02040503050406030204" pitchFamily="18" charset="0"/>
                              </a:rPr>
                              <m:t> </m:t>
                            </m:r>
                          </m:e>
                        </m:d>
                        <m:r>
                          <a:rPr lang="en-IN" sz="1800" b="0" i="1" smtClean="0">
                            <a:latin typeface="Cambria Math" panose="02040503050406030204" pitchFamily="18" charset="0"/>
                            <a:ea typeface="Cambria Math" panose="02040503050406030204" pitchFamily="18" charset="0"/>
                          </a:rPr>
                          <m:t>≡ </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𝑆</m:t>
                            </m:r>
                          </m:e>
                          <m:sub>
                            <m:r>
                              <a:rPr lang="en-IN" sz="1800" b="0" i="1" smtClean="0">
                                <a:latin typeface="Cambria Math" panose="02040503050406030204" pitchFamily="18" charset="0"/>
                                <a:ea typeface="Cambria Math" panose="02040503050406030204" pitchFamily="18" charset="0"/>
                              </a:rPr>
                              <m:t>𝛼</m:t>
                            </m:r>
                          </m:sub>
                        </m:sSub>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𝑣</m:t>
                        </m:r>
                        <m:r>
                          <a:rPr lang="en-IN" sz="1800" b="0" i="1" smtClean="0">
                            <a:latin typeface="Cambria Math" panose="02040503050406030204" pitchFamily="18" charset="0"/>
                            <a:ea typeface="Cambria Math" panose="02040503050406030204" pitchFamily="18" charset="0"/>
                          </a:rPr>
                          <m:t>)</m:t>
                        </m:r>
                      </m:e>
                    </m:func>
                  </m:oMath>
                </a14:m>
                <a:r>
                  <a:rPr lang="en-US" sz="1800" b="0" i="0">
                    <a:effectLst/>
                  </a:rPr>
                  <a:t> </a:t>
                </a:r>
                <a:r>
                  <a:rPr lang="en-US" sz="1600" b="0" i="0">
                    <a:effectLst/>
                  </a:rPr>
                  <a:t>…. (</a:t>
                </a:r>
                <a:r>
                  <a:rPr lang="en-US" sz="1600">
                    <a:latin typeface="Arial" panose="020B0604020202020204" pitchFamily="34" charset="0"/>
                  </a:rPr>
                  <a:t>IX.29</a:t>
                </a:r>
                <a:r>
                  <a:rPr lang="en-US" sz="1600" b="0" i="0">
                    <a:effectLst/>
                  </a:rPr>
                  <a:t>)</a:t>
                </a:r>
              </a:p>
            </p:txBody>
          </p:sp>
        </mc:Choice>
        <mc:Fallback xmlns="">
          <p:sp>
            <p:nvSpPr>
              <p:cNvPr id="9" name="TextBox 8">
                <a:extLst>
                  <a:ext uri="{FF2B5EF4-FFF2-40B4-BE49-F238E27FC236}">
                    <a16:creationId xmlns:a16="http://schemas.microsoft.com/office/drawing/2014/main" id="{63DC9C45-0745-57CC-2EFD-610BA3E5BDBA}"/>
                  </a:ext>
                </a:extLst>
              </p:cNvPr>
              <p:cNvSpPr txBox="1">
                <a:spLocks noRot="1" noChangeAspect="1" noMove="1" noResize="1" noEditPoints="1" noAdjustHandles="1" noChangeArrowheads="1" noChangeShapeType="1" noTextEdit="1"/>
              </p:cNvSpPr>
              <p:nvPr/>
            </p:nvSpPr>
            <p:spPr>
              <a:xfrm>
                <a:off x="542924" y="2566139"/>
                <a:ext cx="9980839" cy="1060868"/>
              </a:xfrm>
              <a:prstGeom prst="rect">
                <a:avLst/>
              </a:prstGeom>
              <a:blipFill>
                <a:blip r:embed="rId6"/>
                <a:stretch>
                  <a:fillRect l="-489" t="-4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514AA1-C407-2FEE-D9F2-4BF5E8CC3A67}"/>
                  </a:ext>
                </a:extLst>
              </p:cNvPr>
              <p:cNvSpPr txBox="1"/>
              <p:nvPr/>
            </p:nvSpPr>
            <p:spPr>
              <a:xfrm>
                <a:off x="3046640" y="4517642"/>
                <a:ext cx="6098720" cy="740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200" i="1" smtClean="0">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200" i="1">
                              <a:solidFill>
                                <a:schemeClr val="tx1"/>
                              </a:solidFill>
                              <a:latin typeface="Cambria Math" panose="02040503050406030204" pitchFamily="18" charset="0"/>
                              <a:ea typeface="Times New Roman" panose="02020603050405020304" pitchFamily="18" charset="0"/>
                            </a:rPr>
                          </m:ctrlPr>
                        </m:sSub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solidFill>
                                    <a:schemeClr val="tx1"/>
                                  </a:solidFill>
                                  <a:latin typeface="Cambria Math" panose="02040503050406030204" pitchFamily="18" charset="0"/>
                                  <a:ea typeface="Times New Roman" panose="02020603050405020304" pitchFamily="18" charset="0"/>
                                </a:rPr>
                              </m:ctrlPr>
                            </m:fPr>
                            <m:num>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sub>
                      </m:sSub>
                      <m:d>
                        <m:dPr>
                          <m:ctrlPr>
                            <a:rPr lang="en-IN" sz="2200" i="1">
                              <a:solidFill>
                                <a:schemeClr val="tx1"/>
                              </a:solidFill>
                              <a:latin typeface="Cambria Math" panose="02040503050406030204" pitchFamily="18" charset="0"/>
                              <a:ea typeface="Times New Roman" panose="02020603050405020304" pitchFamily="18" charset="0"/>
                            </a:rPr>
                          </m:ctrlPr>
                        </m:d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2200" i="1">
                              <a:solidFill>
                                <a:schemeClr val="tx1"/>
                              </a:solidFill>
                              <a:latin typeface="Cambria Math" panose="02040503050406030204" pitchFamily="18" charset="0"/>
                              <a:ea typeface="Times New Roman" panose="02020603050405020304" pitchFamily="18" charset="0"/>
                            </a:rPr>
                          </m:ctrlPr>
                        </m:d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e>
                      </m:d>
                    </m:oMath>
                  </m:oMathPara>
                </a14:m>
                <a:endParaRPr lang="en-GB" sz="2200">
                  <a:solidFill>
                    <a:schemeClr val="tx1"/>
                  </a:solidFill>
                </a:endParaRPr>
              </a:p>
            </p:txBody>
          </p:sp>
        </mc:Choice>
        <mc:Fallback xmlns="">
          <p:sp>
            <p:nvSpPr>
              <p:cNvPr id="11" name="TextBox 10">
                <a:extLst>
                  <a:ext uri="{FF2B5EF4-FFF2-40B4-BE49-F238E27FC236}">
                    <a16:creationId xmlns:a16="http://schemas.microsoft.com/office/drawing/2014/main" id="{7C514AA1-C407-2FEE-D9F2-4BF5E8CC3A67}"/>
                  </a:ext>
                </a:extLst>
              </p:cNvPr>
              <p:cNvSpPr txBox="1">
                <a:spLocks noRot="1" noChangeAspect="1" noMove="1" noResize="1" noEditPoints="1" noAdjustHandles="1" noChangeArrowheads="1" noChangeShapeType="1" noTextEdit="1"/>
              </p:cNvSpPr>
              <p:nvPr/>
            </p:nvSpPr>
            <p:spPr>
              <a:xfrm>
                <a:off x="3046640" y="4517642"/>
                <a:ext cx="6098720" cy="7409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916654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C349D-B4D5-ACA4-A17E-54BE0658D069}"/>
              </a:ext>
            </a:extLst>
          </p:cNvPr>
          <p:cNvSpPr txBox="1"/>
          <p:nvPr/>
        </p:nvSpPr>
        <p:spPr>
          <a:xfrm>
            <a:off x="672662" y="504497"/>
            <a:ext cx="4703275" cy="369332"/>
          </a:xfrm>
          <a:prstGeom prst="rect">
            <a:avLst/>
          </a:prstGeom>
          <a:noFill/>
        </p:spPr>
        <p:txBody>
          <a:bodyPr wrap="none" rtlCol="0">
            <a:spAutoFit/>
          </a:bodyPr>
          <a:lstStyle/>
          <a:p>
            <a:r>
              <a:rPr lang="en-GB"/>
              <a:t>Finally we combine equations (1) and (2)  to get </a:t>
            </a:r>
          </a:p>
        </p:txBody>
      </p:sp>
      <p:sp>
        <p:nvSpPr>
          <p:cNvPr id="9" name="TextBox 8">
            <a:extLst>
              <a:ext uri="{FF2B5EF4-FFF2-40B4-BE49-F238E27FC236}">
                <a16:creationId xmlns:a16="http://schemas.microsoft.com/office/drawing/2014/main" id="{A6A65603-CD37-979F-254F-DAF32F116B8A}"/>
              </a:ext>
            </a:extLst>
          </p:cNvPr>
          <p:cNvSpPr txBox="1"/>
          <p:nvPr/>
        </p:nvSpPr>
        <p:spPr>
          <a:xfrm>
            <a:off x="770758" y="2882864"/>
            <a:ext cx="7727556" cy="584775"/>
          </a:xfrm>
          <a:prstGeom prst="rect">
            <a:avLst/>
          </a:prstGeom>
          <a:noFill/>
        </p:spPr>
        <p:txBody>
          <a:bodyPr wrap="square" lIns="91440" tIns="45720" rIns="91440" bIns="45720" rtlCol="0" anchor="t">
            <a:spAutoFit/>
          </a:bodyPr>
          <a:lstStyle/>
          <a:p>
            <a:r>
              <a:rPr lang="en-US" sz="3200">
                <a:latin typeface="+mj-lt"/>
                <a:ea typeface="Times New Roman" panose="02020603050405020304" pitchFamily="18" charset="0"/>
                <a:cs typeface="Times New Roman"/>
              </a:rPr>
              <a:t>Update of u in k+1 iteration </a:t>
            </a:r>
            <a:endParaRPr lang="en-IN" sz="3200">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F1D963C-817D-3917-351C-9F4921E9EF18}"/>
                  </a:ext>
                </a:extLst>
              </p:cNvPr>
              <p:cNvSpPr txBox="1"/>
              <p:nvPr/>
            </p:nvSpPr>
            <p:spPr>
              <a:xfrm>
                <a:off x="875862" y="3920288"/>
                <a:ext cx="6575972" cy="400110"/>
              </a:xfrm>
              <a:prstGeom prst="rect">
                <a:avLst/>
              </a:prstGeom>
              <a:noFill/>
            </p:spPr>
            <p:txBody>
              <a:bodyPr wrap="square">
                <a:spAutoFit/>
              </a:bodyPr>
              <a:lstStyle/>
              <a:p>
                <a:r>
                  <a:rPr lang="en-US" sz="20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The original </a:t>
                </a:r>
                <a:r>
                  <a:rPr lang="en-US" sz="200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lagrangian</a:t>
                </a:r>
                <a:r>
                  <a:rPr lang="en-US" sz="20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multiplier term is </a:t>
                </a:r>
                <a14:m>
                  <m:oMath xmlns:m="http://schemas.openxmlformats.org/officeDocument/2006/math">
                    <m:sSup>
                      <m:sSupPr>
                        <m:ctrlPr>
                          <a:rPr lang="en-IN"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𝐴𝑥</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𝑧</m:t>
                        </m:r>
                      </m:e>
                    </m:d>
                  </m:oMath>
                </a14:m>
                <a:endPar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8F1D963C-817D-3917-351C-9F4921E9EF18}"/>
                  </a:ext>
                </a:extLst>
              </p:cNvPr>
              <p:cNvSpPr txBox="1">
                <a:spLocks noRot="1" noChangeAspect="1" noMove="1" noResize="1" noEditPoints="1" noAdjustHandles="1" noChangeArrowheads="1" noChangeShapeType="1" noTextEdit="1"/>
              </p:cNvSpPr>
              <p:nvPr/>
            </p:nvSpPr>
            <p:spPr>
              <a:xfrm>
                <a:off x="875862" y="3920288"/>
                <a:ext cx="6575972" cy="400110"/>
              </a:xfrm>
              <a:prstGeom prst="rect">
                <a:avLst/>
              </a:prstGeom>
              <a:blipFill>
                <a:blip r:embed="rId2"/>
                <a:stretch>
                  <a:fillRect l="-1020"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83FF7F-CC79-C5EA-AE7A-10589D5F1D95}"/>
                  </a:ext>
                </a:extLst>
              </p:cNvPr>
              <p:cNvSpPr txBox="1"/>
              <p:nvPr/>
            </p:nvSpPr>
            <p:spPr>
              <a:xfrm>
                <a:off x="3024299" y="5212467"/>
                <a:ext cx="6098720" cy="4369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2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GB" sz="2200"/>
              </a:p>
            </p:txBody>
          </p:sp>
        </mc:Choice>
        <mc:Fallback xmlns="">
          <p:sp>
            <p:nvSpPr>
              <p:cNvPr id="10" name="TextBox 9">
                <a:extLst>
                  <a:ext uri="{FF2B5EF4-FFF2-40B4-BE49-F238E27FC236}">
                    <a16:creationId xmlns:a16="http://schemas.microsoft.com/office/drawing/2014/main" id="{2483FF7F-CC79-C5EA-AE7A-10589D5F1D95}"/>
                  </a:ext>
                </a:extLst>
              </p:cNvPr>
              <p:cNvSpPr txBox="1">
                <a:spLocks noRot="1" noChangeAspect="1" noMove="1" noResize="1" noEditPoints="1" noAdjustHandles="1" noChangeArrowheads="1" noChangeShapeType="1" noTextEdit="1"/>
              </p:cNvSpPr>
              <p:nvPr/>
            </p:nvSpPr>
            <p:spPr>
              <a:xfrm>
                <a:off x="3024299" y="5212467"/>
                <a:ext cx="6098720" cy="436979"/>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C9534F-2D15-A74F-0047-AD10EE0E8844}"/>
                  </a:ext>
                </a:extLst>
              </p:cNvPr>
              <p:cNvSpPr txBox="1"/>
              <p:nvPr/>
            </p:nvSpPr>
            <p:spPr>
              <a:xfrm>
                <a:off x="2138078" y="1395444"/>
                <a:ext cx="7789693" cy="740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200" i="1" smtClean="0">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d>
                        <m:d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22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200" i="1">
                              <a:solidFill>
                                <a:schemeClr val="tx1"/>
                              </a:solidFill>
                              <a:latin typeface="Cambria Math" panose="02040503050406030204" pitchFamily="18" charset="0"/>
                              <a:ea typeface="Times New Roman" panose="02020603050405020304" pitchFamily="18" charset="0"/>
                            </a:rPr>
                          </m:ctrlPr>
                        </m:sSub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200" i="1">
                                  <a:solidFill>
                                    <a:schemeClr val="tx1"/>
                                  </a:solidFill>
                                  <a:latin typeface="Cambria Math" panose="02040503050406030204" pitchFamily="18" charset="0"/>
                                  <a:ea typeface="Times New Roman" panose="02020603050405020304" pitchFamily="18" charset="0"/>
                                </a:rPr>
                              </m:ctrlPr>
                            </m:fPr>
                            <m:num>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sub>
                      </m:sSub>
                      <m:d>
                        <m:dPr>
                          <m:ctrlPr>
                            <a:rPr lang="en-IN" sz="2200" i="1">
                              <a:solidFill>
                                <a:schemeClr val="tx1"/>
                              </a:solidFill>
                              <a:latin typeface="Cambria Math" panose="02040503050406030204" pitchFamily="18" charset="0"/>
                              <a:ea typeface="Times New Roman" panose="02020603050405020304" pitchFamily="18" charset="0"/>
                            </a:rPr>
                          </m:ctrlPr>
                        </m:d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2200" i="1">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200" i="1">
                                  <a:solidFill>
                                    <a:schemeClr val="tx1"/>
                                  </a:solidFill>
                                  <a:latin typeface="Cambria Math" panose="02040503050406030204" pitchFamily="18" charset="0"/>
                                  <a:ea typeface="Times New Roman" panose="02020603050405020304" pitchFamily="18" charset="0"/>
                                </a:rPr>
                              </m:ctrlPr>
                            </m:sSupPr>
                            <m:e>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2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oMath>
                  </m:oMathPara>
                </a14:m>
                <a:endParaRPr lang="en-GB" sz="2200"/>
              </a:p>
            </p:txBody>
          </p:sp>
        </mc:Choice>
        <mc:Fallback xmlns="">
          <p:sp>
            <p:nvSpPr>
              <p:cNvPr id="13" name="TextBox 12">
                <a:extLst>
                  <a:ext uri="{FF2B5EF4-FFF2-40B4-BE49-F238E27FC236}">
                    <a16:creationId xmlns:a16="http://schemas.microsoft.com/office/drawing/2014/main" id="{1AC9534F-2D15-A74F-0047-AD10EE0E8844}"/>
                  </a:ext>
                </a:extLst>
              </p:cNvPr>
              <p:cNvSpPr txBox="1">
                <a:spLocks noRot="1" noChangeAspect="1" noMove="1" noResize="1" noEditPoints="1" noAdjustHandles="1" noChangeArrowheads="1" noChangeShapeType="1" noTextEdit="1"/>
              </p:cNvSpPr>
              <p:nvPr/>
            </p:nvSpPr>
            <p:spPr>
              <a:xfrm>
                <a:off x="2138078" y="1395444"/>
                <a:ext cx="7789693" cy="7409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912101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A2B2-5DD1-BADD-1FA8-3695CF6E263C}"/>
              </a:ext>
            </a:extLst>
          </p:cNvPr>
          <p:cNvSpPr>
            <a:spLocks noGrp="1"/>
          </p:cNvSpPr>
          <p:nvPr>
            <p:ph type="title"/>
          </p:nvPr>
        </p:nvSpPr>
        <p:spPr>
          <a:xfrm>
            <a:off x="838200" y="572516"/>
            <a:ext cx="10515600" cy="1180870"/>
          </a:xfrm>
        </p:spPr>
        <p:txBody>
          <a:bodyPr/>
          <a:lstStyle/>
          <a:p>
            <a:r>
              <a:rPr lang="en-IN">
                <a:solidFill>
                  <a:schemeClr val="tx1">
                    <a:lumMod val="85000"/>
                  </a:schemeClr>
                </a:solidFill>
              </a:rPr>
              <a:t>Final update </a:t>
            </a:r>
            <a:r>
              <a:rPr lang="en-IN">
                <a:solidFill>
                  <a:schemeClr val="tx1">
                    <a:lumMod val="95000"/>
                  </a:schemeClr>
                </a:solidFill>
              </a:rPr>
              <a:t>equations</a:t>
            </a:r>
            <a:r>
              <a:rPr lang="en-IN">
                <a:solidFill>
                  <a:schemeClr val="tx1">
                    <a:lumMod val="85000"/>
                  </a:schemeClr>
                </a:solidFill>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3A8C7C-15BD-5FC9-740D-7DCEA762DF92}"/>
                  </a:ext>
                </a:extLst>
              </p:cNvPr>
              <p:cNvSpPr>
                <a:spLocks noGrp="1"/>
              </p:cNvSpPr>
              <p:nvPr>
                <p:ph idx="1"/>
              </p:nvPr>
            </p:nvSpPr>
            <p:spPr>
              <a:xfrm>
                <a:off x="838200" y="2063629"/>
                <a:ext cx="10515600" cy="3373821"/>
              </a:xfrm>
            </p:spPr>
            <p:txBody>
              <a:bodyPr/>
              <a:lstStyle/>
              <a:p>
                <a:pPr marL="0" indent="0">
                  <a:buNone/>
                </a:pPr>
                <a:endParaRPr lang="en-US" sz="2800">
                  <a:solidFill>
                    <a:schemeClr val="tx1"/>
                  </a:solidFill>
                </a:endParaRPr>
              </a:p>
              <a:p>
                <a:pPr>
                  <a:buFont typeface="Wingdings" panose="05000000000000000000" pitchFamily="2" charset="2"/>
                  <a:buChar char="Ø"/>
                </a:pPr>
                <a:r>
                  <a:rPr lang="en-IN">
                    <a:solidFill>
                      <a:schemeClr val="tx1"/>
                    </a:solidFill>
                  </a:rPr>
                  <a:t>   </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𝑥</m:t>
                        </m:r>
                      </m:e>
                      <m:sup>
                        <m:r>
                          <a:rPr lang="en-GB" i="1">
                            <a:solidFill>
                              <a:schemeClr val="tx1"/>
                            </a:solidFill>
                            <a:latin typeface="Cambria Math" panose="02040503050406030204" pitchFamily="18" charset="0"/>
                          </a:rPr>
                          <m:t>𝑘</m:t>
                        </m:r>
                        <m:r>
                          <a:rPr lang="en-GB">
                            <a:solidFill>
                              <a:schemeClr val="tx1"/>
                            </a:solidFill>
                            <a:latin typeface="Cambria Math" panose="02040503050406030204" pitchFamily="18" charset="0"/>
                          </a:rPr>
                          <m:t>+1</m:t>
                        </m:r>
                      </m:sup>
                    </m:sSup>
                    <m:r>
                      <a:rPr lang="en-GB">
                        <a:solidFill>
                          <a:schemeClr val="tx1"/>
                        </a:solidFill>
                        <a:latin typeface="Cambria Math" panose="02040503050406030204" pitchFamily="18" charset="0"/>
                      </a:rPr>
                      <m:t>=</m:t>
                    </m:r>
                    <m:sSup>
                      <m:sSupPr>
                        <m:ctrlPr>
                          <a:rPr lang="en-GB" i="1">
                            <a:solidFill>
                              <a:schemeClr val="tx1"/>
                            </a:solidFill>
                            <a:latin typeface="Cambria Math" panose="02040503050406030204" pitchFamily="18" charset="0"/>
                          </a:rPr>
                        </m:ctrlPr>
                      </m:sSupPr>
                      <m:e>
                        <m:d>
                          <m:dPr>
                            <m:ctrlPr>
                              <a:rPr lang="en-GB" i="1">
                                <a:solidFill>
                                  <a:schemeClr val="tx1"/>
                                </a:solidFill>
                                <a:latin typeface="Cambria Math" panose="02040503050406030204" pitchFamily="18" charset="0"/>
                              </a:rPr>
                            </m:ctrlPr>
                          </m:dPr>
                          <m:e>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𝐴</m:t>
                                </m:r>
                              </m:e>
                              <m:sup>
                                <m:r>
                                  <a:rPr lang="en-GB" i="1">
                                    <a:solidFill>
                                      <a:schemeClr val="tx1"/>
                                    </a:solidFill>
                                    <a:latin typeface="Cambria Math" panose="02040503050406030204" pitchFamily="18" charset="0"/>
                                  </a:rPr>
                                  <m:t>𝑇</m:t>
                                </m:r>
                              </m:sup>
                            </m:sSup>
                            <m:r>
                              <a:rPr lang="en-GB" i="1">
                                <a:solidFill>
                                  <a:schemeClr val="tx1"/>
                                </a:solidFill>
                                <a:latin typeface="Cambria Math" panose="02040503050406030204" pitchFamily="18" charset="0"/>
                              </a:rPr>
                              <m:t>𝐴</m:t>
                            </m:r>
                          </m:e>
                        </m:d>
                      </m:e>
                      <m:sup>
                        <m:r>
                          <a:rPr lang="en-GB">
                            <a:solidFill>
                              <a:schemeClr val="tx1"/>
                            </a:solidFill>
                            <a:latin typeface="Cambria Math" panose="02040503050406030204" pitchFamily="18" charset="0"/>
                          </a:rPr>
                          <m:t>−1</m:t>
                        </m:r>
                      </m:sup>
                    </m:sSup>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𝐴</m:t>
                        </m:r>
                      </m:e>
                      <m:sup>
                        <m:r>
                          <a:rPr lang="en-GB" i="1">
                            <a:solidFill>
                              <a:schemeClr val="tx1"/>
                            </a:solidFill>
                            <a:latin typeface="Cambria Math" panose="02040503050406030204" pitchFamily="18" charset="0"/>
                          </a:rPr>
                          <m:t>𝑇</m:t>
                        </m:r>
                      </m:sup>
                    </m:sSup>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𝑏</m:t>
                        </m:r>
                        <m:r>
                          <a:rPr lang="en-GB">
                            <a:solidFill>
                              <a:schemeClr val="tx1"/>
                            </a:solidFill>
                            <a:latin typeface="Cambria Math" panose="02040503050406030204" pitchFamily="18" charset="0"/>
                          </a:rPr>
                          <m:t>+</m:t>
                        </m:r>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𝑧</m:t>
                            </m:r>
                          </m:e>
                          <m:sup>
                            <m:r>
                              <a:rPr lang="en-GB" i="1">
                                <a:solidFill>
                                  <a:schemeClr val="tx1"/>
                                </a:solidFill>
                                <a:latin typeface="Cambria Math" panose="02040503050406030204" pitchFamily="18" charset="0"/>
                              </a:rPr>
                              <m:t>𝑘</m:t>
                            </m:r>
                          </m:sup>
                        </m:sSup>
                        <m:r>
                          <a:rPr lang="en-GB">
                            <a:solidFill>
                              <a:schemeClr val="tx1"/>
                            </a:solidFill>
                            <a:latin typeface="Cambria Math" panose="02040503050406030204" pitchFamily="18" charset="0"/>
                          </a:rPr>
                          <m:t>−</m:t>
                        </m:r>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𝑢</m:t>
                            </m:r>
                          </m:e>
                          <m:sup>
                            <m:r>
                              <a:rPr lang="en-GB" i="1">
                                <a:solidFill>
                                  <a:schemeClr val="tx1"/>
                                </a:solidFill>
                                <a:latin typeface="Cambria Math" panose="02040503050406030204" pitchFamily="18" charset="0"/>
                              </a:rPr>
                              <m:t>𝑘</m:t>
                            </m:r>
                          </m:sup>
                        </m:sSup>
                      </m:e>
                    </m:d>
                  </m:oMath>
                </a14:m>
                <a:br>
                  <a:rPr lang="en-US">
                    <a:solidFill>
                      <a:schemeClr val="tx1"/>
                    </a:solidFill>
                  </a:rPr>
                </a:br>
                <a:endParaRPr lang="en-IN">
                  <a:solidFill>
                    <a:schemeClr val="tx1"/>
                  </a:solidFill>
                </a:endParaRPr>
              </a:p>
              <a:p>
                <a:pPr>
                  <a:buFont typeface="Wingdings" panose="05000000000000000000" pitchFamily="2" charset="2"/>
                  <a:buChar char="Ø"/>
                </a:pPr>
                <a:r>
                  <a:rPr lang="en-US">
                    <a:solidFill>
                      <a:schemeClr val="tx1"/>
                    </a:solidFill>
                  </a:rPr>
                  <a:t>   </a:t>
                </a:r>
                <a14:m>
                  <m:oMath xmlns:m="http://schemas.openxmlformats.org/officeDocument/2006/math">
                    <m:sSup>
                      <m:sSupPr>
                        <m:ctrlPr>
                          <a:rPr lang="en-IN" i="1" smtClean="0">
                            <a:solidFill>
                              <a:schemeClr val="tx1"/>
                            </a:solidFill>
                            <a:latin typeface="Cambria Math" panose="02040503050406030204" pitchFamily="18" charset="0"/>
                            <a:ea typeface="Times New Roman" panose="02020603050405020304" pitchFamily="18" charset="0"/>
                          </a:rPr>
                        </m:ctrlPr>
                      </m:sSup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d>
                      <m:dPr>
                        <m:ctrlPr>
                          <a:rPr lang="en-IN"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solidFill>
                              <a:schemeClr val="tx1"/>
                            </a:solidFill>
                            <a:latin typeface="Cambria Math" panose="02040503050406030204" pitchFamily="18" charset="0"/>
                            <a:ea typeface="Times New Roman" panose="02020603050405020304" pitchFamily="18" charset="0"/>
                          </a:rPr>
                        </m:ctrlPr>
                      </m:sSub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solidFill>
                                  <a:schemeClr val="tx1"/>
                                </a:solidFill>
                                <a:latin typeface="Cambria Math" panose="02040503050406030204" pitchFamily="18" charset="0"/>
                                <a:ea typeface="Times New Roman" panose="02020603050405020304" pitchFamily="18" charset="0"/>
                              </a:rPr>
                            </m:ctrlPr>
                          </m:fPr>
                          <m:num>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sub>
                    </m:sSub>
                    <m:d>
                      <m:dPr>
                        <m:ctrlPr>
                          <a:rPr lang="en-IN"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i="1">
                                <a:solidFill>
                                  <a:schemeClr val="tx1"/>
                                </a:solidFill>
                                <a:latin typeface="Cambria Math" panose="02040503050406030204" pitchFamily="18" charset="0"/>
                                <a:ea typeface="Times New Roman" panose="02020603050405020304" pitchFamily="18" charset="0"/>
                              </a:rPr>
                            </m:ctrlPr>
                          </m:sSup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a:solidFill>
                                  <a:schemeClr val="tx1"/>
                                </a:solidFill>
                                <a:latin typeface="Cambria Math" panose="02040503050406030204" pitchFamily="18" charset="0"/>
                                <a:ea typeface="Times New Roman" panose="02020603050405020304" pitchFamily="18" charset="0"/>
                              </a:rPr>
                            </m:ctrlPr>
                          </m:sSupPr>
                          <m:e>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oMath>
                </a14:m>
                <a:br>
                  <a:rPr lang="en-US" b="0" i="0">
                    <a:solidFill>
                      <a:schemeClr val="tx1"/>
                    </a:solidFill>
                    <a:effectLst/>
                  </a:rPr>
                </a:br>
                <a:endParaRPr lang="en-US" b="0" i="0">
                  <a:solidFill>
                    <a:schemeClr val="tx1"/>
                  </a:solidFill>
                  <a:effectLst/>
                </a:endParaRPr>
              </a:p>
              <a:p>
                <a:pPr>
                  <a:buFont typeface="Wingdings" panose="05000000000000000000" pitchFamily="2" charset="2"/>
                  <a:buChar char="Ø"/>
                </a:pPr>
                <a:r>
                  <a:rPr lang="en-US">
                    <a:solidFill>
                      <a:schemeClr val="tx1"/>
                    </a:solidFill>
                  </a:rPr>
                  <a:t>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r>
                          <a:rPr lang="en-IN" b="0" i="1" smtClean="0">
                            <a:solidFill>
                              <a:schemeClr val="tx1"/>
                            </a:solidFill>
                            <a:latin typeface="Cambria Math" panose="02040503050406030204" pitchFamily="18" charset="0"/>
                          </a:rPr>
                          <m:t>+1</m:t>
                        </m:r>
                      </m:sup>
                    </m:sSup>
                    <m:r>
                      <a:rPr lang="en-I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sup>
                    </m:sSup>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𝑥</m:t>
                        </m:r>
                      </m:e>
                      <m:sup>
                        <m:r>
                          <a:rPr lang="en-IN" i="1">
                            <a:solidFill>
                              <a:schemeClr val="tx1"/>
                            </a:solidFill>
                            <a:latin typeface="Cambria Math" panose="02040503050406030204" pitchFamily="18" charset="0"/>
                          </a:rPr>
                          <m:t>𝑘</m:t>
                        </m:r>
                        <m:r>
                          <a:rPr lang="en-IN" i="1">
                            <a:solidFill>
                              <a:schemeClr val="tx1"/>
                            </a:solidFill>
                            <a:latin typeface="Cambria Math" panose="02040503050406030204" pitchFamily="18" charset="0"/>
                          </a:rPr>
                          <m:t>+1</m:t>
                        </m:r>
                      </m:sup>
                    </m:sSup>
                    <m:r>
                      <a:rPr lang="en-IN"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𝑢</m:t>
                        </m:r>
                      </m:e>
                      <m:sup>
                        <m:r>
                          <a:rPr lang="en-IN" i="1">
                            <a:solidFill>
                              <a:schemeClr val="tx1"/>
                            </a:solidFill>
                            <a:latin typeface="Cambria Math" panose="02040503050406030204" pitchFamily="18" charset="0"/>
                          </a:rPr>
                          <m:t>𝑘</m:t>
                        </m:r>
                        <m:r>
                          <a:rPr lang="en-IN" i="1">
                            <a:solidFill>
                              <a:schemeClr val="tx1"/>
                            </a:solidFill>
                            <a:latin typeface="Cambria Math" panose="02040503050406030204" pitchFamily="18" charset="0"/>
                          </a:rPr>
                          <m:t>+1</m:t>
                        </m:r>
                      </m:sup>
                    </m:sSup>
                    <m:r>
                      <a:rPr lang="en-IN" b="0" i="1" smtClean="0">
                        <a:solidFill>
                          <a:schemeClr val="tx1"/>
                        </a:solidFill>
                        <a:latin typeface="Cambria Math" panose="02040503050406030204" pitchFamily="18" charset="0"/>
                        <a:ea typeface="Cambria Math" panose="02040503050406030204" pitchFamily="18" charset="0"/>
                      </a:rPr>
                      <m:t>)</m:t>
                    </m:r>
                  </m:oMath>
                </a14:m>
                <a:endParaRPr lang="en-US" b="0" i="0">
                  <a:solidFill>
                    <a:schemeClr val="tx1"/>
                  </a:solidFill>
                  <a:effectLst/>
                </a:endParaRPr>
              </a:p>
            </p:txBody>
          </p:sp>
        </mc:Choice>
        <mc:Fallback xmlns="">
          <p:sp>
            <p:nvSpPr>
              <p:cNvPr id="3" name="Content Placeholder 2">
                <a:extLst>
                  <a:ext uri="{FF2B5EF4-FFF2-40B4-BE49-F238E27FC236}">
                    <a16:creationId xmlns:a16="http://schemas.microsoft.com/office/drawing/2014/main" id="{9F3A8C7C-15BD-5FC9-740D-7DCEA762DF92}"/>
                  </a:ext>
                </a:extLst>
              </p:cNvPr>
              <p:cNvSpPr>
                <a:spLocks noGrp="1" noRot="1" noChangeAspect="1" noMove="1" noResize="1" noEditPoints="1" noAdjustHandles="1" noChangeArrowheads="1" noChangeShapeType="1" noTextEdit="1"/>
              </p:cNvSpPr>
              <p:nvPr>
                <p:ph idx="1"/>
              </p:nvPr>
            </p:nvSpPr>
            <p:spPr>
              <a:xfrm>
                <a:off x="838200" y="2063629"/>
                <a:ext cx="10515600" cy="337382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016479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8FF19C5-8AB0-5F9D-8431-36CC3AB37189}"/>
                  </a:ext>
                </a:extLst>
              </p:cNvPr>
              <p:cNvGraphicFramePr>
                <a:graphicFrameLocks noChangeAspect="1"/>
              </p:cNvGraphicFramePr>
              <p:nvPr>
                <p:extLst>
                  <p:ext uri="{D42A27DB-BD31-4B8C-83A1-F6EECF244321}">
                    <p14:modId xmlns:p14="http://schemas.microsoft.com/office/powerpoint/2010/main" val="1372533140"/>
                  </p:ext>
                </p:extLst>
              </p:nvPr>
            </p:nvGraphicFramePr>
            <p:xfrm>
              <a:off x="6752166" y="3571875"/>
              <a:ext cx="5012267" cy="2819400"/>
            </p:xfrm>
            <a:graphic>
              <a:graphicData uri="http://schemas.microsoft.com/office/powerpoint/2016/slidezoom">
                <pslz:sldZm>
                  <pslz:sldZmObj sldId="302" cId="2459835037">
                    <pslz:zmPr id="{33CF1292-3D7B-45E7-8E39-405258CF9319}" returnToParent="0" transitionDur="1000">
                      <p166:blipFill xmlns:p166="http://schemas.microsoft.com/office/powerpoint/2016/6/main">
                        <a:blip r:embed="rId2"/>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38FF19C5-8AB0-5F9D-8431-36CC3AB37189}"/>
                  </a:ext>
                </a:extLst>
              </p:cNvPr>
              <p:cNvPicPr>
                <a:picLocks noGrp="1" noRot="1" noChangeAspect="1" noMove="1" noResize="1" noEditPoints="1" noAdjustHandles="1" noChangeArrowheads="1" noChangeShapeType="1"/>
              </p:cNvPicPr>
              <p:nvPr/>
            </p:nvPicPr>
            <p:blipFill>
              <a:blip r:embed="rId3"/>
              <a:stretch>
                <a:fillRect/>
              </a:stretch>
            </p:blipFill>
            <p:spPr>
              <a:xfrm>
                <a:off x="6752166" y="3571875"/>
                <a:ext cx="5012267"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5A2B099-1FE5-198A-44BE-FD323EA31736}"/>
                  </a:ext>
                </a:extLst>
              </p:cNvPr>
              <p:cNvGraphicFramePr>
                <a:graphicFrameLocks noChangeAspect="1"/>
              </p:cNvGraphicFramePr>
              <p:nvPr/>
            </p:nvGraphicFramePr>
            <p:xfrm>
              <a:off x="619125" y="3571875"/>
              <a:ext cx="5012266" cy="2819400"/>
            </p:xfrm>
            <a:graphic>
              <a:graphicData uri="http://schemas.microsoft.com/office/powerpoint/2016/slidezoom">
                <pslz:sldZm>
                  <pslz:sldZmObj sldId="305" cId="2649852513">
                    <pslz:zmPr id="{4A9AB57D-8843-4D4B-91BB-1F4554D9B98D}" returnToParent="0" transitionDur="1000">
                      <p166:blipFill xmlns:p166="http://schemas.microsoft.com/office/powerpoint/2016/6/main">
                        <a:blip r:embed="rId4"/>
                        <a:stretch>
                          <a:fillRect/>
                        </a:stretch>
                      </p166:blipFill>
                      <p166:spPr xmlns:p166="http://schemas.microsoft.com/office/powerpoint/2016/6/main">
                        <a:xfrm>
                          <a:off x="0" y="0"/>
                          <a:ext cx="5012266" cy="281940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85A2B099-1FE5-198A-44BE-FD323EA31736}"/>
                  </a:ext>
                </a:extLst>
              </p:cNvPr>
              <p:cNvPicPr>
                <a:picLocks noGrp="1" noRot="1" noChangeAspect="1" noMove="1" noResize="1" noEditPoints="1" noAdjustHandles="1" noChangeArrowheads="1" noChangeShapeType="1"/>
              </p:cNvPicPr>
              <p:nvPr/>
            </p:nvPicPr>
            <p:blipFill>
              <a:blip r:embed="rId5"/>
              <a:stretch>
                <a:fillRect/>
              </a:stretch>
            </p:blipFill>
            <p:spPr>
              <a:xfrm>
                <a:off x="619125" y="3571875"/>
                <a:ext cx="5012266" cy="28194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9B12C2-0379-C160-1BB1-7015E76B0E06}"/>
                  </a:ext>
                </a:extLst>
              </p:cNvPr>
              <p:cNvGraphicFramePr>
                <a:graphicFrameLocks noChangeAspect="1"/>
              </p:cNvGraphicFramePr>
              <p:nvPr>
                <p:extLst>
                  <p:ext uri="{D42A27DB-BD31-4B8C-83A1-F6EECF244321}">
                    <p14:modId xmlns:p14="http://schemas.microsoft.com/office/powerpoint/2010/main" val="2885671150"/>
                  </p:ext>
                </p:extLst>
              </p:nvPr>
            </p:nvGraphicFramePr>
            <p:xfrm>
              <a:off x="3589866" y="190500"/>
              <a:ext cx="5012267" cy="2819400"/>
            </p:xfrm>
            <a:graphic>
              <a:graphicData uri="http://schemas.microsoft.com/office/powerpoint/2016/slidezoom">
                <pslz:sldZm>
                  <pslz:sldZmObj sldId="303" cId="2565705211">
                    <pslz:zmPr id="{469E4991-440C-450E-B5CC-02D825DA4483}" returnToParent="0" transitionDur="1000">
                      <p166:blipFill xmlns:p166="http://schemas.microsoft.com/office/powerpoint/2016/6/main">
                        <a:blip r:embed="rId6"/>
                        <a:stretch>
                          <a:fillRect/>
                        </a:stretch>
                      </p166:blipFill>
                      <p166:spPr xmlns:p166="http://schemas.microsoft.com/office/powerpoint/2016/6/main">
                        <a:xfrm>
                          <a:off x="0" y="0"/>
                          <a:ext cx="5012267" cy="281940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6D9B12C2-0379-C160-1BB1-7015E76B0E06}"/>
                  </a:ext>
                </a:extLst>
              </p:cNvPr>
              <p:cNvPicPr>
                <a:picLocks noGrp="1" noRot="1" noChangeAspect="1" noMove="1" noResize="1" noEditPoints="1" noAdjustHandles="1" noChangeArrowheads="1" noChangeShapeType="1"/>
              </p:cNvPicPr>
              <p:nvPr/>
            </p:nvPicPr>
            <p:blipFill>
              <a:blip r:embed="rId7"/>
              <a:stretch>
                <a:fillRect/>
              </a:stretch>
            </p:blipFill>
            <p:spPr>
              <a:xfrm>
                <a:off x="3589866" y="190500"/>
                <a:ext cx="5012267" cy="2819400"/>
              </a:xfrm>
              <a:prstGeom prst="rect">
                <a:avLst/>
              </a:prstGeom>
              <a:ln w="3175">
                <a:solidFill>
                  <a:prstClr val="ltGray"/>
                </a:solidFill>
              </a:ln>
            </p:spPr>
          </p:pic>
        </mc:Fallback>
      </mc:AlternateContent>
    </p:spTree>
    <p:extLst>
      <p:ext uri="{BB962C8B-B14F-4D97-AF65-F5344CB8AC3E}">
        <p14:creationId xmlns:p14="http://schemas.microsoft.com/office/powerpoint/2010/main" val="42648674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6566-7FCC-A59F-0FFC-8A2F920C71E7}"/>
              </a:ext>
            </a:extLst>
          </p:cNvPr>
          <p:cNvSpPr>
            <a:spLocks noGrp="1"/>
          </p:cNvSpPr>
          <p:nvPr>
            <p:ph type="title"/>
          </p:nvPr>
        </p:nvSpPr>
        <p:spPr>
          <a:xfrm>
            <a:off x="923955" y="1930400"/>
            <a:ext cx="10353762" cy="2657010"/>
          </a:xfrm>
        </p:spPr>
        <p:txBody>
          <a:bodyPr vert="horz" lIns="91440" tIns="45720" rIns="91440" bIns="45720" rtlCol="0" anchor="ctr">
            <a:noAutofit/>
          </a:bodyPr>
          <a:lstStyle/>
          <a:p>
            <a:r>
              <a:rPr lang="en-IN" sz="54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LASSO</a:t>
            </a:r>
            <a:br>
              <a:rPr lang="en-IN"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60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L</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east </a:t>
            </a:r>
            <a:r>
              <a:rPr lang="en-US" sz="60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A</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bsolute </a:t>
            </a:r>
            <a:r>
              <a:rPr lang="en-US" sz="60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S</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hrinkage and </a:t>
            </a:r>
            <a:r>
              <a:rPr lang="en-US" sz="60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S</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election </a:t>
            </a:r>
            <a:r>
              <a:rPr lang="en-US" sz="6000">
                <a:ln>
                  <a:solidFill>
                    <a:prstClr val="black">
                      <a:lumMod val="75000"/>
                      <a:lumOff val="25000"/>
                      <a:alpha val="10000"/>
                    </a:prstClr>
                  </a:solidFill>
                </a:ln>
                <a:solidFill>
                  <a:schemeClr val="tx1">
                    <a:lumMod val="95000"/>
                  </a:schemeClr>
                </a:solidFill>
                <a:effectLst>
                  <a:outerShdw blurRad="9525" dist="25400" dir="14640000" algn="tl" rotWithShape="0">
                    <a:prstClr val="black">
                      <a:alpha val="30000"/>
                    </a:prstClr>
                  </a:outerShdw>
                </a:effectLst>
                <a:ea typeface="+mj-lt"/>
                <a:cs typeface="+mj-lt"/>
              </a:rPr>
              <a:t>O</a:t>
            </a:r>
            <a:r>
              <a:rPr lang="en-US" sz="5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perator</a:t>
            </a:r>
            <a:endParaRPr lang="en-US" sz="5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56570521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6408-F9FF-92D3-C0FD-0687D9599AD0}"/>
              </a:ext>
            </a:extLst>
          </p:cNvPr>
          <p:cNvSpPr>
            <a:spLocks noGrp="1"/>
          </p:cNvSpPr>
          <p:nvPr>
            <p:ph type="title"/>
          </p:nvPr>
        </p:nvSpPr>
        <p:spPr>
          <a:xfrm>
            <a:off x="913795" y="391212"/>
            <a:ext cx="10353762" cy="970450"/>
          </a:xfrm>
        </p:spPr>
        <p:txBody>
          <a:bodyPr>
            <a:noAutofit/>
          </a:bodyPr>
          <a:lstStyle/>
          <a:p>
            <a:pPr algn="l"/>
            <a:r>
              <a:rPr lang="en-US" sz="2800">
                <a:solidFill>
                  <a:schemeClr val="tx1"/>
                </a:solidFill>
              </a:rPr>
              <a:t>Arriving at the LASSO problem from a real-life requirement,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4C5AE-786F-70B3-55C3-E8F391EF96F8}"/>
                  </a:ext>
                </a:extLst>
              </p:cNvPr>
              <p:cNvSpPr>
                <a:spLocks noGrp="1"/>
              </p:cNvSpPr>
              <p:nvPr>
                <p:ph idx="1"/>
              </p:nvPr>
            </p:nvSpPr>
            <p:spPr>
              <a:xfrm>
                <a:off x="913795" y="1580050"/>
                <a:ext cx="10353762" cy="4886738"/>
              </a:xfrm>
            </p:spPr>
            <p:txBody>
              <a:bodyPr>
                <a:normAutofit fontScale="92500" lnSpcReduction="20000"/>
              </a:bodyPr>
              <a:lstStyle/>
              <a:p>
                <a:pPr marL="36900" indent="0">
                  <a:buNone/>
                </a:pPr>
                <a:r>
                  <a:rPr lang="en-US">
                    <a:effectLst/>
                    <a:latin typeface="+mj-lt"/>
                  </a:rPr>
                  <a:t>The inspiration towards formulating LASSO problem from a machine learning perspective is derived from the following, Consider a machine learning model to have 'm' features and 'n' data points, conventionally we define the terms in use as,</a:t>
                </a:r>
              </a:p>
              <a:p>
                <a:pPr marL="36900" indent="0">
                  <a:buNone/>
                </a:pPr>
                <a:endParaRPr lang="en-US" sz="700">
                  <a:effectLst/>
                </a:endParaRPr>
              </a:p>
              <a:p>
                <a:pPr marL="36900" indent="0" algn="ctr">
                  <a:buNone/>
                </a:pP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i="1">
                                <a:latin typeface="Cambria Math" panose="02040503050406030204" pitchFamily="18" charset="0"/>
                              </a:rPr>
                            </m:ctrlPr>
                          </m:sSubPr>
                          <m:e>
                            <m:r>
                              <a:rPr lang="en-IN" b="0" i="1" smtClean="0">
                                <a:latin typeface="Cambria Math" panose="02040503050406030204" pitchFamily="18" charset="0"/>
                              </a:rPr>
                              <m:t>[</m:t>
                            </m:r>
                            <m:r>
                              <a:rPr lang="en-IN" i="1">
                                <a:latin typeface="Cambria Math" panose="02040503050406030204" pitchFamily="18" charset="0"/>
                              </a:rPr>
                              <m:t>𝑋</m:t>
                            </m:r>
                          </m:e>
                          <m:sub>
                            <m:r>
                              <a:rPr lang="en-IN" i="1">
                                <a:latin typeface="Cambria Math" panose="02040503050406030204" pitchFamily="18" charset="0"/>
                              </a:rPr>
                              <m:t>𝑖</m:t>
                            </m:r>
                          </m:sub>
                        </m:sSub>
                        <m:r>
                          <a:rPr lang="en-IN" i="1">
                            <a:latin typeface="Cambria Math" panose="02040503050406030204" pitchFamily="18" charset="0"/>
                          </a:rPr>
                          <m:t>1, …,</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𝑖</m:t>
                            </m:r>
                          </m:sub>
                        </m:sSub>
                        <m:r>
                          <a:rPr lang="en-IN" i="1">
                            <a:latin typeface="Cambria Math" panose="02040503050406030204" pitchFamily="18" charset="0"/>
                          </a:rPr>
                          <m:t>𝑚</m:t>
                        </m:r>
                        <m:r>
                          <a:rPr lang="en-IN" i="1">
                            <a:latin typeface="Cambria Math" panose="02040503050406030204" pitchFamily="18" charset="0"/>
                          </a:rPr>
                          <m:t>]</m:t>
                        </m:r>
                        <m:r>
                          <m:rPr>
                            <m:nor/>
                          </m:rPr>
                          <a:rPr lang="en-US" dirty="0"/>
                          <m:t> </m:t>
                        </m:r>
                      </m:e>
                      <m:sup>
                        <m:r>
                          <a:rPr lang="en-IN" b="0" i="1" smtClean="0">
                            <a:latin typeface="Cambria Math" panose="02040503050406030204" pitchFamily="18" charset="0"/>
                          </a:rPr>
                          <m:t>𝑇</m:t>
                        </m:r>
                      </m:sup>
                    </m:sSup>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𝑖</m:t>
                        </m:r>
                      </m:sub>
                    </m:sSub>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m:t>
                    </m:r>
                    <m:r>
                      <m:rPr>
                        <m:nor/>
                      </m:rPr>
                      <a:rPr lang="en-IN">
                        <a:effectLst/>
                      </a:rPr>
                      <m:t>ℝ</m:t>
                    </m:r>
                    <m:r>
                      <m:rPr>
                        <m:nor/>
                      </m:rPr>
                      <a:rPr lang="en-IN" b="0" i="0" smtClean="0">
                        <a:effectLst/>
                      </a:rPr>
                      <m:t> ; </m:t>
                    </m:r>
                    <m:r>
                      <m:rPr>
                        <m:nor/>
                      </m:rPr>
                      <a:rPr lang="en-IN" b="0" i="0" smtClean="0">
                        <a:effectLst/>
                      </a:rPr>
                      <m:t>i</m:t>
                    </m:r>
                    <m:r>
                      <m:rPr>
                        <m:nor/>
                      </m:rPr>
                      <a:rPr lang="en-IN" b="0" i="0" smtClean="0">
                        <a:effectLst/>
                      </a:rPr>
                      <m:t> = 1, </m:t>
                    </m:r>
                    <m:r>
                      <a:rPr lang="en-IN" b="0" i="1" smtClean="0">
                        <a:effectLst/>
                        <a:latin typeface="Cambria Math" panose="02040503050406030204" pitchFamily="18" charset="0"/>
                      </a:rPr>
                      <m:t>…, </m:t>
                    </m:r>
                    <m:r>
                      <a:rPr lang="en-IN" b="0" i="1" smtClean="0">
                        <a:effectLst/>
                        <a:latin typeface="Cambria Math" panose="02040503050406030204" pitchFamily="18" charset="0"/>
                      </a:rPr>
                      <m:t>𝑛</m:t>
                    </m:r>
                  </m:oMath>
                </a14:m>
                <a:r>
                  <a:rPr lang="en-US" b="0" i="0">
                    <a:effectLst/>
                    <a:latin typeface="Times New Roman" panose="02020603050405020304" pitchFamily="18" charset="0"/>
                    <a:cs typeface="Times New Roman" panose="02020603050405020304" pitchFamily="18" charset="0"/>
                  </a:rPr>
                  <a:t> </a:t>
                </a:r>
              </a:p>
              <a:p>
                <a:pPr marL="36900" indent="0" algn="ctr">
                  <a:buNone/>
                </a:pPr>
                <a:endParaRPr lang="en-US" sz="1200" b="0" i="0">
                  <a:effectLst/>
                  <a:latin typeface="Times New Roman" panose="02020603050405020304" pitchFamily="18" charset="0"/>
                  <a:cs typeface="Times New Roman" panose="02020603050405020304" pitchFamily="18" charset="0"/>
                </a:endParaRPr>
              </a:p>
              <a:p>
                <a:pPr marL="36900" indent="0" algn="ctr">
                  <a:buNone/>
                </a:pPr>
                <a:r>
                  <a:rPr lang="en-US" b="0" i="0">
                    <a:effectLst/>
                    <a:latin typeface="Times New Roman" panose="02020603050405020304" pitchFamily="18" charset="0"/>
                    <a:cs typeface="Times New Roman" panose="02020603050405020304" pitchFamily="18" charset="0"/>
                  </a:rPr>
                  <a:t>This model produces predictions using on each data point by the function say,</a:t>
                </a:r>
              </a:p>
              <a:p>
                <a:pPr marL="36900" indent="0" algn="ctr">
                  <a:buNone/>
                </a:pPr>
                <a:endParaRPr lang="en-US" sz="400" b="0" i="0">
                  <a:effectLst/>
                  <a:latin typeface="Times New Roman" panose="02020603050405020304" pitchFamily="18" charset="0"/>
                  <a:cs typeface="Times New Roman" panose="020206030504050203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cs typeface="Times New Roman" panose="02020603050405020304" pitchFamily="18" charset="0"/>
                            </a:rPr>
                          </m:ctrlPr>
                        </m:dPr>
                        <m:e>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𝑋</m:t>
                              </m:r>
                            </m:e>
                            <m:sub>
                              <m:r>
                                <a:rPr lang="en-IN" b="0" i="1" smtClean="0">
                                  <a:latin typeface="Cambria Math" panose="02040503050406030204" pitchFamily="18" charset="0"/>
                                  <a:cs typeface="Times New Roman" panose="02020603050405020304" pitchFamily="18" charset="0"/>
                                </a:rPr>
                                <m:t>𝑖</m:t>
                              </m:r>
                            </m:sub>
                          </m:sSub>
                        </m:e>
                      </m:d>
                      <m:r>
                        <a:rPr lang="en-IN" b="0" i="1" smtClean="0">
                          <a:latin typeface="Cambria Math" panose="02040503050406030204" pitchFamily="18" charset="0"/>
                          <a:cs typeface="Times New Roman" panose="02020603050405020304" pitchFamily="18" charset="0"/>
                        </a:rPr>
                        <m:t>= </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IN" b="0" i="1" smtClean="0">
                              <a:latin typeface="Cambria Math" panose="02040503050406030204" pitchFamily="18" charset="0"/>
                              <a:cs typeface="Times New Roman" panose="02020603050405020304" pitchFamily="18" charset="0"/>
                            </a:rPr>
                            <m:t>0</m:t>
                          </m:r>
                        </m:sub>
                      </m:sSub>
                      <m:r>
                        <a:rPr lang="en-IN" b="0" i="1" smtClean="0">
                          <a:latin typeface="Cambria Math" panose="02040503050406030204" pitchFamily="18" charset="0"/>
                          <a:cs typeface="Times New Roman" panose="02020603050405020304" pitchFamily="18" charset="0"/>
                        </a:rPr>
                        <m:t>+ </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IN" b="0" i="1" smtClean="0">
                              <a:latin typeface="Cambria Math" panose="02040503050406030204" pitchFamily="18" charset="0"/>
                              <a:cs typeface="Times New Roman" panose="02020603050405020304" pitchFamily="18" charset="0"/>
                            </a:rPr>
                            <m:t>1</m:t>
                          </m:r>
                        </m:sub>
                      </m:sSub>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𝑋</m:t>
                          </m:r>
                        </m:e>
                        <m:sub>
                          <m: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Sub>
                      <m:r>
                        <a:rPr lang="en-IN" i="1">
                          <a:latin typeface="Cambria Math" panose="02040503050406030204" pitchFamily="18" charset="0"/>
                          <a:cs typeface="Times New Roman" panose="02020603050405020304" pitchFamily="18" charset="0"/>
                        </a:rPr>
                        <m:t>+ </m:t>
                      </m:r>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𝛽</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𝑋</m:t>
                          </m:r>
                        </m:e>
                        <m:sub>
                          <m:r>
                            <a:rPr lang="en-IN" i="1">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2</m:t>
                          </m:r>
                        </m:sub>
                      </m:sSub>
                      <m:r>
                        <a:rPr lang="en-IN" b="0" i="1" smtClean="0">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𝛽</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𝑋</m:t>
                          </m:r>
                        </m:e>
                        <m:sub>
                          <m:r>
                            <a:rPr lang="en-IN" i="1">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𝑚</m:t>
                          </m:r>
                        </m:sub>
                      </m:sSub>
                      <m:r>
                        <a:rPr lang="en-IN" b="0" i="1" smtClean="0">
                          <a:latin typeface="Cambria Math" panose="02040503050406030204" pitchFamily="18" charset="0"/>
                          <a:cs typeface="Times New Roman" panose="02020603050405020304" pitchFamily="18" charset="0"/>
                        </a:rPr>
                        <m:t> ;</m:t>
                      </m:r>
                      <m:r>
                        <a:rPr lang="en-IN" b="0" i="1" smtClean="0">
                          <a:latin typeface="Cambria Math" panose="02040503050406030204" pitchFamily="18" charset="0"/>
                          <a:cs typeface="Times New Roman" panose="02020603050405020304" pitchFamily="18" charset="0"/>
                        </a:rPr>
                        <m:t>𝑓𝑜𝑟</m:t>
                      </m:r>
                      <m:r>
                        <a:rPr lang="en-IN" b="0" i="1" smtClean="0">
                          <a:latin typeface="Cambria Math" panose="02040503050406030204" pitchFamily="18" charset="0"/>
                          <a:cs typeface="Times New Roman" panose="02020603050405020304" pitchFamily="18" charset="0"/>
                        </a:rPr>
                        <m:t> </m:t>
                      </m:r>
                      <m: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 …,</m:t>
                      </m:r>
                      <m:r>
                        <a:rPr lang="en-IN" b="0" i="0" smtClean="0">
                          <a:latin typeface="Cambria Math" panose="02040503050406030204" pitchFamily="18" charset="0"/>
                          <a:cs typeface="Times New Roman" panose="02020603050405020304" pitchFamily="18" charset="0"/>
                        </a:rPr>
                        <m:t> </m:t>
                      </m:r>
                      <m:r>
                        <m:rPr>
                          <m:sty m:val="p"/>
                        </m:rPr>
                        <a:rPr lang="en-IN" b="0" i="0" smtClean="0">
                          <a:latin typeface="Cambria Math" panose="02040503050406030204" pitchFamily="18" charset="0"/>
                          <a:cs typeface="Times New Roman" panose="02020603050405020304" pitchFamily="18" charset="0"/>
                        </a:rPr>
                        <m:t>n</m:t>
                      </m:r>
                    </m:oMath>
                  </m:oMathPara>
                </a14:m>
                <a:endParaRPr lang="en-US">
                  <a:latin typeface="Times New Roman" panose="02020603050405020304" pitchFamily="18" charset="0"/>
                  <a:cs typeface="Times New Roman" panose="02020603050405020304" pitchFamily="18" charset="0"/>
                </a:endParaRPr>
              </a:p>
              <a:p>
                <a:pPr marL="36900" indent="0" algn="ctr">
                  <a:buNone/>
                </a:pPr>
                <a:endParaRPr lang="en-US" sz="1000">
                  <a:latin typeface="Times New Roman" panose="02020603050405020304" pitchFamily="18" charset="0"/>
                  <a:cs typeface="Times New Roman" panose="02020603050405020304" pitchFamily="18" charset="0"/>
                </a:endParaRPr>
              </a:p>
              <a:p>
                <a:pPr marL="36900" indent="0">
                  <a:buNone/>
                </a:pPr>
                <a:r>
                  <a:rPr lang="en-US" b="0" i="0">
                    <a:effectLst/>
                    <a:latin typeface="Times New Roman" panose="02020603050405020304" pitchFamily="18" charset="0"/>
                    <a:cs typeface="Times New Roman" panose="02020603050405020304" pitchFamily="18" charset="0"/>
                  </a:rPr>
                  <a:t>The Cost function J(β) that helps to improve the predictions made by the model is defined as,</a:t>
                </a:r>
              </a:p>
              <a:p>
                <a:pPr marL="36900" indent="0">
                  <a:buNone/>
                </a:pPr>
                <a:endParaRPr lang="en-US" sz="400" b="0" i="0">
                  <a:effectLst/>
                  <a:latin typeface="Times New Roman" panose="02020603050405020304" pitchFamily="18" charset="0"/>
                  <a:cs typeface="Times New Roman" panose="020206030504050203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cs typeface="Times New Roman" panose="02020603050405020304" pitchFamily="18" charset="0"/>
                        </a:rPr>
                        <m:t>𝐽</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𝛽</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1</m:t>
                          </m:r>
                        </m:num>
                        <m:den>
                          <m:r>
                            <a:rPr lang="en-IN" i="1">
                              <a:latin typeface="Cambria Math" panose="02040503050406030204" pitchFamily="18" charset="0"/>
                              <a:ea typeface="Cambria Math" panose="02040503050406030204" pitchFamily="18" charset="0"/>
                              <a:cs typeface="Times New Roman" panose="02020603050405020304" pitchFamily="18" charset="0"/>
                            </a:rPr>
                            <m:t>2</m:t>
                          </m:r>
                        </m:den>
                      </m:f>
                      <m:nary>
                        <m:naryPr>
                          <m:chr m:val="∑"/>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𝑋</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𝑌</m:t>
                                  </m:r>
                                </m:e>
                                <m:sub>
                                  <m:r>
                                    <a:rPr lang="en-IN" i="1">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sup>
                          </m:sSup>
                        </m:e>
                      </m:nary>
                    </m:oMath>
                  </m:oMathPara>
                </a14:m>
                <a:endParaRPr lang="en-US">
                  <a:latin typeface="Times New Roman" panose="02020603050405020304" pitchFamily="18" charset="0"/>
                  <a:cs typeface="Times New Roman" panose="02020603050405020304" pitchFamily="18" charset="0"/>
                </a:endParaRPr>
              </a:p>
              <a:p>
                <a:pPr marL="36900" indent="0">
                  <a:buNone/>
                </a:pPr>
                <a:r>
                  <a:rPr lang="en-IN" b="0" i="0">
                    <a:effectLst/>
                    <a:latin typeface="Times New Roman" panose="02020603050405020304" pitchFamily="18" charset="0"/>
                    <a:cs typeface="Times New Roman" panose="02020603050405020304" pitchFamily="18" charset="0"/>
                  </a:rPr>
                  <a:t>here the objective is,</a:t>
                </a:r>
              </a:p>
              <a:p>
                <a:pPr marL="36900" indent="0" algn="ctr">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cs typeface="Times New Roman" panose="02020603050405020304" pitchFamily="18" charset="0"/>
                        </a:rPr>
                        <m:t>𝑚𝑖𝑛𝑖𝑚𝑖𝑧𝑒</m:t>
                      </m:r>
                      <m:r>
                        <a:rPr lang="en-IN" b="0" i="1" smtClean="0">
                          <a:latin typeface="Cambria Math" panose="02040503050406030204" pitchFamily="18" charset="0"/>
                          <a:cs typeface="Times New Roman" panose="02020603050405020304" pitchFamily="18" charset="0"/>
                        </a:rPr>
                        <m:t> </m:t>
                      </m:r>
                      <m:r>
                        <a:rPr lang="en-IN" i="1">
                          <a:latin typeface="Cambria Math" panose="02040503050406030204" pitchFamily="18" charset="0"/>
                          <a:cs typeface="Times New Roman" panose="02020603050405020304" pitchFamily="18" charset="0"/>
                        </a:rPr>
                        <m:t>𝐽</m:t>
                      </m:r>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𝛽</m:t>
                          </m:r>
                        </m:e>
                      </m:d>
                    </m:oMath>
                  </m:oMathPara>
                </a14:m>
                <a:endParaRPr lang="en-US">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1B4C5AE-786F-70B3-55C3-E8F391EF96F8}"/>
                  </a:ext>
                </a:extLst>
              </p:cNvPr>
              <p:cNvSpPr>
                <a:spLocks noGrp="1" noRot="1" noChangeAspect="1" noMove="1" noResize="1" noEditPoints="1" noAdjustHandles="1" noChangeArrowheads="1" noChangeShapeType="1" noTextEdit="1"/>
              </p:cNvSpPr>
              <p:nvPr>
                <p:ph idx="1"/>
              </p:nvPr>
            </p:nvSpPr>
            <p:spPr>
              <a:xfrm>
                <a:off x="913795" y="1580050"/>
                <a:ext cx="10353762" cy="48867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16766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3434-FE47-24F7-EE91-D4CCD5DCF327}"/>
              </a:ext>
            </a:extLst>
          </p:cNvPr>
          <p:cNvSpPr>
            <a:spLocks noGrp="1"/>
          </p:cNvSpPr>
          <p:nvPr>
            <p:ph type="title"/>
          </p:nvPr>
        </p:nvSpPr>
        <p:spPr/>
        <p:txBody>
          <a:bodyPr/>
          <a:lstStyle/>
          <a:p>
            <a:r>
              <a:rPr lang="en-US"/>
              <a:t>Precursors</a:t>
            </a:r>
            <a:endParaRPr lang="en-IN"/>
          </a:p>
        </p:txBody>
      </p:sp>
      <p:sp>
        <p:nvSpPr>
          <p:cNvPr id="3" name="Content Placeholder 2">
            <a:extLst>
              <a:ext uri="{FF2B5EF4-FFF2-40B4-BE49-F238E27FC236}">
                <a16:creationId xmlns:a16="http://schemas.microsoft.com/office/drawing/2014/main" id="{53825128-19B1-44ED-07EF-C2640ABC760F}"/>
              </a:ext>
            </a:extLst>
          </p:cNvPr>
          <p:cNvSpPr>
            <a:spLocks noGrp="1"/>
          </p:cNvSpPr>
          <p:nvPr>
            <p:ph idx="1"/>
          </p:nvPr>
        </p:nvSpPr>
        <p:spPr>
          <a:xfrm>
            <a:off x="913795" y="2430033"/>
            <a:ext cx="10353762" cy="4058751"/>
          </a:xfrm>
        </p:spPr>
        <p:txBody>
          <a:bodyPr/>
          <a:lstStyle/>
          <a:p>
            <a:pPr algn="ctr">
              <a:buFont typeface="Arial" panose="020B0604020202020204" pitchFamily="34" charset="0"/>
              <a:buChar char="•"/>
              <a:tabLst>
                <a:tab pos="1527175" algn="l"/>
              </a:tabLst>
            </a:pPr>
            <a:r>
              <a:rPr lang="en-US" sz="3200">
                <a:latin typeface="+mj-lt"/>
              </a:rPr>
              <a:t>Dual Ascent </a:t>
            </a:r>
          </a:p>
          <a:p>
            <a:pPr algn="ctr">
              <a:buFont typeface="Arial" panose="020B0604020202020204" pitchFamily="34" charset="0"/>
              <a:buChar char="•"/>
              <a:tabLst>
                <a:tab pos="1527175" algn="l"/>
              </a:tabLst>
            </a:pPr>
            <a:r>
              <a:rPr lang="en-US" sz="3200">
                <a:latin typeface="+mj-lt"/>
              </a:rPr>
              <a:t>Dual Decomposition</a:t>
            </a:r>
          </a:p>
          <a:p>
            <a:pPr algn="ctr">
              <a:buFont typeface="Arial" panose="020B0604020202020204" pitchFamily="34" charset="0"/>
              <a:buChar char="•"/>
              <a:tabLst>
                <a:tab pos="1527175" algn="l"/>
              </a:tabLst>
            </a:pPr>
            <a:r>
              <a:rPr lang="en-US" sz="3200">
                <a:latin typeface="+mj-lt"/>
              </a:rPr>
              <a:t>Augmented Lagrangian and Method of Multipliers</a:t>
            </a:r>
          </a:p>
          <a:p>
            <a:pPr algn="ctr">
              <a:buFont typeface="Arial" panose="020B0604020202020204" pitchFamily="34" charset="0"/>
              <a:buChar char="•"/>
              <a:tabLst>
                <a:tab pos="1527175" algn="l"/>
              </a:tabLst>
            </a:pPr>
            <a:r>
              <a:rPr lang="en-US" sz="3200">
                <a:ln>
                  <a:solidFill>
                    <a:prstClr val="black">
                      <a:lumMod val="75000"/>
                      <a:lumOff val="25000"/>
                      <a:alpha val="10000"/>
                    </a:prstClr>
                  </a:solidFill>
                </a:ln>
                <a:effectLst>
                  <a:outerShdw blurRad="9525" dist="25400" dir="14640000" algn="tl" rotWithShape="0">
                    <a:prstClr val="black">
                      <a:alpha val="30000"/>
                    </a:prstClr>
                  </a:outerShdw>
                </a:effectLst>
                <a:latin typeface="+mj-lt"/>
                <a:ea typeface="+mn-lt"/>
                <a:cs typeface="+mn-lt"/>
              </a:rPr>
              <a:t>Alternating direction method of multipliers </a:t>
            </a:r>
            <a:r>
              <a:rPr lang="en-US" sz="3200">
                <a:latin typeface="+mj-lt"/>
              </a:rPr>
              <a:t> </a:t>
            </a:r>
          </a:p>
          <a:p>
            <a:endParaRPr lang="en-US"/>
          </a:p>
        </p:txBody>
      </p:sp>
    </p:spTree>
    <p:extLst>
      <p:ext uri="{BB962C8B-B14F-4D97-AF65-F5344CB8AC3E}">
        <p14:creationId xmlns:p14="http://schemas.microsoft.com/office/powerpoint/2010/main" val="252101772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0A7C3F-E8B6-A8D5-AEB7-78B40D3D7252}"/>
                  </a:ext>
                </a:extLst>
              </p:cNvPr>
              <p:cNvSpPr>
                <a:spLocks noGrp="1"/>
              </p:cNvSpPr>
              <p:nvPr>
                <p:ph idx="1"/>
              </p:nvPr>
            </p:nvSpPr>
            <p:spPr>
              <a:xfrm>
                <a:off x="923955" y="757915"/>
                <a:ext cx="10353762" cy="5646656"/>
              </a:xfrm>
            </p:spPr>
            <p:txBody>
              <a:bodyPr>
                <a:normAutofit/>
              </a:bodyPr>
              <a:lstStyle/>
              <a:p>
                <a:pPr algn="l" rtl="0"/>
                <a:r>
                  <a:rPr lang="en-US">
                    <a:effectLst/>
                    <a:latin typeface="Times New Roman" panose="02020603050405020304" pitchFamily="18" charset="0"/>
                    <a:cs typeface="Times New Roman" panose="02020603050405020304" pitchFamily="18" charset="0"/>
                  </a:rPr>
                  <a:t>A well-defined model is one which uses only as many as required features to provide accurate predictions, the additional advantages of it are,</a:t>
                </a:r>
              </a:p>
              <a:p>
                <a:pPr marL="36900" indent="0" algn="l" rtl="0">
                  <a:buNone/>
                </a:pPr>
                <a:br>
                  <a:rPr lang="en-US">
                    <a:effectLst/>
                    <a:latin typeface="Times New Roman" panose="02020603050405020304" pitchFamily="18" charset="0"/>
                    <a:cs typeface="Times New Roman" panose="02020603050405020304" pitchFamily="18" charset="0"/>
                  </a:rPr>
                </a:br>
                <a:r>
                  <a:rPr lang="en-US">
                    <a:effectLst/>
                    <a:latin typeface="Times New Roman" panose="02020603050405020304" pitchFamily="18" charset="0"/>
                    <a:cs typeface="Times New Roman" panose="02020603050405020304" pitchFamily="18" charset="0"/>
                  </a:rPr>
                  <a:t>	+ The non-relevant features are not required to be measured or taken into consideration for 	training the model.</a:t>
                </a:r>
                <a:br>
                  <a:rPr lang="en-US">
                    <a:effectLst/>
                    <a:latin typeface="Times New Roman" panose="02020603050405020304" pitchFamily="18" charset="0"/>
                    <a:cs typeface="Times New Roman" panose="02020603050405020304" pitchFamily="18" charset="0"/>
                  </a:rPr>
                </a:br>
                <a:r>
                  <a:rPr lang="en-US">
                    <a:effectLst/>
                    <a:latin typeface="Times New Roman" panose="02020603050405020304" pitchFamily="18" charset="0"/>
                    <a:cs typeface="Times New Roman" panose="02020603050405020304" pitchFamily="18" charset="0"/>
                  </a:rPr>
                  <a:t>	</a:t>
                </a:r>
              </a:p>
              <a:p>
                <a:pPr marL="36900" indent="0" algn="l" rtl="0">
                  <a:buNone/>
                </a:pPr>
                <a:r>
                  <a:rPr lang="en-US">
                    <a:effectLst/>
                    <a:latin typeface="Times New Roman" panose="02020603050405020304" pitchFamily="18" charset="0"/>
                    <a:cs typeface="Times New Roman" panose="02020603050405020304" pitchFamily="18" charset="0"/>
                  </a:rPr>
                  <a:t>	+ The possibility of data clutter diminishing the model performance is reduced.</a:t>
                </a:r>
              </a:p>
              <a:p>
                <a:pPr algn="l" rtl="0"/>
                <a:endParaRPr lang="en-US">
                  <a:effectLst/>
                  <a:latin typeface="Times New Roman" panose="02020603050405020304" pitchFamily="18" charset="0"/>
                  <a:cs typeface="Times New Roman" panose="02020603050405020304" pitchFamily="18" charset="0"/>
                </a:endParaRPr>
              </a:p>
              <a:p>
                <a:pPr marL="36900" indent="0" algn="l" rtl="0">
                  <a:buNone/>
                </a:pPr>
                <a:endParaRPr lang="en-US" sz="400" b="0" i="0">
                  <a:solidFill>
                    <a:srgbClr val="5D6879"/>
                  </a:solidFill>
                  <a:effectLst/>
                  <a:latin typeface="Lato" panose="020B0604020202020204" pitchFamily="34" charset="0"/>
                </a:endParaRPr>
              </a:p>
              <a:p>
                <a:pPr marL="36900" indent="0">
                  <a:buNone/>
                </a:pPr>
                <a:r>
                  <a:rPr lang="en-US" b="0" i="0">
                    <a:effectLst/>
                    <a:latin typeface="Times New Roman" panose="02020603050405020304" pitchFamily="18" charset="0"/>
                    <a:cs typeface="Times New Roman" panose="02020603050405020304" pitchFamily="18" charset="0"/>
                  </a:rPr>
                  <a:t>! The identification of high impact or significantly contributing features will allow the right selection of such features. When the scale of data is increased, it becomes computationally exhausting to individually correlate the features with the result to do the same. Instead, it can be achieved by modifying the objective function by adding an additional term like so,</a:t>
                </a:r>
              </a:p>
              <a:p>
                <a:pPr marL="36900" indent="0">
                  <a:buNone/>
                </a:pPr>
                <a:endParaRPr lang="en-US" sz="1200" b="0" i="0">
                  <a:effectLst/>
                  <a:latin typeface="Times New Roman" panose="02020603050405020304" pitchFamily="18" charset="0"/>
                  <a:cs typeface="Times New Roman" panose="02020603050405020304" pitchFamily="18" charset="0"/>
                </a:endParaRPr>
              </a:p>
              <a:p>
                <a:pPr marL="36900" indent="0" algn="ctr">
                  <a:buNone/>
                </a:pPr>
                <a14:m>
                  <m:oMath xmlns:m="http://schemas.openxmlformats.org/officeDocument/2006/math">
                    <m:r>
                      <a:rPr lang="en-IN" sz="1800" b="0" i="1" smtClean="0">
                        <a:effectLst/>
                        <a:latin typeface="Cambria Math" panose="02040503050406030204" pitchFamily="18" charset="0"/>
                        <a:cs typeface="Times New Roman" panose="02020603050405020304" pitchFamily="18" charset="0"/>
                      </a:rPr>
                      <m:t>𝑓</m:t>
                    </m:r>
                    <m:r>
                      <a:rPr lang="en-IN" sz="1800" b="0" i="1" smtClean="0">
                        <a:effectLst/>
                        <a:latin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cs typeface="Times New Roman" panose="02020603050405020304" pitchFamily="18" charset="0"/>
                      </a:rPr>
                      <m:t>𝐽</m:t>
                    </m:r>
                    <m:d>
                      <m:dPr>
                        <m:ctrlPr>
                          <a:rPr lang="en-IN" sz="1800" b="0" i="1" smtClean="0">
                            <a:effectLst/>
                            <a:latin typeface="Cambria Math" panose="02040503050406030204" pitchFamily="18" charset="0"/>
                            <a:cs typeface="Times New Roman" panose="02020603050405020304" pitchFamily="18" charset="0"/>
                          </a:rPr>
                        </m:ctrlPr>
                      </m:dPr>
                      <m:e>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𝛽</m:t>
                        </m:r>
                      </m:e>
                    </m:d>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𝜏</m:t>
                    </m:r>
                    <m:sSub>
                      <m:sSubPr>
                        <m:ctrlP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𝐽</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𝛽</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1800" b="0" i="0">
                    <a:effectLst/>
                    <a:latin typeface="Times New Roman" panose="02020603050405020304" pitchFamily="18" charset="0"/>
                    <a:cs typeface="Times New Roman" panose="02020603050405020304" pitchFamily="18" charset="0"/>
                  </a:rPr>
                  <a:t> …. (1) </a:t>
                </a:r>
              </a:p>
              <a:p>
                <a:pPr marL="36900" indent="0" algn="ctr">
                  <a:buNone/>
                </a:pPr>
                <a:endParaRPr lang="en-US" b="0" i="0">
                  <a:effectLst/>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20A7C3F-E8B6-A8D5-AEB7-78B40D3D7252}"/>
                  </a:ext>
                </a:extLst>
              </p:cNvPr>
              <p:cNvSpPr>
                <a:spLocks noGrp="1" noRot="1" noChangeAspect="1" noMove="1" noResize="1" noEditPoints="1" noAdjustHandles="1" noChangeArrowheads="1" noChangeShapeType="1" noTextEdit="1"/>
              </p:cNvSpPr>
              <p:nvPr>
                <p:ph idx="1"/>
              </p:nvPr>
            </p:nvSpPr>
            <p:spPr>
              <a:xfrm>
                <a:off x="923955" y="757915"/>
                <a:ext cx="10353762" cy="564665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562074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450545-76AD-F4AA-EB7A-2CBB00533BA3}"/>
                  </a:ext>
                </a:extLst>
              </p:cNvPr>
              <p:cNvSpPr>
                <a:spLocks noGrp="1"/>
              </p:cNvSpPr>
              <p:nvPr>
                <p:ph idx="1"/>
              </p:nvPr>
            </p:nvSpPr>
            <p:spPr>
              <a:xfrm>
                <a:off x="919119" y="1399624"/>
                <a:ext cx="10353762" cy="4058751"/>
              </a:xfrm>
            </p:spPr>
            <p:txBody>
              <a:bodyPr/>
              <a:lstStyle/>
              <a:p>
                <a:pPr marL="36900" indent="0">
                  <a:buNone/>
                </a:pPr>
                <a:r>
                  <a:rPr lang="en-US" b="0" i="0">
                    <a:effectLst/>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b="0" i="0">
                    <a:effectLst/>
                    <a:latin typeface="Times New Roman" panose="02020603050405020304" pitchFamily="18" charset="0"/>
                    <a:cs typeface="Times New Roman" panose="02020603050405020304" pitchFamily="18" charset="0"/>
                  </a:rPr>
                  <a:t> is a term that describes the number of non-zero terms and τ is the term that defines the strength of consideration of significant characters, in other words when the value of τ increases then the sparsity of the solution β is increased,</a:t>
                </a:r>
              </a:p>
              <a:p>
                <a:pPr marL="36900" indent="0">
                  <a:buNone/>
                </a:pPr>
                <a:endParaRPr lang="en-US" sz="1600" b="0" i="0">
                  <a:effectLst/>
                  <a:latin typeface="Times New Roman" panose="02020603050405020304" pitchFamily="18" charset="0"/>
                  <a:cs typeface="Times New Roman" panose="020206030504050203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en-US" b="0" i="1" smtClean="0">
                          <a:effectLst/>
                          <a:latin typeface="Cambria Math" panose="02040503050406030204" pitchFamily="18" charset="0"/>
                          <a:ea typeface="Cambria Math" panose="02040503050406030204" pitchFamily="18" charset="0"/>
                          <a:cs typeface="Times New Roman" panose="02020603050405020304" pitchFamily="18" charset="0"/>
                        </a:rPr>
                        <m:t>𝜏</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𝑠𝑝𝑎𝑟𝑠𝑖𝑡𝑦</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𝑜𝑓</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en-US" b="0" i="0">
                  <a:effectLst/>
                  <a:latin typeface="Times New Roman" panose="02020603050405020304" pitchFamily="18" charset="0"/>
                  <a:cs typeface="Times New Roman" panose="02020603050405020304" pitchFamily="18" charset="0"/>
                </a:endParaRPr>
              </a:p>
              <a:p>
                <a:pPr marL="36900" indent="0" algn="ctr">
                  <a:buNone/>
                </a:pPr>
                <a:endParaRPr lang="en-US" sz="1000" b="0" i="0">
                  <a:effectLst/>
                  <a:latin typeface="Times New Roman" panose="02020603050405020304" pitchFamily="18" charset="0"/>
                  <a:cs typeface="Times New Roman" panose="02020603050405020304" pitchFamily="18" charset="0"/>
                </a:endParaRPr>
              </a:p>
              <a:p>
                <a:pPr marL="36900" indent="0">
                  <a:buNone/>
                </a:pPr>
                <a:r>
                  <a:rPr lang="en-US" b="0" i="0">
                    <a:effectLst/>
                    <a:latin typeface="Times New Roman" panose="02020603050405020304" pitchFamily="18" charset="0"/>
                    <a:cs typeface="Times New Roman" panose="02020603050405020304" pitchFamily="18" charset="0"/>
                  </a:rPr>
                  <a:t>The objective function </a:t>
                </a:r>
                <a14:m>
                  <m:oMath xmlns:m="http://schemas.openxmlformats.org/officeDocument/2006/math">
                    <m:r>
                      <a:rPr lang="en-IN" sz="2000" b="0" i="1" smtClean="0">
                        <a:effectLst/>
                        <a:latin typeface="Cambria Math" panose="02040503050406030204" pitchFamily="18" charset="0"/>
                        <a:cs typeface="Times New Roman" panose="02020603050405020304" pitchFamily="18" charset="0"/>
                      </a:rPr>
                      <m:t>𝑓</m:t>
                    </m:r>
                    <m:r>
                      <a:rPr lang="en-IN" sz="2000" b="0" i="1" smtClean="0">
                        <a:effectLst/>
                        <a:latin typeface="Cambria Math" panose="02040503050406030204" pitchFamily="18" charset="0"/>
                        <a:cs typeface="Times New Roman" panose="02020603050405020304" pitchFamily="18" charset="0"/>
                      </a:rPr>
                      <m:t> </m:t>
                    </m:r>
                  </m:oMath>
                </a14:m>
                <a:r>
                  <a:rPr lang="en-US" b="0" i="0">
                    <a:effectLst/>
                    <a:latin typeface="Times New Roman" panose="02020603050405020304" pitchFamily="18" charset="0"/>
                    <a:cs typeface="Times New Roman" panose="02020603050405020304" pitchFamily="18" charset="0"/>
                  </a:rPr>
                  <a:t>from equation 1 is intractable i.e., there exists no efficient algorithms to solve it. On replacing</a:t>
                </a:r>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𝐽</m:t>
                            </m:r>
                            <m:r>
                              <a:rPr lang="en-IN" i="1">
                                <a:effectLst/>
                                <a:latin typeface="Cambria Math" panose="02040503050406030204" pitchFamily="18" charset="0"/>
                                <a:ea typeface="Cambria Math" panose="02040503050406030204" pitchFamily="18" charset="0"/>
                                <a:cs typeface="Times New Roman" panose="02020603050405020304" pitchFamily="18" charset="0"/>
                              </a:rPr>
                              <m:t>(</m:t>
                            </m:r>
                            <m:r>
                              <a:rPr lang="en-IN" i="1">
                                <a:effectLst/>
                                <a:latin typeface="Cambria Math" panose="02040503050406030204" pitchFamily="18" charset="0"/>
                                <a:ea typeface="Cambria Math" panose="02040503050406030204" pitchFamily="18" charset="0"/>
                                <a:cs typeface="Times New Roman" panose="02020603050405020304" pitchFamily="18" charset="0"/>
                              </a:rPr>
                              <m:t>𝛽</m:t>
                            </m:r>
                            <m:r>
                              <a:rPr lang="en-IN" i="1">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i="1">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IN" i="1">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b="0" i="0">
                    <a:effectLst/>
                    <a:latin typeface="Times New Roman" panose="02020603050405020304" pitchFamily="18" charset="0"/>
                    <a:cs typeface="Times New Roman" panose="02020603050405020304" pitchFamily="18" charset="0"/>
                  </a:rPr>
                  <a:t>with equivalent L1 norm </a:t>
                </a:r>
                <a14:m>
                  <m:oMath xmlns:m="http://schemas.openxmlformats.org/officeDocument/2006/math">
                    <m:sSub>
                      <m:sSubPr>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𝐽</m:t>
                            </m:r>
                            <m:r>
                              <a:rPr lang="en-IN" i="1">
                                <a:effectLst/>
                                <a:latin typeface="Cambria Math" panose="02040503050406030204" pitchFamily="18" charset="0"/>
                                <a:ea typeface="Cambria Math" panose="02040503050406030204" pitchFamily="18" charset="0"/>
                                <a:cs typeface="Times New Roman" panose="02020603050405020304" pitchFamily="18" charset="0"/>
                              </a:rPr>
                              <m:t>(</m:t>
                            </m:r>
                            <m:r>
                              <a:rPr lang="en-IN" i="1">
                                <a:effectLst/>
                                <a:latin typeface="Cambria Math" panose="02040503050406030204" pitchFamily="18" charset="0"/>
                                <a:ea typeface="Cambria Math" panose="02040503050406030204" pitchFamily="18" charset="0"/>
                                <a:cs typeface="Times New Roman" panose="02020603050405020304" pitchFamily="18" charset="0"/>
                              </a:rPr>
                              <m:t>𝛽</m:t>
                            </m:r>
                            <m:r>
                              <a:rPr lang="en-IN" i="1">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IN" i="1">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b="0" i="0">
                    <a:effectLst/>
                    <a:latin typeface="Times New Roman" panose="02020603050405020304" pitchFamily="18" charset="0"/>
                    <a:cs typeface="Times New Roman" panose="02020603050405020304" pitchFamily="18" charset="0"/>
                  </a:rPr>
                  <a:t>we obtain,</a:t>
                </a:r>
              </a:p>
              <a:p>
                <a:pPr marL="36900" indent="0">
                  <a:buNone/>
                </a:pPr>
                <a:endParaRPr lang="en-US">
                  <a:effectLst/>
                  <a:latin typeface="Times New Roman" panose="02020603050405020304" pitchFamily="18" charset="0"/>
                  <a:cs typeface="Times New Roman" panose="02020603050405020304" pitchFamily="18" charset="0"/>
                </a:endParaRPr>
              </a:p>
              <a:p>
                <a:pPr marL="36900" indent="0" algn="ctr">
                  <a:buNone/>
                </a:pPr>
                <a14:m>
                  <m:oMath xmlns:m="http://schemas.openxmlformats.org/officeDocument/2006/math">
                    <m:r>
                      <a:rPr lang="en-IN" sz="2000" b="0" i="1" smtClean="0">
                        <a:effectLst/>
                        <a:latin typeface="Cambria Math" panose="02040503050406030204" pitchFamily="18" charset="0"/>
                        <a:cs typeface="Times New Roman" panose="02020603050405020304" pitchFamily="18" charset="0"/>
                      </a:rPr>
                      <m:t>𝑓</m:t>
                    </m:r>
                    <m:r>
                      <a:rPr lang="en-IN" sz="2000" b="0" i="1" smtClean="0">
                        <a:effectLst/>
                        <a:latin typeface="Cambria Math" panose="02040503050406030204" pitchFamily="18" charset="0"/>
                        <a:cs typeface="Times New Roman" panose="02020603050405020304" pitchFamily="18" charset="0"/>
                      </a:rPr>
                      <m:t>=</m:t>
                    </m:r>
                    <m:r>
                      <a:rPr lang="en-IN" sz="2000" b="0" i="1" smtClean="0">
                        <a:effectLst/>
                        <a:latin typeface="Cambria Math" panose="02040503050406030204" pitchFamily="18" charset="0"/>
                        <a:cs typeface="Times New Roman" panose="02020603050405020304" pitchFamily="18" charset="0"/>
                      </a:rPr>
                      <m:t>𝐽</m:t>
                    </m:r>
                    <m:d>
                      <m:dPr>
                        <m:ctrlPr>
                          <a:rPr lang="en-IN" sz="2000" b="0" i="1" smtClean="0">
                            <a:effectLst/>
                            <a:latin typeface="Cambria Math" panose="02040503050406030204" pitchFamily="18" charset="0"/>
                            <a:cs typeface="Times New Roman" panose="02020603050405020304" pitchFamily="18" charset="0"/>
                          </a:rPr>
                        </m:ctrlPr>
                      </m:dPr>
                      <m:e>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𝛽</m:t>
                        </m:r>
                      </m:e>
                    </m:d>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𝜏</m:t>
                    </m:r>
                    <m:sSub>
                      <m:sSubPr>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2000" b="0" i="0">
                    <a:effectLst/>
                    <a:latin typeface="Times New Roman" panose="02020603050405020304" pitchFamily="18" charset="0"/>
                    <a:cs typeface="Times New Roman" panose="02020603050405020304" pitchFamily="18" charset="0"/>
                  </a:rPr>
                  <a:t> …. (2)</a:t>
                </a:r>
              </a:p>
              <a:p>
                <a:pPr marL="36900" indent="0" algn="ctr">
                  <a:buNone/>
                </a:pPr>
                <a:endParaRPr lang="en-US" b="0" i="0">
                  <a:effectLst/>
                  <a:latin typeface="Times New Roman" panose="02020603050405020304" pitchFamily="18" charset="0"/>
                  <a:cs typeface="Times New Roman" panose="02020603050405020304" pitchFamily="18" charset="0"/>
                </a:endParaRPr>
              </a:p>
              <a:p>
                <a:endParaRPr lang="en-IN"/>
              </a:p>
            </p:txBody>
          </p:sp>
        </mc:Choice>
        <mc:Fallback xmlns="">
          <p:sp>
            <p:nvSpPr>
              <p:cNvPr id="3" name="Content Placeholder 2">
                <a:extLst>
                  <a:ext uri="{FF2B5EF4-FFF2-40B4-BE49-F238E27FC236}">
                    <a16:creationId xmlns:a16="http://schemas.microsoft.com/office/drawing/2014/main" id="{C4450545-76AD-F4AA-EB7A-2CBB00533BA3}"/>
                  </a:ext>
                </a:extLst>
              </p:cNvPr>
              <p:cNvSpPr>
                <a:spLocks noGrp="1" noRot="1" noChangeAspect="1" noMove="1" noResize="1" noEditPoints="1" noAdjustHandles="1" noChangeArrowheads="1" noChangeShapeType="1" noTextEdit="1"/>
              </p:cNvSpPr>
              <p:nvPr>
                <p:ph idx="1"/>
              </p:nvPr>
            </p:nvSpPr>
            <p:spPr>
              <a:xfrm>
                <a:off x="919119" y="1399624"/>
                <a:ext cx="10353762" cy="405875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326182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372F64-2625-03F5-1A12-F615A0993A2F}"/>
                  </a:ext>
                </a:extLst>
              </p:cNvPr>
              <p:cNvSpPr>
                <a:spLocks noGrp="1"/>
              </p:cNvSpPr>
              <p:nvPr>
                <p:ph idx="1"/>
              </p:nvPr>
            </p:nvSpPr>
            <p:spPr>
              <a:xfrm>
                <a:off x="913795" y="725864"/>
                <a:ext cx="10353762" cy="5439265"/>
              </a:xfrm>
            </p:spPr>
            <p:txBody>
              <a:bodyPr/>
              <a:lstStyle/>
              <a:p>
                <a:pPr marL="36900" indent="0" algn="ctr">
                  <a:buNone/>
                </a:pPr>
                <a:endParaRPr lang="en-IN" sz="1400" b="0" i="1">
                  <a:effectLst/>
                  <a:latin typeface="Cambria Math" panose="02040503050406030204" pitchFamily="18" charset="0"/>
                  <a:cs typeface="Times New Roman" panose="02020603050405020304" pitchFamily="18" charset="0"/>
                </a:endParaRPr>
              </a:p>
              <a:p>
                <a:pPr marL="36900" indent="0" algn="ctr">
                  <a:buNone/>
                </a:pPr>
                <a14:m>
                  <m:oMath xmlns:m="http://schemas.openxmlformats.org/officeDocument/2006/math">
                    <m:r>
                      <a:rPr lang="en-IN" sz="2000" b="0" i="1" smtClean="0">
                        <a:effectLst/>
                        <a:latin typeface="Cambria Math" panose="02040503050406030204" pitchFamily="18" charset="0"/>
                        <a:cs typeface="Times New Roman" panose="02020603050405020304" pitchFamily="18" charset="0"/>
                      </a:rPr>
                      <m:t>𝑓</m:t>
                    </m:r>
                    <m:r>
                      <a:rPr lang="en-IN" sz="2000" b="0" i="1" smtClean="0">
                        <a:effectLst/>
                        <a:latin typeface="Cambria Math" panose="02040503050406030204" pitchFamily="18" charset="0"/>
                        <a:cs typeface="Times New Roman" panose="02020603050405020304" pitchFamily="18" charset="0"/>
                      </a:rPr>
                      <m:t>=</m:t>
                    </m:r>
                    <m:r>
                      <a:rPr lang="en-IN" sz="2000" b="0" i="1" smtClean="0">
                        <a:effectLst/>
                        <a:latin typeface="Cambria Math" panose="02040503050406030204" pitchFamily="18" charset="0"/>
                        <a:cs typeface="Times New Roman" panose="02020603050405020304" pitchFamily="18" charset="0"/>
                      </a:rPr>
                      <m:t>𝐽</m:t>
                    </m:r>
                    <m:d>
                      <m:dPr>
                        <m:ctrlPr>
                          <a:rPr lang="en-IN" sz="2000" b="0" i="1" smtClean="0">
                            <a:effectLst/>
                            <a:latin typeface="Cambria Math" panose="02040503050406030204" pitchFamily="18" charset="0"/>
                            <a:cs typeface="Times New Roman" panose="02020603050405020304" pitchFamily="18" charset="0"/>
                          </a:rPr>
                        </m:ctrlPr>
                      </m:dPr>
                      <m:e>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𝛽</m:t>
                        </m:r>
                      </m:e>
                    </m:d>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𝜏</m:t>
                    </m:r>
                    <m:sSub>
                      <m:sSubPr>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𝛽</m:t>
                            </m:r>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e>
                        </m:d>
                      </m:e>
                      <m:sub>
                        <m:r>
                          <a:rPr lang="en-IN" sz="2000" b="0" i="1" smtClean="0">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2000" b="0" i="0">
                    <a:effectLst/>
                    <a:latin typeface="Times New Roman" panose="02020603050405020304" pitchFamily="18" charset="0"/>
                    <a:cs typeface="Times New Roman" panose="02020603050405020304" pitchFamily="18" charset="0"/>
                  </a:rPr>
                  <a:t> …. (2)</a:t>
                </a:r>
              </a:p>
              <a:p>
                <a:pPr marL="36900" indent="0">
                  <a:buNone/>
                </a:pPr>
                <a:r>
                  <a:rPr lang="en-IN" b="0" i="0">
                    <a:effectLst/>
                    <a:latin typeface="Times New Roman" panose="02020603050405020304" pitchFamily="18" charset="0"/>
                    <a:cs typeface="Times New Roman" panose="02020603050405020304" pitchFamily="18" charset="0"/>
                  </a:rPr>
                  <a:t>here the objective is,</a:t>
                </a:r>
                <a:r>
                  <a:rPr lang="en-US" sz="2000" b="0" i="0">
                    <a:effectLst/>
                    <a:latin typeface="Times New Roman" panose="02020603050405020304" pitchFamily="18" charset="0"/>
                    <a:cs typeface="Times New Roman" panose="02020603050405020304" pitchFamily="18" charset="0"/>
                  </a:rPr>
                  <a:t> </a:t>
                </a:r>
              </a:p>
              <a:p>
                <a:pPr marL="36900" indent="0">
                  <a:buNone/>
                </a:pPr>
                <a:endParaRPr lang="en-US" sz="1100" b="0" i="0">
                  <a:effectLst/>
                  <a:latin typeface="Times New Roman" panose="02020603050405020304" pitchFamily="18" charset="0"/>
                  <a:cs typeface="Times New Roman" panose="020206030504050203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cs typeface="Times New Roman" panose="02020603050405020304" pitchFamily="18" charset="0"/>
                        </a:rPr>
                        <m:t>𝑚𝑖𝑛𝑖𝑚𝑖𝑧𝑒</m:t>
                      </m:r>
                      <m:r>
                        <a:rPr lang="en-IN" b="0" i="1" smtClean="0">
                          <a:latin typeface="Cambria Math" panose="02040503050406030204" pitchFamily="18" charset="0"/>
                          <a:cs typeface="Times New Roman" panose="02020603050405020304" pitchFamily="18" charset="0"/>
                        </a:rPr>
                        <m:t> </m:t>
                      </m:r>
                      <m:r>
                        <a:rPr lang="en-IN" b="0" i="1" smtClean="0">
                          <a:latin typeface="Cambria Math" panose="02040503050406030204" pitchFamily="18" charset="0"/>
                          <a:cs typeface="Times New Roman" panose="02020603050405020304" pitchFamily="18" charset="0"/>
                        </a:rPr>
                        <m:t>𝑓</m:t>
                      </m:r>
                    </m:oMath>
                  </m:oMathPara>
                </a14:m>
                <a:endParaRPr lang="en-US">
                  <a:latin typeface="Times New Roman" panose="02020603050405020304" pitchFamily="18" charset="0"/>
                  <a:cs typeface="Times New Roman" panose="02020603050405020304" pitchFamily="18" charset="0"/>
                </a:endParaRPr>
              </a:p>
              <a:p>
                <a:pPr marL="36900" indent="0">
                  <a:buNone/>
                </a:pPr>
                <a:r>
                  <a:rPr lang="en-IN" b="0" i="0">
                    <a:effectLst/>
                    <a:latin typeface="Times New Roman" panose="02020603050405020304" pitchFamily="18" charset="0"/>
                    <a:cs typeface="Times New Roman" panose="02020603050405020304" pitchFamily="18" charset="0"/>
                  </a:rPr>
                  <a:t>equivalently,</a:t>
                </a:r>
              </a:p>
              <a:p>
                <a:pPr marL="36900" indent="0">
                  <a:buNone/>
                </a:pPr>
                <a:endParaRPr lang="en-US" sz="1100">
                  <a:latin typeface="Times New Roman" panose="02020603050405020304" pitchFamily="18" charset="0"/>
                  <a:cs typeface="Times New Roman" panose="020206030504050203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cs typeface="Times New Roman" panose="02020603050405020304" pitchFamily="18" charset="0"/>
                        </a:rPr>
                        <m:t>𝑚𝑖𝑛𝑖𝑚𝑖𝑧𝑒</m:t>
                      </m:r>
                      <m:r>
                        <a:rPr lang="en-IN" b="0" i="0" smtClean="0">
                          <a:latin typeface="Cambria Math" panose="02040503050406030204" pitchFamily="18" charset="0"/>
                          <a:cs typeface="Times New Roman" panose="02020603050405020304" pitchFamily="18" charset="0"/>
                        </a:rPr>
                        <m:t>(  </m:t>
                      </m:r>
                      <m:r>
                        <a:rPr lang="en-IN" i="1">
                          <a:effectLst/>
                          <a:latin typeface="Cambria Math" panose="02040503050406030204" pitchFamily="18" charset="0"/>
                          <a:cs typeface="Times New Roman" panose="02020603050405020304" pitchFamily="18" charset="0"/>
                        </a:rPr>
                        <m:t>𝐽</m:t>
                      </m:r>
                      <m:d>
                        <m:dPr>
                          <m:ctrlPr>
                            <a:rPr lang="en-IN" i="1">
                              <a:effectLst/>
                              <a:latin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𝛽</m:t>
                          </m:r>
                        </m:e>
                      </m:d>
                      <m:r>
                        <a:rPr lang="en-IN" i="1">
                          <a:effectLst/>
                          <a:latin typeface="Cambria Math" panose="02040503050406030204" pitchFamily="18" charset="0"/>
                          <a:ea typeface="Cambria Math" panose="02040503050406030204" pitchFamily="18" charset="0"/>
                          <a:cs typeface="Times New Roman" panose="02020603050405020304" pitchFamily="18" charset="0"/>
                        </a:rPr>
                        <m:t>+ </m:t>
                      </m:r>
                      <m:r>
                        <a:rPr lang="en-IN" i="1">
                          <a:effectLst/>
                          <a:latin typeface="Cambria Math" panose="02040503050406030204" pitchFamily="18" charset="0"/>
                          <a:ea typeface="Cambria Math" panose="02040503050406030204" pitchFamily="18" charset="0"/>
                          <a:cs typeface="Times New Roman" panose="02020603050405020304" pitchFamily="18" charset="0"/>
                        </a:rPr>
                        <m:t>𝜏</m:t>
                      </m:r>
                      <m:sSub>
                        <m:sSubPr>
                          <m:ctrlPr>
                            <a:rPr lang="en-I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𝐽</m:t>
                              </m:r>
                              <m:d>
                                <m:dPr>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𝛽</m:t>
                                  </m:r>
                                </m:e>
                              </m:d>
                            </m:e>
                          </m:d>
                        </m:e>
                        <m:sub>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US" sz="2000" b="0" i="0">
                  <a:effectLst/>
                  <a:latin typeface="Times New Roman" panose="02020603050405020304" pitchFamily="18" charset="0"/>
                  <a:cs typeface="Times New Roman" panose="02020603050405020304" pitchFamily="18" charset="0"/>
                </a:endParaRPr>
              </a:p>
              <a:p>
                <a:pPr marL="36900" indent="0" algn="ctr">
                  <a:buNone/>
                </a:pPr>
                <a:endParaRPr lang="en-US" sz="1600" b="0" i="0">
                  <a:effectLst/>
                  <a:latin typeface="Times New Roman" panose="02020603050405020304" pitchFamily="18" charset="0"/>
                  <a:cs typeface="Times New Roman" panose="02020603050405020304" pitchFamily="18" charset="0"/>
                </a:endParaRPr>
              </a:p>
              <a:p>
                <a:pPr marL="36900" indent="0" algn="ctr">
                  <a:buNone/>
                </a:pPr>
                <a14:m>
                  <m:oMath xmlns:m="http://schemas.openxmlformats.org/officeDocument/2006/math">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𝑚𝑖𝑛𝑖𝑚𝑖𝑧𝑒</m:t>
                    </m:r>
                    <m:r>
                      <a:rPr lang="en-IN" b="0" i="1" smtClean="0">
                        <a:latin typeface="Cambria Math" panose="02040503050406030204" pitchFamily="18" charset="0"/>
                        <a:cs typeface="Times New Roman" panose="020206030504050203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begChr m:val="‖"/>
                        <m:endChr m:val="‖"/>
                        <m:ctrlPr>
                          <a:rPr lang="en-IN" i="1">
                            <a:latin typeface="Cambria Math" panose="02040503050406030204" pitchFamily="18" charset="0"/>
                          </a:rPr>
                        </m:ctrlPr>
                      </m:dPr>
                      <m:e>
                        <m:sSup>
                          <m:sSupPr>
                            <m:ctrlPr>
                              <a:rPr lang="en-US" b="0" i="1" smtClean="0">
                                <a:latin typeface="Cambria Math" panose="02040503050406030204" pitchFamily="18" charset="0"/>
                              </a:rPr>
                            </m:ctrlPr>
                          </m:sSupPr>
                          <m:e>
                            <m:r>
                              <a:rPr lang="en-IN" b="0" i="1" smtClean="0">
                                <a:latin typeface="Cambria Math" panose="02040503050406030204" pitchFamily="18" charset="0"/>
                              </a:rPr>
                              <m:t>𝑋</m:t>
                            </m:r>
                          </m:e>
                          <m:sup>
                            <m:r>
                              <a:rPr lang="en-US" b="0" i="1" smtClean="0">
                                <a:latin typeface="Cambria Math" panose="02040503050406030204" pitchFamily="18" charset="0"/>
                              </a:rPr>
                              <m:t>𝑇</m:t>
                            </m:r>
                          </m:sup>
                        </m:sSup>
                        <m:r>
                          <a:rPr lang="en-IN" b="0" i="1" smtClean="0">
                            <a:latin typeface="Cambria Math" panose="02040503050406030204" pitchFamily="18" charset="0"/>
                            <a:ea typeface="Cambria Math" panose="02040503050406030204" pitchFamily="18" charset="0"/>
                          </a:rPr>
                          <m:t>𝛽</m:t>
                        </m:r>
                        <m:r>
                          <a:rPr lang="en-IN" i="1">
                            <a:latin typeface="Cambria Math" panose="02040503050406030204" pitchFamily="18" charset="0"/>
                          </a:rPr>
                          <m:t>−</m:t>
                        </m:r>
                        <m:r>
                          <a:rPr lang="en-IN" b="0" i="1" smtClean="0">
                            <a:latin typeface="Cambria Math" panose="02040503050406030204" pitchFamily="18" charset="0"/>
                          </a:rPr>
                          <m:t>𝑌</m:t>
                        </m:r>
                      </m:e>
                    </m:d>
                    <m:f>
                      <m:fPr>
                        <m:type m:val="noBa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2</m:t>
                        </m:r>
                      </m:den>
                    </m:f>
                    <m:r>
                      <m:rPr>
                        <m:nor/>
                      </m:rPr>
                      <a:rPr lang="en-IN"/>
                      <m:t> +</m:t>
                    </m:r>
                    <m:r>
                      <a:rPr lang="en-IN" i="1">
                        <a:effectLst/>
                        <a:latin typeface="Cambria Math" panose="02040503050406030204" pitchFamily="18" charset="0"/>
                        <a:ea typeface="Cambria Math" panose="02040503050406030204" pitchFamily="18" charset="0"/>
                        <a:cs typeface="Times New Roman" panose="02020603050405020304" pitchFamily="18" charset="0"/>
                      </a:rPr>
                      <m:t>𝜏</m:t>
                    </m:r>
                    <m:sSub>
                      <m:sSubPr>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𝐽</m:t>
                            </m:r>
                            <m:d>
                              <m:dPr>
                                <m:ctrlPr>
                                  <a:rPr lang="en-I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Cambria Math" panose="02040503050406030204" pitchFamily="18" charset="0"/>
                                    <a:cs typeface="Times New Roman" panose="02020603050405020304" pitchFamily="18" charset="0"/>
                                  </a:rPr>
                                  <m:t>𝛽</m:t>
                                </m:r>
                              </m:e>
                            </m:d>
                          </m:e>
                        </m:d>
                      </m:e>
                      <m:sub>
                        <m:r>
                          <a:rPr lang="en-IN" i="1">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b="0" i="0">
                    <a:effectLst/>
                    <a:latin typeface="Times New Roman" panose="02020603050405020304" pitchFamily="18" charset="0"/>
                    <a:cs typeface="Times New Roman" panose="02020603050405020304" pitchFamily="18" charset="0"/>
                  </a:rPr>
                  <a:t> </a:t>
                </a:r>
              </a:p>
              <a:p>
                <a:pPr marL="36900" indent="0">
                  <a:buNone/>
                </a:pPr>
                <a:endParaRPr lang="en-IN"/>
              </a:p>
              <a:p>
                <a:pPr marL="36900" indent="0">
                  <a:buNone/>
                </a:pPr>
                <a:r>
                  <a:rPr lang="en-US" b="0" i="0">
                    <a:effectLst/>
                    <a:latin typeface="Times New Roman" panose="02020603050405020304" pitchFamily="18" charset="0"/>
                    <a:cs typeface="Times New Roman" panose="02020603050405020304" pitchFamily="18" charset="0"/>
                  </a:rPr>
                  <a:t>Equation 2 is of the base from and serves as the starting point for the LASSO problem.</a:t>
                </a:r>
                <a:endParaRPr lang="en-IN">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0372F64-2625-03F5-1A12-F615A0993A2F}"/>
                  </a:ext>
                </a:extLst>
              </p:cNvPr>
              <p:cNvSpPr>
                <a:spLocks noGrp="1" noRot="1" noChangeAspect="1" noMove="1" noResize="1" noEditPoints="1" noAdjustHandles="1" noChangeArrowheads="1" noChangeShapeType="1" noTextEdit="1"/>
              </p:cNvSpPr>
              <p:nvPr>
                <p:ph idx="1"/>
              </p:nvPr>
            </p:nvSpPr>
            <p:spPr>
              <a:xfrm>
                <a:off x="913795" y="725864"/>
                <a:ext cx="10353762" cy="54392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614881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5A5418-A997-4623-0C19-AF40D8FE69E3}"/>
                  </a:ext>
                </a:extLst>
              </p:cNvPr>
              <p:cNvSpPr>
                <a:spLocks noGrp="1"/>
              </p:cNvSpPr>
              <p:nvPr>
                <p:ph idx="1"/>
              </p:nvPr>
            </p:nvSpPr>
            <p:spPr>
              <a:xfrm>
                <a:off x="828040" y="1329179"/>
                <a:ext cx="10515600" cy="4939646"/>
              </a:xfrm>
            </p:spPr>
            <p:txBody>
              <a:bodyPr>
                <a:normAutofit fontScale="92500" lnSpcReduction="10000"/>
              </a:bodyPr>
              <a:lstStyle/>
              <a:p>
                <a:pPr marL="0" indent="0">
                  <a:lnSpc>
                    <a:spcPct val="150000"/>
                  </a:lnSpc>
                  <a:buNone/>
                </a:pPr>
                <a:r>
                  <a:rPr lang="en-US" b="0" i="0">
                    <a:effectLst/>
                    <a:latin typeface="Times New Roman" panose="02020603050405020304" pitchFamily="18" charset="0"/>
                    <a:cs typeface="Times New Roman" panose="02020603050405020304" pitchFamily="18" charset="0"/>
                  </a:rPr>
                  <a:t>Using a more conventional variable assignment for solving general LASSO problem,</a:t>
                </a:r>
                <a:endParaRPr lang="en-IN" sz="2000">
                  <a:latin typeface="Times New Roman" panose="02020603050405020304" pitchFamily="18" charset="0"/>
                  <a:cs typeface="Times New Roman" panose="02020603050405020304" pitchFamily="18" charset="0"/>
                </a:endParaRPr>
              </a:p>
              <a:p>
                <a:pPr marL="0" indent="0">
                  <a:lnSpc>
                    <a:spcPct val="150000"/>
                  </a:lnSpc>
                  <a:buNone/>
                </a:pPr>
                <a:r>
                  <a:rPr lang="en-IN" sz="2000"/>
                  <a:t>The LASSO problem is defined as,</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IN" sz="2200" i="1">
                          <a:latin typeface="Cambria Math" panose="02040503050406030204" pitchFamily="18" charset="0"/>
                          <a:ea typeface="Cambria Math" panose="02040503050406030204" pitchFamily="18" charset="0"/>
                        </a:rPr>
                        <m:t>𝑚𝑖𝑛𝑖𝑚𝑖𝑧𝑒</m:t>
                      </m:r>
                      <m:r>
                        <a:rPr lang="en-IN" sz="2200" b="0" i="1" smtClean="0">
                          <a:latin typeface="Cambria Math" panose="02040503050406030204" pitchFamily="18" charset="0"/>
                          <a:ea typeface="Cambria Math" panose="02040503050406030204" pitchFamily="18" charset="0"/>
                        </a:rPr>
                        <m:t>( </m:t>
                      </m:r>
                      <m:f>
                        <m:fPr>
                          <m:ctrlPr>
                            <a:rPr lang="en-IN" sz="2200" i="1" smtClean="0">
                              <a:latin typeface="Cambria Math" panose="02040503050406030204" pitchFamily="18" charset="0"/>
                            </a:rPr>
                          </m:ctrlPr>
                        </m:fPr>
                        <m:num>
                          <m:r>
                            <a:rPr lang="en-IN" sz="2200" b="0" i="1" smtClean="0">
                              <a:latin typeface="Cambria Math" panose="02040503050406030204" pitchFamily="18" charset="0"/>
                            </a:rPr>
                            <m:t>1</m:t>
                          </m:r>
                        </m:num>
                        <m:den>
                          <m:r>
                            <a:rPr lang="en-IN" sz="2200" b="0" i="1" smtClean="0">
                              <a:latin typeface="Cambria Math" panose="02040503050406030204" pitchFamily="18" charset="0"/>
                            </a:rPr>
                            <m:t>2</m:t>
                          </m:r>
                        </m:den>
                      </m:f>
                      <m:d>
                        <m:dPr>
                          <m:begChr m:val="‖"/>
                          <m:endChr m:val="‖"/>
                          <m:ctrlPr>
                            <a:rPr lang="en-IN" sz="2200" i="1" smtClean="0">
                              <a:latin typeface="Cambria Math" panose="02040503050406030204" pitchFamily="18" charset="0"/>
                            </a:rPr>
                          </m:ctrlPr>
                        </m:dPr>
                        <m:e>
                          <m:r>
                            <a:rPr lang="en-IN" sz="2200" b="0" i="1" smtClean="0">
                              <a:latin typeface="Cambria Math" panose="02040503050406030204" pitchFamily="18" charset="0"/>
                            </a:rPr>
                            <m:t>𝐴𝑥</m:t>
                          </m:r>
                          <m:r>
                            <a:rPr lang="en-IN" sz="2200" b="0" i="1" smtClean="0">
                              <a:latin typeface="Cambria Math" panose="02040503050406030204" pitchFamily="18" charset="0"/>
                            </a:rPr>
                            <m:t>−</m:t>
                          </m:r>
                          <m:r>
                            <a:rPr lang="en-IN" sz="2200" b="0" i="1" smtClean="0">
                              <a:latin typeface="Cambria Math" panose="02040503050406030204" pitchFamily="18" charset="0"/>
                            </a:rPr>
                            <m:t>𝑏</m:t>
                          </m:r>
                        </m:e>
                      </m:d>
                      <m:f>
                        <m:fPr>
                          <m:type m:val="noBar"/>
                          <m:ctrlPr>
                            <a:rPr lang="en-IN" sz="2200" i="1" smtClean="0">
                              <a:latin typeface="Cambria Math" panose="02040503050406030204" pitchFamily="18" charset="0"/>
                            </a:rPr>
                          </m:ctrlPr>
                        </m:fPr>
                        <m:num>
                          <m:r>
                            <a:rPr lang="en-IN" sz="2200" b="0" i="1" smtClean="0">
                              <a:latin typeface="Cambria Math" panose="02040503050406030204" pitchFamily="18" charset="0"/>
                            </a:rPr>
                            <m:t>2</m:t>
                          </m:r>
                        </m:num>
                        <m:den>
                          <m:r>
                            <a:rPr lang="en-IN" sz="2200" b="0" i="1" smtClean="0">
                              <a:latin typeface="Cambria Math" panose="02040503050406030204" pitchFamily="18" charset="0"/>
                            </a:rPr>
                            <m:t>2</m:t>
                          </m:r>
                        </m:den>
                      </m:f>
                      <m:r>
                        <m:rPr>
                          <m:nor/>
                        </m:rPr>
                        <a:rPr lang="en-IN" sz="2200"/>
                        <m:t> </m:t>
                      </m:r>
                      <m:r>
                        <m:rPr>
                          <m:nor/>
                        </m:rPr>
                        <a:rPr lang="en-IN" sz="2200" b="0" i="0" smtClean="0"/>
                        <m:t>+ </m:t>
                      </m:r>
                      <m:r>
                        <m:rPr>
                          <m:nor/>
                        </m:rPr>
                        <a:rPr lang="el-GR" sz="2200"/>
                        <m:t>τ</m:t>
                      </m:r>
                      <m:sSub>
                        <m:sSubPr>
                          <m:ctrlPr>
                            <a:rPr lang="el-GR" sz="2200" i="1" smtClean="0">
                              <a:latin typeface="Cambria Math" panose="02040503050406030204" pitchFamily="18" charset="0"/>
                            </a:rPr>
                          </m:ctrlPr>
                        </m:sSubPr>
                        <m:e>
                          <m:d>
                            <m:dPr>
                              <m:begChr m:val="‖"/>
                              <m:endChr m:val="‖"/>
                              <m:ctrlPr>
                                <a:rPr lang="el-GR" sz="2200" i="1">
                                  <a:latin typeface="Cambria Math" panose="02040503050406030204" pitchFamily="18" charset="0"/>
                                </a:rPr>
                              </m:ctrlPr>
                            </m:dPr>
                            <m:e>
                              <m:r>
                                <a:rPr lang="en-IN" sz="2200" i="1">
                                  <a:latin typeface="Cambria Math" panose="02040503050406030204" pitchFamily="18" charset="0"/>
                                </a:rPr>
                                <m:t>𝑥</m:t>
                              </m:r>
                            </m:e>
                          </m:d>
                        </m:e>
                        <m:sub>
                          <m:r>
                            <a:rPr lang="en-IN" sz="2200" b="0" i="1" smtClean="0">
                              <a:latin typeface="Cambria Math" panose="02040503050406030204" pitchFamily="18" charset="0"/>
                            </a:rPr>
                            <m:t>1</m:t>
                          </m:r>
                        </m:sub>
                      </m:sSub>
                      <m:r>
                        <a:rPr lang="en-IN" sz="2200" b="0" i="1" smtClean="0">
                          <a:latin typeface="Cambria Math" panose="02040503050406030204" pitchFamily="18" charset="0"/>
                        </a:rPr>
                        <m:t> ) </m:t>
                      </m:r>
                      <m:r>
                        <a:rPr lang="en-IN" sz="220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𝑚𝑖𝑛𝑖𝑚𝑖𝑧𝑒</m:t>
                      </m:r>
                      <m:r>
                        <a:rPr lang="en-IN" sz="2200" b="0" i="1" smtClean="0">
                          <a:latin typeface="Cambria Math" panose="02040503050406030204" pitchFamily="18" charset="0"/>
                          <a:ea typeface="Cambria Math" panose="02040503050406030204" pitchFamily="18" charset="0"/>
                        </a:rPr>
                        <m:t>( </m:t>
                      </m:r>
                      <m:f>
                        <m:fPr>
                          <m:ctrlPr>
                            <a:rPr lang="en-IN" sz="2200" i="1">
                              <a:latin typeface="Cambria Math" panose="02040503050406030204" pitchFamily="18" charset="0"/>
                            </a:rPr>
                          </m:ctrlPr>
                        </m:fPr>
                        <m:num>
                          <m:r>
                            <a:rPr lang="en-IN" sz="2200" i="1">
                              <a:latin typeface="Cambria Math" panose="02040503050406030204" pitchFamily="18" charset="0"/>
                            </a:rPr>
                            <m:t>1</m:t>
                          </m:r>
                        </m:num>
                        <m:den>
                          <m:r>
                            <a:rPr lang="en-IN" sz="2200" i="1">
                              <a:latin typeface="Cambria Math" panose="02040503050406030204" pitchFamily="18" charset="0"/>
                            </a:rPr>
                            <m:t>2</m:t>
                          </m:r>
                        </m:den>
                      </m:f>
                      <m:sSup>
                        <m:sSupPr>
                          <m:ctrlPr>
                            <a:rPr lang="en-IN" sz="2200" b="0" i="1" smtClean="0">
                              <a:latin typeface="Cambria Math" panose="02040503050406030204" pitchFamily="18" charset="0"/>
                            </a:rPr>
                          </m:ctrlPr>
                        </m:sSupPr>
                        <m:e>
                          <m:d>
                            <m:dPr>
                              <m:ctrlPr>
                                <a:rPr lang="en-IN" sz="2200" i="1">
                                  <a:latin typeface="Cambria Math" panose="02040503050406030204" pitchFamily="18" charset="0"/>
                                </a:rPr>
                              </m:ctrlPr>
                            </m:dPr>
                            <m:e>
                              <m:r>
                                <a:rPr lang="en-IN" sz="2200" i="1">
                                  <a:latin typeface="Cambria Math" panose="02040503050406030204" pitchFamily="18" charset="0"/>
                                </a:rPr>
                                <m:t>𝐴𝑥</m:t>
                              </m:r>
                              <m:r>
                                <a:rPr lang="en-IN" sz="2200" i="1">
                                  <a:latin typeface="Cambria Math" panose="02040503050406030204" pitchFamily="18" charset="0"/>
                                </a:rPr>
                                <m:t> −</m:t>
                              </m:r>
                              <m:r>
                                <a:rPr lang="en-IN" sz="2200" i="1">
                                  <a:latin typeface="Cambria Math" panose="02040503050406030204" pitchFamily="18" charset="0"/>
                                </a:rPr>
                                <m:t>𝑏</m:t>
                              </m:r>
                            </m:e>
                          </m:d>
                        </m:e>
                        <m:sup>
                          <m:r>
                            <a:rPr lang="en-IN" sz="2200" b="0" i="1" smtClean="0">
                              <a:latin typeface="Cambria Math" panose="02040503050406030204" pitchFamily="18" charset="0"/>
                            </a:rPr>
                            <m:t>𝑇</m:t>
                          </m:r>
                        </m:sup>
                      </m:sSup>
                      <m:d>
                        <m:dPr>
                          <m:ctrlPr>
                            <a:rPr lang="en-IN" sz="2200" b="0" i="1" smtClean="0">
                              <a:latin typeface="Cambria Math" panose="02040503050406030204" pitchFamily="18" charset="0"/>
                            </a:rPr>
                          </m:ctrlPr>
                        </m:dPr>
                        <m:e>
                          <m:r>
                            <a:rPr lang="en-IN" sz="2200" i="1">
                              <a:latin typeface="Cambria Math" panose="02040503050406030204" pitchFamily="18" charset="0"/>
                            </a:rPr>
                            <m:t>𝐴𝑥</m:t>
                          </m:r>
                          <m:r>
                            <a:rPr lang="en-IN" sz="2200" i="1">
                              <a:latin typeface="Cambria Math" panose="02040503050406030204" pitchFamily="18" charset="0"/>
                            </a:rPr>
                            <m:t> −</m:t>
                          </m:r>
                          <m:r>
                            <a:rPr lang="en-IN" sz="2200" i="1">
                              <a:latin typeface="Cambria Math" panose="02040503050406030204" pitchFamily="18" charset="0"/>
                            </a:rPr>
                            <m:t>𝑏</m:t>
                          </m:r>
                        </m:e>
                      </m:d>
                      <m:r>
                        <m:rPr>
                          <m:nor/>
                        </m:rPr>
                        <a:rPr lang="en-IN" sz="2200" b="0" i="0" smtClean="0">
                          <a:latin typeface="Cambria Math" panose="02040503050406030204" pitchFamily="18" charset="0"/>
                        </a:rPr>
                        <m:t> + </m:t>
                      </m:r>
                      <m:r>
                        <m:rPr>
                          <m:nor/>
                        </m:rPr>
                        <a:rPr lang="el-GR" sz="2200"/>
                        <m:t>τ</m:t>
                      </m:r>
                      <m:nary>
                        <m:naryPr>
                          <m:chr m:val="∑"/>
                          <m:ctrlPr>
                            <a:rPr lang="en-IN" sz="2200" b="0" i="1" smtClean="0">
                              <a:latin typeface="Cambria Math" panose="02040503050406030204" pitchFamily="18" charset="0"/>
                            </a:rPr>
                          </m:ctrlPr>
                        </m:naryPr>
                        <m:sub>
                          <m:r>
                            <m:rPr>
                              <m:brk m:alnAt="23"/>
                            </m:rPr>
                            <a:rPr lang="en-IN" sz="2200" b="0" i="1" smtClean="0">
                              <a:latin typeface="Cambria Math" panose="02040503050406030204" pitchFamily="18" charset="0"/>
                            </a:rPr>
                            <m:t>𝑖</m:t>
                          </m:r>
                        </m:sub>
                        <m:sup>
                          <m:r>
                            <a:rPr lang="en-IN" sz="2200" b="0" i="1" smtClean="0">
                              <a:latin typeface="Cambria Math" panose="02040503050406030204" pitchFamily="18" charset="0"/>
                            </a:rPr>
                            <m:t>𝑛</m:t>
                          </m:r>
                        </m:sup>
                        <m:e>
                          <m:sSub>
                            <m:sSubPr>
                              <m:ctrlPr>
                                <a:rPr lang="en-IN" sz="2200" b="0" i="1" smtClean="0">
                                  <a:latin typeface="Cambria Math" panose="02040503050406030204" pitchFamily="18" charset="0"/>
                                </a:rPr>
                              </m:ctrlPr>
                            </m:sSubPr>
                            <m:e>
                              <m:r>
                                <a:rPr lang="en-US" sz="2200" b="0" i="1" smtClean="0">
                                  <a:latin typeface="Cambria Math" panose="02040503050406030204" pitchFamily="18" charset="0"/>
                                </a:rPr>
                                <m:t>|</m:t>
                              </m:r>
                              <m:r>
                                <a:rPr lang="en-IN" sz="2200" b="0" i="1" smtClean="0">
                                  <a:latin typeface="Cambria Math" panose="02040503050406030204" pitchFamily="18" charset="0"/>
                                </a:rPr>
                                <m:t>𝑥</m:t>
                              </m:r>
                            </m:e>
                            <m:sub>
                              <m:r>
                                <a:rPr lang="en-IN" sz="2200" b="0" i="1" smtClean="0">
                                  <a:latin typeface="Cambria Math" panose="02040503050406030204" pitchFamily="18" charset="0"/>
                                </a:rPr>
                                <m:t>𝑖</m:t>
                              </m:r>
                            </m:sub>
                          </m:sSub>
                          <m:r>
                            <a:rPr lang="en-US" sz="2200" b="0" i="1" smtClean="0">
                              <a:latin typeface="Cambria Math" panose="02040503050406030204" pitchFamily="18" charset="0"/>
                            </a:rPr>
                            <m:t>|</m:t>
                          </m:r>
                        </m:e>
                      </m:nary>
                      <m:r>
                        <a:rPr lang="en-IN" sz="2200" b="0" i="1" smtClean="0">
                          <a:latin typeface="Cambria Math" panose="02040503050406030204" pitchFamily="18" charset="0"/>
                        </a:rPr>
                        <m:t> )</m:t>
                      </m:r>
                    </m:oMath>
                  </m:oMathPara>
                </a14:m>
                <a:endParaRPr lang="en-IN" sz="2000" b="0"/>
              </a:p>
              <a:p>
                <a:pPr marL="0" indent="0">
                  <a:lnSpc>
                    <a:spcPct val="150000"/>
                  </a:lnSpc>
                  <a:buNone/>
                </a:pPr>
                <a:r>
                  <a:rPr lang="en-IN" sz="2000"/>
                  <a:t>Representing it in ADMM format,</a:t>
                </a:r>
              </a:p>
              <a:p>
                <a:pPr marL="0" indent="0" algn="ctr">
                  <a:lnSpc>
                    <a:spcPct val="150000"/>
                  </a:lnSpc>
                  <a:buNone/>
                </a:pPr>
                <a14:m>
                  <m:oMath xmlns:m="http://schemas.openxmlformats.org/officeDocument/2006/math">
                    <m:r>
                      <a:rPr lang="en-IN" sz="2200" b="0" i="1" smtClean="0">
                        <a:latin typeface="Cambria Math" panose="02040503050406030204" pitchFamily="18" charset="0"/>
                      </a:rPr>
                      <m:t>𝑓</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𝑥</m:t>
                        </m:r>
                      </m:e>
                    </m:d>
                    <m:r>
                      <a:rPr lang="en-IN" sz="2200" b="0" i="1" smtClean="0">
                        <a:latin typeface="Cambria Math" panose="02040503050406030204" pitchFamily="18" charset="0"/>
                      </a:rPr>
                      <m:t>=</m:t>
                    </m:r>
                    <m:f>
                      <m:fPr>
                        <m:ctrlPr>
                          <a:rPr lang="en-IN" sz="2200" i="1">
                            <a:latin typeface="Cambria Math" panose="02040503050406030204" pitchFamily="18" charset="0"/>
                          </a:rPr>
                        </m:ctrlPr>
                      </m:fPr>
                      <m:num>
                        <m:r>
                          <a:rPr lang="en-IN" sz="2200" i="1">
                            <a:latin typeface="Cambria Math" panose="02040503050406030204" pitchFamily="18" charset="0"/>
                          </a:rPr>
                          <m:t>1</m:t>
                        </m:r>
                      </m:num>
                      <m:den>
                        <m:r>
                          <a:rPr lang="en-IN" sz="2200" i="1">
                            <a:latin typeface="Cambria Math" panose="02040503050406030204" pitchFamily="18" charset="0"/>
                          </a:rPr>
                          <m:t>2</m:t>
                        </m:r>
                      </m:den>
                    </m:f>
                    <m:d>
                      <m:dPr>
                        <m:begChr m:val="‖"/>
                        <m:endChr m:val="‖"/>
                        <m:ctrlPr>
                          <a:rPr lang="en-IN" sz="2200" i="1">
                            <a:latin typeface="Cambria Math" panose="02040503050406030204" pitchFamily="18" charset="0"/>
                          </a:rPr>
                        </m:ctrlPr>
                      </m:dPr>
                      <m:e>
                        <m:r>
                          <a:rPr lang="en-IN" sz="2200" i="1">
                            <a:latin typeface="Cambria Math" panose="02040503050406030204" pitchFamily="18" charset="0"/>
                          </a:rPr>
                          <m:t>𝐴𝑥</m:t>
                        </m:r>
                        <m:r>
                          <a:rPr lang="en-IN" sz="2200" i="1">
                            <a:latin typeface="Cambria Math" panose="02040503050406030204" pitchFamily="18" charset="0"/>
                          </a:rPr>
                          <m:t>−</m:t>
                        </m:r>
                        <m:r>
                          <a:rPr lang="en-IN" sz="2200" i="1">
                            <a:latin typeface="Cambria Math" panose="02040503050406030204" pitchFamily="18" charset="0"/>
                          </a:rPr>
                          <m:t>𝑏</m:t>
                        </m:r>
                      </m:e>
                    </m:d>
                    <m:f>
                      <m:fPr>
                        <m:type m:val="noBar"/>
                        <m:ctrlPr>
                          <a:rPr lang="en-IN" sz="2200" i="1">
                            <a:latin typeface="Cambria Math" panose="02040503050406030204" pitchFamily="18" charset="0"/>
                          </a:rPr>
                        </m:ctrlPr>
                      </m:fPr>
                      <m:num>
                        <m:r>
                          <a:rPr lang="en-IN" sz="2200" i="1">
                            <a:latin typeface="Cambria Math" panose="02040503050406030204" pitchFamily="18" charset="0"/>
                          </a:rPr>
                          <m:t>2</m:t>
                        </m:r>
                      </m:num>
                      <m:den>
                        <m:r>
                          <a:rPr lang="en-IN" sz="2200" i="1">
                            <a:latin typeface="Cambria Math" panose="02040503050406030204" pitchFamily="18" charset="0"/>
                          </a:rPr>
                          <m:t>2</m:t>
                        </m:r>
                      </m:den>
                    </m:f>
                  </m:oMath>
                </a14:m>
                <a:r>
                  <a:rPr lang="en-IN" sz="2200"/>
                  <a:t> and </a:t>
                </a:r>
                <a14:m>
                  <m:oMath xmlns:m="http://schemas.openxmlformats.org/officeDocument/2006/math">
                    <m:r>
                      <a:rPr lang="en-IN" sz="2200" b="0" i="1" smtClean="0">
                        <a:latin typeface="Cambria Math" panose="02040503050406030204" pitchFamily="18" charset="0"/>
                      </a:rPr>
                      <m:t>𝑔</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𝑧</m:t>
                        </m:r>
                      </m:e>
                    </m:d>
                    <m:r>
                      <a:rPr lang="en-IN" sz="2200" b="0" i="1" smtClean="0">
                        <a:latin typeface="Cambria Math" panose="02040503050406030204" pitchFamily="18" charset="0"/>
                      </a:rPr>
                      <m:t>= </m:t>
                    </m:r>
                    <m:r>
                      <m:rPr>
                        <m:nor/>
                      </m:rPr>
                      <a:rPr lang="el-GR" sz="2200"/>
                      <m:t>τ</m:t>
                    </m:r>
                    <m:sSub>
                      <m:sSubPr>
                        <m:ctrlPr>
                          <a:rPr lang="el-GR" sz="2200" i="1">
                            <a:latin typeface="Cambria Math" panose="02040503050406030204" pitchFamily="18" charset="0"/>
                          </a:rPr>
                        </m:ctrlPr>
                      </m:sSubPr>
                      <m:e>
                        <m:d>
                          <m:dPr>
                            <m:begChr m:val="‖"/>
                            <m:endChr m:val="‖"/>
                            <m:ctrlPr>
                              <a:rPr lang="el-GR" sz="2200" i="1">
                                <a:latin typeface="Cambria Math" panose="02040503050406030204" pitchFamily="18" charset="0"/>
                              </a:rPr>
                            </m:ctrlPr>
                          </m:dPr>
                          <m:e>
                            <m:r>
                              <a:rPr lang="en-IN" sz="2200" b="0" i="1" smtClean="0">
                                <a:latin typeface="Cambria Math" panose="02040503050406030204" pitchFamily="18" charset="0"/>
                              </a:rPr>
                              <m:t>𝑧</m:t>
                            </m:r>
                          </m:e>
                        </m:d>
                      </m:e>
                      <m:sub>
                        <m:r>
                          <a:rPr lang="en-IN" sz="2200" i="1">
                            <a:latin typeface="Cambria Math" panose="02040503050406030204" pitchFamily="18" charset="0"/>
                          </a:rPr>
                          <m:t>1</m:t>
                        </m:r>
                      </m:sub>
                    </m:sSub>
                  </m:oMath>
                </a14:m>
                <a:endParaRPr lang="en-IN" sz="2200"/>
              </a:p>
              <a:p>
                <a:pPr marL="0" indent="0" algn="ctr">
                  <a:lnSpc>
                    <a:spcPct val="150000"/>
                  </a:lnSpc>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𝑚𝑖𝑛𝑖𝑚𝑖𝑧𝑒</m:t>
                          </m:r>
                        </m:e>
                        <m:sub>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𝑥</m:t>
                              </m:r>
                              <m:r>
                                <a:rPr lang="en-IN" sz="2200" b="0" i="1" smtClean="0">
                                  <a:latin typeface="Cambria Math" panose="02040503050406030204" pitchFamily="18" charset="0"/>
                                </a:rPr>
                                <m:t>,</m:t>
                              </m:r>
                              <m:r>
                                <a:rPr lang="en-IN" sz="2200" b="0" i="1" smtClean="0">
                                  <a:latin typeface="Cambria Math" panose="02040503050406030204" pitchFamily="18" charset="0"/>
                                </a:rPr>
                                <m:t>𝑧</m:t>
                              </m:r>
                            </m:e>
                          </m:d>
                        </m:sub>
                      </m:sSub>
                      <m:r>
                        <a:rPr lang="en-IN" sz="2200" b="0" i="1" smtClean="0">
                          <a:latin typeface="Cambria Math" panose="02040503050406030204" pitchFamily="18" charset="0"/>
                        </a:rPr>
                        <m:t>( </m:t>
                      </m:r>
                      <m:r>
                        <a:rPr lang="en-IN" sz="2200" b="0" i="1" smtClean="0">
                          <a:latin typeface="Cambria Math" panose="02040503050406030204" pitchFamily="18" charset="0"/>
                        </a:rPr>
                        <m:t>𝑓</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𝑥</m:t>
                          </m:r>
                        </m:e>
                      </m:d>
                      <m:r>
                        <a:rPr lang="en-IN" sz="2200" b="0" i="1" smtClean="0">
                          <a:latin typeface="Cambria Math" panose="02040503050406030204" pitchFamily="18" charset="0"/>
                        </a:rPr>
                        <m:t>+</m:t>
                      </m:r>
                      <m:r>
                        <a:rPr lang="en-IN" sz="2200" b="0" i="1" smtClean="0">
                          <a:latin typeface="Cambria Math" panose="02040503050406030204" pitchFamily="18" charset="0"/>
                        </a:rPr>
                        <m:t>𝑔</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𝑧</m:t>
                          </m:r>
                        </m:e>
                      </m:d>
                      <m:r>
                        <a:rPr lang="en-IN" sz="2200" b="0" i="1" smtClean="0">
                          <a:latin typeface="Cambria Math" panose="02040503050406030204" pitchFamily="18" charset="0"/>
                        </a:rPr>
                        <m:t> )</m:t>
                      </m:r>
                    </m:oMath>
                  </m:oMathPara>
                </a14:m>
                <a:endParaRPr lang="en-IN" sz="2200"/>
              </a:p>
              <a:p>
                <a:pPr marL="0" indent="0" algn="ctr">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rPr>
                        <m:t>𝑠𝑢𝑏𝑗𝑒𝑐𝑡</m:t>
                      </m:r>
                      <m:r>
                        <a:rPr lang="en-IN" sz="2200" b="0" i="1" smtClean="0">
                          <a:latin typeface="Cambria Math" panose="02040503050406030204" pitchFamily="18" charset="0"/>
                        </a:rPr>
                        <m:t> </m:t>
                      </m:r>
                      <m:r>
                        <a:rPr lang="en-IN" sz="2200" b="0" i="1" smtClean="0">
                          <a:latin typeface="Cambria Math" panose="02040503050406030204" pitchFamily="18" charset="0"/>
                        </a:rPr>
                        <m:t>𝑡𝑜</m:t>
                      </m:r>
                      <m:r>
                        <a:rPr lang="en-IN" sz="2200" b="0" i="1" smtClean="0">
                          <a:latin typeface="Cambria Math" panose="02040503050406030204" pitchFamily="18" charset="0"/>
                        </a:rPr>
                        <m:t>, </m:t>
                      </m:r>
                      <m:r>
                        <a:rPr lang="en-IN" sz="2200" b="0" i="1" smtClean="0">
                          <a:latin typeface="Cambria Math" panose="02040503050406030204" pitchFamily="18" charset="0"/>
                        </a:rPr>
                        <m:t>𝑥</m:t>
                      </m:r>
                      <m:r>
                        <a:rPr lang="en-IN" sz="2200" b="0" i="1" smtClean="0">
                          <a:latin typeface="Cambria Math" panose="02040503050406030204" pitchFamily="18" charset="0"/>
                        </a:rPr>
                        <m:t>−</m:t>
                      </m:r>
                      <m:r>
                        <a:rPr lang="en-IN" sz="2200" b="0" i="1" smtClean="0">
                          <a:latin typeface="Cambria Math" panose="02040503050406030204" pitchFamily="18" charset="0"/>
                        </a:rPr>
                        <m:t>𝑧</m:t>
                      </m:r>
                      <m:r>
                        <a:rPr lang="en-IN" sz="2200" b="0" i="1" smtClean="0">
                          <a:latin typeface="Cambria Math" panose="02040503050406030204" pitchFamily="18" charset="0"/>
                        </a:rPr>
                        <m:t>=</m:t>
                      </m:r>
                      <m:r>
                        <a:rPr lang="en-IN" sz="2200" b="1" i="1" smtClean="0">
                          <a:latin typeface="Cambria Math" panose="02040503050406030204" pitchFamily="18" charset="0"/>
                        </a:rPr>
                        <m:t>𝟎</m:t>
                      </m:r>
                    </m:oMath>
                  </m:oMathPara>
                </a14:m>
                <a:endParaRPr lang="en-IN" sz="2200" b="1"/>
              </a:p>
            </p:txBody>
          </p:sp>
        </mc:Choice>
        <mc:Fallback xmlns="">
          <p:sp>
            <p:nvSpPr>
              <p:cNvPr id="3" name="Content Placeholder 2">
                <a:extLst>
                  <a:ext uri="{FF2B5EF4-FFF2-40B4-BE49-F238E27FC236}">
                    <a16:creationId xmlns:a16="http://schemas.microsoft.com/office/drawing/2014/main" id="{835A5418-A997-4623-0C19-AF40D8FE69E3}"/>
                  </a:ext>
                </a:extLst>
              </p:cNvPr>
              <p:cNvSpPr>
                <a:spLocks noGrp="1" noRot="1" noChangeAspect="1" noMove="1" noResize="1" noEditPoints="1" noAdjustHandles="1" noChangeArrowheads="1" noChangeShapeType="1" noTextEdit="1"/>
              </p:cNvSpPr>
              <p:nvPr>
                <p:ph idx="1"/>
              </p:nvPr>
            </p:nvSpPr>
            <p:spPr>
              <a:xfrm>
                <a:off x="828040" y="1329179"/>
                <a:ext cx="10515600" cy="4939646"/>
              </a:xfrm>
              <a:blipFill>
                <a:blip r:embed="rId2"/>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B8D35C4-E8FC-37A0-A2D1-AF07A4F51AC0}"/>
              </a:ext>
            </a:extLst>
          </p:cNvPr>
          <p:cNvSpPr>
            <a:spLocks noGrp="1"/>
          </p:cNvSpPr>
          <p:nvPr>
            <p:ph type="title"/>
          </p:nvPr>
        </p:nvSpPr>
        <p:spPr>
          <a:xfrm>
            <a:off x="848360" y="267566"/>
            <a:ext cx="10515600" cy="1325563"/>
          </a:xfrm>
        </p:spPr>
        <p:txBody>
          <a:bodyPr>
            <a:normAutofit/>
          </a:bodyPr>
          <a:lstStyle/>
          <a:p>
            <a:r>
              <a:rPr lang="en-IN" sz="4400">
                <a:solidFill>
                  <a:schemeClr val="tx1">
                    <a:lumMod val="95000"/>
                  </a:schemeClr>
                </a:solidFill>
              </a:rPr>
              <a:t>Lasso Problem</a:t>
            </a:r>
          </a:p>
        </p:txBody>
      </p:sp>
    </p:spTree>
    <p:extLst>
      <p:ext uri="{BB962C8B-B14F-4D97-AF65-F5344CB8AC3E}">
        <p14:creationId xmlns:p14="http://schemas.microsoft.com/office/powerpoint/2010/main" val="273072338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2585-76F0-09C9-42B0-28F98828F066}"/>
              </a:ext>
            </a:extLst>
          </p:cNvPr>
          <p:cNvSpPr>
            <a:spLocks noGrp="1"/>
          </p:cNvSpPr>
          <p:nvPr>
            <p:ph type="title"/>
          </p:nvPr>
        </p:nvSpPr>
        <p:spPr>
          <a:xfrm>
            <a:off x="828040" y="-4085"/>
            <a:ext cx="10515600" cy="1325563"/>
          </a:xfrm>
        </p:spPr>
        <p:txBody>
          <a:bodyPr>
            <a:normAutofit/>
          </a:bodyPr>
          <a:lstStyle/>
          <a:p>
            <a:r>
              <a:rPr lang="en-IN" sz="4400">
                <a:solidFill>
                  <a:schemeClr val="tx1">
                    <a:lumMod val="95000"/>
                  </a:schemeClr>
                </a:solidFill>
              </a:rPr>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ACBE7E-0C69-0B71-1734-24995CAF8F4F}"/>
                  </a:ext>
                </a:extLst>
              </p:cNvPr>
              <p:cNvSpPr>
                <a:spLocks noGrp="1"/>
              </p:cNvSpPr>
              <p:nvPr>
                <p:ph idx="1"/>
              </p:nvPr>
            </p:nvSpPr>
            <p:spPr>
              <a:xfrm>
                <a:off x="838200" y="1243026"/>
                <a:ext cx="10515600" cy="5382705"/>
              </a:xfrm>
            </p:spPr>
            <p:txBody>
              <a:bodyPr>
                <a:normAutofit lnSpcReduction="10000"/>
              </a:bodyPr>
              <a:lstStyle/>
              <a:p>
                <a:pPr marL="0" indent="0" algn="ctr">
                  <a:buNone/>
                </a:pPr>
                <a14:m>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𝐿</m:t>
                        </m:r>
                      </m:e>
                      <m:sub>
                        <m:r>
                          <a:rPr lang="en-IN" i="1">
                            <a:latin typeface="Cambria Math" panose="02040503050406030204" pitchFamily="18" charset="0"/>
                          </a:rPr>
                          <m:t>𝑝</m:t>
                        </m:r>
                      </m:sub>
                    </m:sSub>
                    <m:d>
                      <m:dPr>
                        <m:ctrlPr>
                          <a:rPr lang="en-IN" i="1">
                            <a:latin typeface="Cambria Math" panose="02040503050406030204" pitchFamily="18" charset="0"/>
                          </a:rPr>
                        </m:ctrlPr>
                      </m:dPr>
                      <m:e>
                        <m:r>
                          <a:rPr lang="en-IN" i="1">
                            <a:latin typeface="Cambria Math" panose="02040503050406030204" pitchFamily="18" charset="0"/>
                          </a:rPr>
                          <m:t>𝑥</m:t>
                        </m:r>
                        <m:r>
                          <a:rPr lang="en-IN" i="1">
                            <a:latin typeface="Cambria Math" panose="02040503050406030204" pitchFamily="18" charset="0"/>
                          </a:rPr>
                          <m:t>, </m:t>
                        </m:r>
                        <m:r>
                          <a:rPr lang="en-IN" i="1">
                            <a:latin typeface="Cambria Math" panose="02040503050406030204" pitchFamily="18" charset="0"/>
                          </a:rPr>
                          <m:t>𝑧</m:t>
                        </m:r>
                        <m:r>
                          <a:rPr lang="en-IN" i="1">
                            <a:latin typeface="Cambria Math" panose="02040503050406030204" pitchFamily="18" charset="0"/>
                          </a:rPr>
                          <m:t>, </m:t>
                        </m:r>
                        <m:r>
                          <a:rPr lang="en-IN" i="1">
                            <a:latin typeface="Cambria Math" panose="02040503050406030204" pitchFamily="18" charset="0"/>
                          </a:rPr>
                          <m:t>𝑦</m:t>
                        </m:r>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begChr m:val="‖"/>
                        <m:endChr m:val="‖"/>
                        <m:ctrlPr>
                          <a:rPr lang="en-IN" i="1">
                            <a:latin typeface="Cambria Math" panose="02040503050406030204" pitchFamily="18" charset="0"/>
                          </a:rPr>
                        </m:ctrlPr>
                      </m:dPr>
                      <m:e>
                        <m:r>
                          <a:rPr lang="en-IN" i="1">
                            <a:latin typeface="Cambria Math" panose="02040503050406030204" pitchFamily="18" charset="0"/>
                          </a:rPr>
                          <m:t>𝐴𝑥</m:t>
                        </m:r>
                        <m:r>
                          <a:rPr lang="en-IN" i="1">
                            <a:latin typeface="Cambria Math" panose="02040503050406030204" pitchFamily="18" charset="0"/>
                          </a:rPr>
                          <m:t>−</m:t>
                        </m:r>
                        <m:r>
                          <a:rPr lang="en-IN" i="1">
                            <a:latin typeface="Cambria Math" panose="02040503050406030204" pitchFamily="18" charset="0"/>
                          </a:rPr>
                          <m:t>𝑏</m:t>
                        </m:r>
                      </m:e>
                    </m:d>
                    <m:f>
                      <m:fPr>
                        <m:type m:val="noBa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2</m:t>
                        </m:r>
                      </m:den>
                    </m:f>
                    <m:r>
                      <a:rPr lang="en-IN" b="0" i="1" smtClean="0">
                        <a:latin typeface="Cambria Math" panose="02040503050406030204" pitchFamily="18" charset="0"/>
                      </a:rPr>
                      <m:t>+</m:t>
                    </m:r>
                    <m:r>
                      <m:rPr>
                        <m:nor/>
                      </m:rPr>
                      <a:rPr lang="el-GR"/>
                      <m:t>τ</m:t>
                    </m:r>
                    <m:sSub>
                      <m:sSubPr>
                        <m:ctrlPr>
                          <a:rPr lang="el-GR" i="1">
                            <a:latin typeface="Cambria Math" panose="02040503050406030204" pitchFamily="18" charset="0"/>
                          </a:rPr>
                        </m:ctrlPr>
                      </m:sSubPr>
                      <m:e>
                        <m:d>
                          <m:dPr>
                            <m:begChr m:val="‖"/>
                            <m:endChr m:val="‖"/>
                            <m:ctrlPr>
                              <a:rPr lang="el-GR" i="1">
                                <a:latin typeface="Cambria Math" panose="02040503050406030204" pitchFamily="18" charset="0"/>
                              </a:rPr>
                            </m:ctrlPr>
                          </m:dPr>
                          <m:e>
                            <m:r>
                              <a:rPr lang="en-IN" b="0" i="1" smtClean="0">
                                <a:latin typeface="Cambria Math" panose="02040503050406030204" pitchFamily="18" charset="0"/>
                              </a:rPr>
                              <m:t>𝑧</m:t>
                            </m:r>
                          </m:e>
                        </m:d>
                      </m:e>
                      <m:sub>
                        <m:r>
                          <a:rPr lang="en-IN" i="1">
                            <a:latin typeface="Cambria Math" panose="02040503050406030204" pitchFamily="18" charset="0"/>
                          </a:rPr>
                          <m:t>1</m:t>
                        </m:r>
                      </m:sub>
                    </m:sSub>
                  </m:oMath>
                </a14:m>
                <a:r>
                  <a:rPr lang="en-IN"/>
                  <a:t> + </a:t>
                </a:r>
                <a14:m>
                  <m:oMath xmlns:m="http://schemas.openxmlformats.org/officeDocument/2006/math">
                    <m:sSup>
                      <m:sSupPr>
                        <m:ctrlPr>
                          <a:rPr lang="en-IN" i="1">
                            <a:latin typeface="Cambria Math" panose="02040503050406030204" pitchFamily="18" charset="0"/>
                          </a:rPr>
                        </m:ctrlPr>
                      </m:sSupPr>
                      <m:e>
                        <m:r>
                          <a:rPr lang="en-IN" b="0" i="1" smtClean="0">
                            <a:latin typeface="Cambria Math" panose="02040503050406030204" pitchFamily="18" charset="0"/>
                          </a:rPr>
                          <m:t>𝑦</m:t>
                        </m:r>
                      </m:e>
                      <m:sup>
                        <m:r>
                          <a:rPr lang="en-IN" i="1">
                            <a:latin typeface="Cambria Math" panose="02040503050406030204" pitchFamily="18" charset="0"/>
                          </a:rPr>
                          <m:t>𝑇</m:t>
                        </m:r>
                      </m:sup>
                    </m:sSup>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𝑧</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𝜌</m:t>
                        </m:r>
                      </m:num>
                      <m:den>
                        <m:r>
                          <a:rPr lang="en-IN" b="0" i="1" smtClean="0">
                            <a:latin typeface="Cambria Math" panose="02040503050406030204" pitchFamily="18" charset="0"/>
                          </a:rPr>
                          <m:t>2</m:t>
                        </m:r>
                      </m:den>
                    </m:f>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𝑧</m:t>
                        </m:r>
                      </m:e>
                    </m:d>
                    <m:f>
                      <m:fPr>
                        <m:type m:val="noBa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2</m:t>
                        </m:r>
                      </m:den>
                    </m:f>
                  </m:oMath>
                </a14:m>
                <a:endParaRPr lang="en-IN"/>
              </a:p>
              <a:p>
                <a:pPr marL="0" indent="0">
                  <a:buNone/>
                </a:pPr>
                <a:endParaRPr lang="en-US" sz="2000" b="0" i="0">
                  <a:effectLst/>
                </a:endParaRPr>
              </a:p>
              <a:p>
                <a:pPr marL="0" indent="0">
                  <a:buNone/>
                </a:pPr>
                <a:r>
                  <a:rPr lang="en-US" sz="2000" b="0" i="0">
                    <a:effectLst/>
                  </a:rPr>
                  <a:t>In order to find the update for </a:t>
                </a:r>
                <a14:m>
                  <m:oMath xmlns:m="http://schemas.openxmlformats.org/officeDocument/2006/math">
                    <m:sSup>
                      <m:sSupPr>
                        <m:ctrlPr>
                          <a:rPr lang="en-US" sz="2000" i="1">
                            <a:latin typeface="Cambria Math" panose="02040503050406030204" pitchFamily="18" charset="0"/>
                          </a:rPr>
                        </m:ctrlPr>
                      </m:sSupPr>
                      <m:e>
                        <m:r>
                          <a:rPr lang="en-IN" sz="2000" b="0" i="1" smtClean="0">
                            <a:latin typeface="Cambria Math" panose="02040503050406030204" pitchFamily="18" charset="0"/>
                          </a:rPr>
                          <m:t>𝑥</m:t>
                        </m:r>
                        <m:r>
                          <a:rPr lang="en-IN" sz="2000" b="0" i="1" smtClean="0">
                            <a:latin typeface="Cambria Math" panose="02040503050406030204" pitchFamily="18" charset="0"/>
                          </a:rPr>
                          <m:t> (</m:t>
                        </m:r>
                        <m:r>
                          <a:rPr lang="en-IN" sz="2000" b="0" i="1" smtClean="0">
                            <a:latin typeface="Cambria Math" panose="02040503050406030204" pitchFamily="18" charset="0"/>
                          </a:rPr>
                          <m:t>𝑥</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oMath>
                </a14:m>
                <a:r>
                  <a:rPr lang="en-US" sz="2000"/>
                  <a:t> </a:t>
                </a:r>
                <a:r>
                  <a:rPr lang="en-US" sz="2000" b="0" i="0">
                    <a:effectLst/>
                  </a:rPr>
                  <a:t>, the minimization of the </a:t>
                </a:r>
                <a:r>
                  <a:rPr lang="en-US" sz="2000" b="0" i="0" err="1">
                    <a:effectLst/>
                  </a:rPr>
                  <a:t>Lagrangian</a:t>
                </a:r>
                <a:r>
                  <a:rPr lang="en-US" sz="2000" b="0" i="0">
                    <a:effectLst/>
                  </a:rPr>
                  <a:t> with respect to x is done by assuming </a:t>
                </a:r>
                <a14:m>
                  <m:oMath xmlns:m="http://schemas.openxmlformats.org/officeDocument/2006/math">
                    <m:sSup>
                      <m:sSupPr>
                        <m:ctrlPr>
                          <a:rPr lang="en-US" sz="2000" b="0" i="1" smtClean="0">
                            <a:effectLst/>
                            <a:latin typeface="Cambria Math" panose="02040503050406030204" pitchFamily="18" charset="0"/>
                          </a:rPr>
                        </m:ctrlPr>
                      </m:sSupPr>
                      <m:e>
                        <m:r>
                          <a:rPr lang="en-IN" sz="2000" b="0" i="1" smtClean="0">
                            <a:effectLst/>
                            <a:latin typeface="Cambria Math" panose="02040503050406030204" pitchFamily="18" charset="0"/>
                          </a:rPr>
                          <m:t>𝑧</m:t>
                        </m:r>
                      </m:e>
                      <m:sup>
                        <m:r>
                          <a:rPr lang="en-IN" sz="2000" b="0" i="1" smtClean="0">
                            <a:effectLst/>
                            <a:latin typeface="Cambria Math" panose="02040503050406030204" pitchFamily="18" charset="0"/>
                          </a:rPr>
                          <m:t>𝑘</m:t>
                        </m:r>
                      </m:sup>
                    </m:sSup>
                  </m:oMath>
                </a14:m>
                <a:r>
                  <a:rPr lang="en-US" sz="2000" b="0" i="0">
                    <a:effectLst/>
                  </a:rPr>
                  <a:t> and </a:t>
                </a:r>
                <a14:m>
                  <m:oMath xmlns:m="http://schemas.openxmlformats.org/officeDocument/2006/math">
                    <m:sSup>
                      <m:sSupPr>
                        <m:ctrlPr>
                          <a:rPr lang="en-US" sz="2000" i="1">
                            <a:latin typeface="Cambria Math" panose="02040503050406030204" pitchFamily="18" charset="0"/>
                          </a:rPr>
                        </m:ctrlPr>
                      </m:sSupPr>
                      <m:e>
                        <m:r>
                          <a:rPr lang="en-IN" sz="2000" b="0" i="1" smtClean="0">
                            <a:latin typeface="Cambria Math" panose="02040503050406030204" pitchFamily="18" charset="0"/>
                          </a:rPr>
                          <m:t>𝑦</m:t>
                        </m:r>
                      </m:e>
                      <m:sup>
                        <m:r>
                          <a:rPr lang="en-IN" sz="2000" i="1">
                            <a:latin typeface="Cambria Math" panose="02040503050406030204" pitchFamily="18" charset="0"/>
                          </a:rPr>
                          <m:t>𝑘</m:t>
                        </m:r>
                      </m:sup>
                    </m:sSup>
                  </m:oMath>
                </a14:m>
                <a:r>
                  <a:rPr lang="en-US" sz="2000" b="0" i="0">
                    <a:effectLst/>
                  </a:rPr>
                  <a:t> are known,</a:t>
                </a:r>
              </a:p>
              <a:p>
                <a:pPr marL="0" indent="0">
                  <a:buNone/>
                </a:pPr>
                <a:endParaRPr lang="en-US" sz="2000" b="0" i="0">
                  <a:effectLst/>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𝑥</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ea typeface="Cambria Math" panose="02040503050406030204" pitchFamily="18" charset="0"/>
                                </a:rPr>
                                <m:t>𝜌</m:t>
                              </m:r>
                            </m:sub>
                          </m:sSub>
                          <m:r>
                            <a:rPr lang="en-IN" sz="2000" b="0" i="1" smtClean="0">
                              <a:latin typeface="Cambria Math" panose="02040503050406030204" pitchFamily="18" charset="0"/>
                            </a:rPr>
                            <m:t>(</m:t>
                          </m:r>
                          <m:r>
                            <a:rPr lang="en-IN" sz="2000" b="0" i="1" smtClean="0">
                              <a:latin typeface="Cambria Math" panose="02040503050406030204" pitchFamily="18" charset="0"/>
                            </a:rPr>
                            <m:t>𝑥</m:t>
                          </m:r>
                          <m:r>
                            <a:rPr lang="en-IN" sz="2000" b="0" i="1" smtClean="0">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𝑧</m:t>
                              </m:r>
                            </m:e>
                            <m:sup>
                              <m:r>
                                <a:rPr lang="en-IN" sz="2000" i="1">
                                  <a:latin typeface="Cambria Math" panose="02040503050406030204" pitchFamily="18" charset="0"/>
                                </a:rPr>
                                <m:t>𝑘</m:t>
                              </m:r>
                            </m:sup>
                          </m:sSup>
                          <m:r>
                            <a:rPr lang="en-IN" sz="2000" b="0" i="1" smtClean="0">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e>
                      </m:func>
                    </m:oMath>
                  </m:oMathPara>
                </a14:m>
                <a:endParaRPr lang="en-US" sz="2000" b="0" i="0">
                  <a:effectLst/>
                </a:endParaRPr>
              </a:p>
              <a:p>
                <a:pPr marL="0" indent="0">
                  <a:buNone/>
                </a:pPr>
                <a:r>
                  <a:rPr lang="en-US" sz="2000" b="0" i="0">
                    <a:effectLst/>
                  </a:rPr>
                  <a:t>Consider the x dependent terms,</a:t>
                </a:r>
              </a:p>
              <a:p>
                <a:pPr marL="0" indent="0">
                  <a:buNone/>
                </a:pPr>
                <a:endParaRPr lang="en-US" sz="1100" b="0" i="0">
                  <a:effectLst/>
                </a:endParaRPr>
              </a:p>
              <a:p>
                <a:pPr marL="0" indent="0" algn="ctr">
                  <a:buNone/>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𝑥</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r>
                            <a:rPr lang="en-IN" sz="2000" b="0" i="1" smtClean="0">
                              <a:latin typeface="Cambria Math" panose="02040503050406030204" pitchFamily="18" charset="0"/>
                            </a:rPr>
                            <m:t> </m:t>
                          </m:r>
                        </m:fName>
                        <m:e>
                          <m:r>
                            <a:rPr lang="en-IN" sz="2000" b="0" i="1" smtClean="0">
                              <a:latin typeface="Cambria Math" panose="02040503050406030204" pitchFamily="18" charset="0"/>
                            </a:rPr>
                            <m:t>( </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𝐴𝑥</m:t>
                              </m:r>
                              <m:r>
                                <a:rPr lang="en-IN" sz="2000" i="1">
                                  <a:latin typeface="Cambria Math" panose="02040503050406030204" pitchFamily="18" charset="0"/>
                                </a:rPr>
                                <m:t>−</m:t>
                              </m:r>
                              <m:r>
                                <a:rPr lang="en-IN" sz="2000" i="1">
                                  <a:latin typeface="Cambria Math" panose="02040503050406030204" pitchFamily="18" charset="0"/>
                                </a:rPr>
                                <m:t>𝑏</m:t>
                              </m:r>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m:rPr>
                              <m:nor/>
                            </m:rPr>
                            <a:rPr lang="en-IN" sz="2000" dirty="0"/>
                            <m:t> + </m:t>
                          </m:r>
                          <m:r>
                            <a:rPr lang="en-IN" sz="2000" b="0" i="1" dirty="0" smtClean="0">
                              <a:latin typeface="Cambria Math" panose="02040503050406030204" pitchFamily="18" charset="0"/>
                            </a:rPr>
                            <m:t>(</m:t>
                          </m:r>
                          <m:sSup>
                            <m:sSupPr>
                              <m:ctrlPr>
                                <a:rPr lang="en-IN" sz="2000" i="1">
                                  <a:latin typeface="Cambria Math" panose="02040503050406030204" pitchFamily="18" charset="0"/>
                                </a:rPr>
                              </m:ctrlPr>
                            </m:sSupPr>
                            <m:e>
                              <m:sSup>
                                <m:sSupPr>
                                  <m:ctrlPr>
                                    <a:rPr lang="en-IN" sz="2000" i="1" smtClean="0">
                                      <a:latin typeface="Cambria Math" panose="02040503050406030204" pitchFamily="18" charset="0"/>
                                    </a:rPr>
                                  </m:ctrlPr>
                                </m:sSupPr>
                                <m:e>
                                  <m:r>
                                    <a:rPr lang="en-IN" sz="2000" b="0" i="1" smtClean="0">
                                      <a:latin typeface="Cambria Math" panose="02040503050406030204" pitchFamily="18" charset="0"/>
                                    </a:rPr>
                                    <m:t>𝑦</m:t>
                                  </m:r>
                                </m:e>
                                <m:sup>
                                  <m:r>
                                    <a:rPr lang="en-IN" sz="2000" b="0" i="1" smtClean="0">
                                      <a:latin typeface="Cambria Math" panose="02040503050406030204" pitchFamily="18" charset="0"/>
                                    </a:rPr>
                                    <m:t>𝑘</m:t>
                                  </m:r>
                                </m:sup>
                              </m:sSup>
                              <m:r>
                                <a:rPr lang="en-IN" sz="2000" b="0" i="1" smtClean="0">
                                  <a:latin typeface="Cambria Math" panose="02040503050406030204" pitchFamily="18" charset="0"/>
                                </a:rPr>
                                <m:t>)</m:t>
                              </m:r>
                            </m:e>
                            <m:sup>
                              <m:r>
                                <a:rPr lang="en-IN" sz="2000" i="1">
                                  <a:latin typeface="Cambria Math" panose="02040503050406030204" pitchFamily="18" charset="0"/>
                                </a:rPr>
                                <m:t>𝑇</m:t>
                              </m:r>
                            </m:sup>
                          </m:sSup>
                          <m:r>
                            <a:rPr lang="en-IN" sz="2000" i="1">
                              <a:latin typeface="Cambria Math" panose="02040503050406030204" pitchFamily="18" charset="0"/>
                            </a:rPr>
                            <m:t> </m:t>
                          </m:r>
                          <m:d>
                            <m:dPr>
                              <m:ctrlPr>
                                <a:rPr lang="en-IN" sz="2000" i="1">
                                  <a:latin typeface="Cambria Math" panose="02040503050406030204" pitchFamily="18" charset="0"/>
                                </a:rPr>
                              </m:ctrlPr>
                            </m:dPr>
                            <m:e>
                              <m:r>
                                <a:rPr lang="en-IN" sz="2000" i="1">
                                  <a:latin typeface="Cambria Math" panose="02040503050406030204" pitchFamily="18" charset="0"/>
                                </a:rPr>
                                <m:t>𝑥</m:t>
                              </m:r>
                              <m:r>
                                <a:rPr lang="en-IN" sz="2000" i="1">
                                  <a:latin typeface="Cambria Math" panose="02040503050406030204" pitchFamily="18" charset="0"/>
                                </a:rPr>
                                <m:t>−</m:t>
                              </m:r>
                              <m:r>
                                <a:rPr lang="en-IN" sz="2000" i="1">
                                  <a:latin typeface="Cambria Math" panose="02040503050406030204" pitchFamily="18" charset="0"/>
                                </a:rPr>
                                <m:t>𝑧</m:t>
                              </m:r>
                            </m:e>
                          </m:d>
                          <m:r>
                            <a:rPr lang="en-IN" sz="2000" i="1">
                              <a:latin typeface="Cambria Math" panose="02040503050406030204" pitchFamily="18" charset="0"/>
                            </a:rPr>
                            <m:t>+ </m:t>
                          </m:r>
                          <m:f>
                            <m:fPr>
                              <m:ctrlPr>
                                <a:rPr lang="en-IN" sz="2000" i="1">
                                  <a:latin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𝜌</m:t>
                              </m:r>
                            </m:num>
                            <m:den>
                              <m:r>
                                <a:rPr lang="en-IN" sz="2000" i="1">
                                  <a:latin typeface="Cambria Math" panose="02040503050406030204" pitchFamily="18" charset="0"/>
                                </a:rPr>
                                <m:t>2</m:t>
                              </m:r>
                            </m:den>
                          </m:f>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𝑥</m:t>
                              </m:r>
                              <m:r>
                                <a:rPr lang="en-IN" sz="2000" i="1">
                                  <a:latin typeface="Cambria Math" panose="02040503050406030204" pitchFamily="18" charset="0"/>
                                </a:rPr>
                                <m:t>−</m:t>
                              </m:r>
                              <m:sSup>
                                <m:sSupPr>
                                  <m:ctrlPr>
                                    <a:rPr lang="en-IN"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b="0" i="1" smtClean="0">
                                      <a:latin typeface="Cambria Math" panose="02040503050406030204" pitchFamily="18" charset="0"/>
                                    </a:rPr>
                                    <m:t>𝑘</m:t>
                                  </m:r>
                                </m:sup>
                              </m:sSup>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a:rPr lang="en-IN" sz="2000" b="0" i="1" smtClean="0">
                              <a:latin typeface="Cambria Math" panose="02040503050406030204" pitchFamily="18" charset="0"/>
                            </a:rPr>
                            <m:t> )</m:t>
                          </m:r>
                        </m:e>
                      </m:func>
                    </m:oMath>
                  </m:oMathPara>
                </a14:m>
                <a:endParaRPr lang="en-US" sz="2000" b="0" i="0">
                  <a:effectLst/>
                </a:endParaRPr>
              </a:p>
              <a:p>
                <a:pPr marL="0" indent="0">
                  <a:buNone/>
                </a:pPr>
                <a:r>
                  <a:rPr lang="en-IN" sz="2000" b="0" i="0">
                    <a:effectLst/>
                  </a:rPr>
                  <a:t>Expanding L2 norm term,</a:t>
                </a:r>
              </a:p>
              <a:p>
                <a:pPr marL="0" indent="0">
                  <a:buNone/>
                </a:pPr>
                <a:endParaRPr lang="en-IN" sz="1800" b="0" i="0">
                  <a:effectLst/>
                </a:endParaRPr>
              </a:p>
              <a:p>
                <a:pPr marL="0" indent="0" algn="ctr">
                  <a:buNone/>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𝑥</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r>
                            <a:rPr lang="en-IN" sz="2000" b="0" i="1" smtClean="0">
                              <a:latin typeface="Cambria Math" panose="02040503050406030204" pitchFamily="18" charset="0"/>
                            </a:rPr>
                            <m:t>( </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b="0" i="1" smtClean="0">
                                  <a:latin typeface="Cambria Math" panose="02040503050406030204" pitchFamily="18" charset="0"/>
                                </a:rPr>
                                <m:t>𝑇</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𝐴</m:t>
                              </m:r>
                            </m:e>
                            <m:sup>
                              <m:r>
                                <a:rPr lang="en-IN" sz="2000" b="0" i="1" smtClean="0">
                                  <a:latin typeface="Cambria Math" panose="02040503050406030204" pitchFamily="18" charset="0"/>
                                </a:rPr>
                                <m:t>𝑇</m:t>
                              </m:r>
                            </m:sup>
                          </m:sSup>
                          <m:r>
                            <a:rPr lang="en-IN" sz="2000" b="0" i="1" smtClean="0">
                              <a:latin typeface="Cambria Math" panose="02040503050406030204" pitchFamily="18" charset="0"/>
                            </a:rPr>
                            <m:t>𝐴𝑥</m:t>
                          </m:r>
                          <m:r>
                            <a:rPr lang="en-IN" sz="2000" b="0" i="1" smtClean="0">
                              <a:latin typeface="Cambria Math" panose="02040503050406030204" pitchFamily="18" charset="0"/>
                            </a:rPr>
                            <m:t> −2</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b="0" i="1" smtClean="0">
                                  <a:latin typeface="Cambria Math" panose="02040503050406030204" pitchFamily="18" charset="0"/>
                                </a:rPr>
                                <m:t>𝑇</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𝐴</m:t>
                              </m:r>
                            </m:e>
                            <m:sup>
                              <m:r>
                                <a:rPr lang="en-IN" sz="2000" b="0" i="1" smtClean="0">
                                  <a:latin typeface="Cambria Math" panose="02040503050406030204" pitchFamily="18" charset="0"/>
                                </a:rPr>
                                <m:t>𝑇</m:t>
                              </m:r>
                            </m:sup>
                          </m:sSup>
                          <m:r>
                            <a:rPr lang="en-IN" sz="2000" b="0" i="1" smtClean="0">
                              <a:latin typeface="Cambria Math" panose="02040503050406030204" pitchFamily="18" charset="0"/>
                            </a:rPr>
                            <m:t>𝑏</m:t>
                          </m:r>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𝑏</m:t>
                              </m:r>
                            </m:e>
                            <m:sup>
                              <m:r>
                                <a:rPr lang="en-IN" sz="2000" b="0" i="1" smtClean="0">
                                  <a:latin typeface="Cambria Math" panose="02040503050406030204" pitchFamily="18" charset="0"/>
                                </a:rPr>
                                <m:t>𝑇</m:t>
                              </m:r>
                            </m:sup>
                          </m:sSup>
                          <m:r>
                            <a:rPr lang="en-IN" sz="2000" b="0" i="1" smtClean="0">
                              <a:latin typeface="Cambria Math" panose="02040503050406030204" pitchFamily="18" charset="0"/>
                            </a:rPr>
                            <m:t>𝑏</m:t>
                          </m:r>
                          <m:r>
                            <a:rPr lang="en-IN" sz="2000" b="0" i="1" smtClean="0">
                              <a:latin typeface="Cambria Math" panose="02040503050406030204" pitchFamily="18" charset="0"/>
                            </a:rPr>
                            <m:t>)</m:t>
                          </m:r>
                          <m:r>
                            <m:rPr>
                              <m:nor/>
                            </m:rPr>
                            <a:rPr lang="en-IN" sz="2000" dirty="0"/>
                            <m:t> + </m:t>
                          </m:r>
                          <m:r>
                            <a:rPr lang="en-IN" sz="2000" b="0" i="1" dirty="0" smtClean="0">
                              <a:latin typeface="Cambria Math" panose="02040503050406030204" pitchFamily="18" charset="0"/>
                            </a:rPr>
                            <m:t>(</m:t>
                          </m:r>
                          <m:sSup>
                            <m:sSupPr>
                              <m:ctrlPr>
                                <a:rPr lang="en-IN" sz="2000" i="1">
                                  <a:latin typeface="Cambria Math" panose="02040503050406030204" pitchFamily="18" charset="0"/>
                                </a:rPr>
                              </m:ctrlPr>
                            </m:sSupPr>
                            <m:e>
                              <m:sSup>
                                <m:sSupPr>
                                  <m:ctrlPr>
                                    <a:rPr lang="en-IN" sz="2000" i="1" smtClean="0">
                                      <a:latin typeface="Cambria Math" panose="02040503050406030204" pitchFamily="18" charset="0"/>
                                    </a:rPr>
                                  </m:ctrlPr>
                                </m:sSupPr>
                                <m:e>
                                  <m:r>
                                    <a:rPr lang="en-IN" sz="2000" b="0" i="1" smtClean="0">
                                      <a:latin typeface="Cambria Math" panose="02040503050406030204" pitchFamily="18" charset="0"/>
                                    </a:rPr>
                                    <m:t>𝑦</m:t>
                                  </m:r>
                                </m:e>
                                <m:sup>
                                  <m:r>
                                    <a:rPr lang="en-IN" sz="2000" b="0" i="1" smtClean="0">
                                      <a:latin typeface="Cambria Math" panose="02040503050406030204" pitchFamily="18" charset="0"/>
                                    </a:rPr>
                                    <m:t>𝑘</m:t>
                                  </m:r>
                                </m:sup>
                              </m:sSup>
                              <m:r>
                                <a:rPr lang="en-IN" sz="2000" b="0" i="1" smtClean="0">
                                  <a:latin typeface="Cambria Math" panose="02040503050406030204" pitchFamily="18" charset="0"/>
                                </a:rPr>
                                <m:t>)</m:t>
                              </m:r>
                            </m:e>
                            <m:sup>
                              <m:r>
                                <a:rPr lang="en-IN" sz="2000" i="1">
                                  <a:latin typeface="Cambria Math" panose="02040503050406030204" pitchFamily="18" charset="0"/>
                                </a:rPr>
                                <m:t>𝑇</m:t>
                              </m:r>
                            </m:sup>
                          </m:sSup>
                          <m:r>
                            <a:rPr lang="en-IN" sz="2000" i="1">
                              <a:latin typeface="Cambria Math" panose="02040503050406030204" pitchFamily="18" charset="0"/>
                            </a:rPr>
                            <m:t> </m:t>
                          </m:r>
                          <m:d>
                            <m:dPr>
                              <m:ctrlPr>
                                <a:rPr lang="en-IN" sz="2000" i="1">
                                  <a:latin typeface="Cambria Math" panose="02040503050406030204" pitchFamily="18" charset="0"/>
                                </a:rPr>
                              </m:ctrlPr>
                            </m:dPr>
                            <m:e>
                              <m:r>
                                <a:rPr lang="en-IN" sz="2000" i="1">
                                  <a:latin typeface="Cambria Math" panose="02040503050406030204" pitchFamily="18" charset="0"/>
                                </a:rPr>
                                <m:t>𝑥</m:t>
                              </m:r>
                              <m:r>
                                <a:rPr lang="en-IN" sz="2000" i="1">
                                  <a:latin typeface="Cambria Math" panose="02040503050406030204" pitchFamily="18" charset="0"/>
                                </a:rPr>
                                <m:t>−</m:t>
                              </m:r>
                              <m:r>
                                <a:rPr lang="en-IN" sz="2000" i="1">
                                  <a:latin typeface="Cambria Math" panose="02040503050406030204" pitchFamily="18" charset="0"/>
                                </a:rPr>
                                <m:t>𝑧</m:t>
                              </m:r>
                            </m:e>
                          </m:d>
                          <m:r>
                            <a:rPr lang="en-IN" sz="2000" i="1">
                              <a:latin typeface="Cambria Math" panose="02040503050406030204" pitchFamily="18" charset="0"/>
                            </a:rPr>
                            <m:t>+ </m:t>
                          </m:r>
                          <m:f>
                            <m:fPr>
                              <m:ctrlPr>
                                <a:rPr lang="en-IN" sz="2000" i="1">
                                  <a:latin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𝜌</m:t>
                              </m:r>
                            </m:num>
                            <m:den>
                              <m:r>
                                <a:rPr lang="en-IN" sz="2000" i="1">
                                  <a:latin typeface="Cambria Math" panose="02040503050406030204" pitchFamily="18" charset="0"/>
                                </a:rPr>
                                <m:t>2</m:t>
                              </m:r>
                            </m:den>
                          </m:f>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𝑥</m:t>
                              </m:r>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𝑧</m:t>
                                  </m:r>
                                </m:e>
                                <m:sup>
                                  <m:r>
                                    <a:rPr lang="en-IN" sz="2000" i="1">
                                      <a:latin typeface="Cambria Math" panose="02040503050406030204" pitchFamily="18" charset="0"/>
                                    </a:rPr>
                                    <m:t>𝑘</m:t>
                                  </m:r>
                                </m:sup>
                              </m:sSup>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a:rPr lang="en-IN" sz="2000" b="0" i="1" smtClean="0">
                              <a:latin typeface="Cambria Math" panose="02040503050406030204" pitchFamily="18" charset="0"/>
                            </a:rPr>
                            <m:t> )</m:t>
                          </m:r>
                        </m:e>
                      </m:func>
                    </m:oMath>
                  </m:oMathPara>
                </a14:m>
                <a:endParaRPr lang="en-US" sz="2000" b="0" i="0">
                  <a:effectLst/>
                </a:endParaRPr>
              </a:p>
              <a:p>
                <a:pPr marL="0" indent="0" algn="ctr">
                  <a:buNone/>
                </a:pPr>
                <a:endParaRPr lang="en-IN" sz="2000"/>
              </a:p>
            </p:txBody>
          </p:sp>
        </mc:Choice>
        <mc:Fallback xmlns="">
          <p:sp>
            <p:nvSpPr>
              <p:cNvPr id="3" name="Content Placeholder 2">
                <a:extLst>
                  <a:ext uri="{FF2B5EF4-FFF2-40B4-BE49-F238E27FC236}">
                    <a16:creationId xmlns:a16="http://schemas.microsoft.com/office/drawing/2014/main" id="{B2ACBE7E-0C69-0B71-1734-24995CAF8F4F}"/>
                  </a:ext>
                </a:extLst>
              </p:cNvPr>
              <p:cNvSpPr>
                <a:spLocks noGrp="1" noRot="1" noChangeAspect="1" noMove="1" noResize="1" noEditPoints="1" noAdjustHandles="1" noChangeArrowheads="1" noChangeShapeType="1" noTextEdit="1"/>
              </p:cNvSpPr>
              <p:nvPr>
                <p:ph idx="1"/>
              </p:nvPr>
            </p:nvSpPr>
            <p:spPr>
              <a:xfrm>
                <a:off x="838200" y="1243026"/>
                <a:ext cx="10515600" cy="538270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503558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0C318E-C9D6-B64A-EEE5-71096CA364E0}"/>
                  </a:ext>
                </a:extLst>
              </p:cNvPr>
              <p:cNvSpPr>
                <a:spLocks noGrp="1"/>
              </p:cNvSpPr>
              <p:nvPr>
                <p:ph idx="1"/>
              </p:nvPr>
            </p:nvSpPr>
            <p:spPr>
              <a:xfrm>
                <a:off x="828040" y="426144"/>
                <a:ext cx="10515600" cy="5863472"/>
              </a:xfrm>
            </p:spPr>
            <p:txBody>
              <a:bodyPr>
                <a:normAutofit lnSpcReduction="10000"/>
              </a:bodyPr>
              <a:lstStyle/>
              <a:p>
                <a:pPr marL="0" indent="0">
                  <a:buNone/>
                </a:pPr>
                <a:r>
                  <a:rPr lang="en-US" sz="2000" b="0" i="0">
                    <a:effectLst/>
                    <a:latin typeface="Arial" panose="020B0604020202020204" pitchFamily="34" charset="0"/>
                  </a:rPr>
                  <a:t>Equating first order partial differential term with respect to x to </a:t>
                </a:r>
                <a:r>
                  <a:rPr lang="en-US" sz="2000" b="1" i="0">
                    <a:effectLst/>
                    <a:latin typeface="Arial" panose="020B0604020202020204" pitchFamily="34" charset="0"/>
                  </a:rPr>
                  <a:t>0</a:t>
                </a:r>
                <a:r>
                  <a:rPr lang="en-US" sz="2000" b="0" i="0">
                    <a:effectLst/>
                    <a:latin typeface="Arial" panose="020B0604020202020204" pitchFamily="34" charset="0"/>
                  </a:rPr>
                  <a:t> (0 vector) and simplifying to obtain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oMath>
                </a14:m>
                <a:r>
                  <a:rPr lang="en-US" sz="2000" b="0" i="0">
                    <a:effectLst/>
                    <a:latin typeface="Arial" panose="020B0604020202020204" pitchFamily="34" charset="0"/>
                  </a:rPr>
                  <a:t>,</a:t>
                </a:r>
              </a:p>
              <a:p>
                <a:pPr marL="0" indent="0">
                  <a:buNone/>
                </a:pPr>
                <a:endParaRPr lang="en-US" sz="1000" b="0" i="0">
                  <a:effectLst/>
                  <a:latin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IN" sz="2000" i="1" smtClean="0">
                              <a:latin typeface="Cambria Math" panose="02040503050406030204" pitchFamily="18" charset="0"/>
                              <a:ea typeface="Cambria Math" panose="02040503050406030204" pitchFamily="18" charset="0"/>
                            </a:rPr>
                            <m:t>𝛿</m:t>
                          </m:r>
                          <m:r>
                            <a:rPr lang="en-IN" sz="2000" b="0" i="1" smtClean="0">
                              <a:latin typeface="Cambria Math" panose="02040503050406030204" pitchFamily="18" charset="0"/>
                              <a:ea typeface="Cambria Math" panose="02040503050406030204" pitchFamily="18" charset="0"/>
                            </a:rPr>
                            <m:t>𝐿</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IN" sz="2000" b="0" i="1" smtClean="0">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sup>
                          </m:sSup>
                          <m:r>
                            <a:rPr lang="en-IN" sz="2000" i="1">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ea typeface="Cambria Math" panose="02040503050406030204" pitchFamily="18" charset="0"/>
                            </a:rPr>
                            <m:t>)</m:t>
                          </m:r>
                        </m:num>
                        <m:den>
                          <m:r>
                            <a:rPr lang="en-IN" sz="2000" i="1" smtClean="0">
                              <a:latin typeface="Cambria Math" panose="02040503050406030204" pitchFamily="18" charset="0"/>
                              <a:ea typeface="Cambria Math" panose="02040503050406030204" pitchFamily="18" charset="0"/>
                            </a:rPr>
                            <m:t>𝛿</m:t>
                          </m:r>
                          <m:r>
                            <a:rPr lang="en-IN" sz="2000" b="0" i="1" smtClean="0">
                              <a:latin typeface="Cambria Math" panose="02040503050406030204" pitchFamily="18" charset="0"/>
                              <a:ea typeface="Cambria Math" panose="02040503050406030204" pitchFamily="18" charset="0"/>
                            </a:rPr>
                            <m:t>𝑥</m:t>
                          </m:r>
                        </m:den>
                      </m:f>
                      <m:r>
                        <a:rPr lang="en-IN" sz="2000" b="0" i="1" smtClean="0">
                          <a:latin typeface="Cambria Math" panose="02040503050406030204" pitchFamily="18" charset="0"/>
                        </a:rPr>
                        <m:t>=</m:t>
                      </m:r>
                      <m:r>
                        <a:rPr lang="en-IN" sz="2000" b="1" i="0" smtClean="0">
                          <a:latin typeface="Cambria Math" panose="02040503050406030204" pitchFamily="18" charset="0"/>
                        </a:rPr>
                        <m:t>𝟎</m:t>
                      </m:r>
                    </m:oMath>
                  </m:oMathPara>
                </a14:m>
                <a:endParaRPr lang="en-IN" sz="2000" b="1"/>
              </a:p>
              <a:p>
                <a:pPr marL="0" indent="0" algn="ctr">
                  <a:buNone/>
                </a:pPr>
                <a:endParaRPr lang="en-IN" sz="2000" b="1"/>
              </a:p>
              <a:p>
                <a:pPr marL="0" indent="0" algn="ctr">
                  <a:buNone/>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 </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2</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𝐴</m:t>
                              </m:r>
                            </m:e>
                            <m:sup>
                              <m:r>
                                <a:rPr lang="en-IN" sz="2000" b="0" i="1" smtClean="0">
                                  <a:latin typeface="Cambria Math" panose="02040503050406030204" pitchFamily="18" charset="0"/>
                                </a:rPr>
                                <m:t>𝑇</m:t>
                              </m:r>
                            </m:sup>
                          </m:sSup>
                          <m:r>
                            <a:rPr lang="en-IN" sz="2000" b="0" i="1" smtClean="0">
                              <a:latin typeface="Cambria Math" panose="02040503050406030204" pitchFamily="18" charset="0"/>
                            </a:rPr>
                            <m:t>𝐴𝑥</m:t>
                          </m:r>
                          <m:r>
                            <a:rPr lang="en-IN" sz="2000" b="0" i="1" smtClean="0">
                              <a:latin typeface="Cambria Math" panose="02040503050406030204" pitchFamily="18" charset="0"/>
                            </a:rPr>
                            <m:t> −2</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𝐴</m:t>
                              </m:r>
                            </m:e>
                            <m:sup>
                              <m:r>
                                <a:rPr lang="en-IN" sz="2000" b="0" i="1" smtClean="0">
                                  <a:latin typeface="Cambria Math" panose="02040503050406030204" pitchFamily="18" charset="0"/>
                                </a:rPr>
                                <m:t>𝑇</m:t>
                              </m:r>
                            </m:sup>
                          </m:sSup>
                          <m:r>
                            <a:rPr lang="en-IN" sz="2000" b="0" i="1" smtClean="0">
                              <a:latin typeface="Cambria Math" panose="02040503050406030204" pitchFamily="18" charset="0"/>
                            </a:rPr>
                            <m:t>𝑏</m:t>
                          </m:r>
                        </m:e>
                      </m:d>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𝑦</m:t>
                          </m:r>
                        </m:e>
                        <m:sup>
                          <m:r>
                            <a:rPr lang="en-IN" sz="2000" b="0" i="1" smtClean="0">
                              <a:latin typeface="Cambria Math" panose="02040503050406030204" pitchFamily="18" charset="0"/>
                            </a:rPr>
                            <m:t>𝑘</m:t>
                          </m:r>
                        </m:sup>
                      </m:sSup>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𝜌</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rPr>
                              </m:ctrlPr>
                            </m:sSupPr>
                            <m:e>
                              <m:r>
                                <a:rPr lang="en-IN" sz="2000" i="1">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sup>
                          </m:sSup>
                        </m:e>
                      </m:d>
                      <m:r>
                        <a:rPr lang="en-IN" sz="2000" b="0"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𝟎</m:t>
                      </m:r>
                    </m:oMath>
                  </m:oMathPara>
                </a14:m>
                <a:endParaRPr lang="en-IN" sz="2000" b="1"/>
              </a:p>
              <a:p>
                <a:pPr marL="0" indent="0" algn="ctr">
                  <a:buNone/>
                </a:pPr>
                <a:endParaRPr lang="en-IN" sz="2000" b="1"/>
              </a:p>
              <a:p>
                <a:pPr marL="0" indent="0" algn="ctr">
                  <a:buNone/>
                </a:pPr>
                <a:r>
                  <a:rPr lang="en-IN" sz="2000" b="0"/>
                  <a:t> </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i="1">
                        <a:latin typeface="Cambria Math" panose="02040503050406030204" pitchFamily="18" charset="0"/>
                      </a:rPr>
                      <m:t>𝐴</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b="0" i="1" smtClean="0">
                        <a:latin typeface="Cambria Math" panose="02040503050406030204" pitchFamily="18" charset="0"/>
                      </a:rPr>
                      <m:t>𝑏</m:t>
                    </m:r>
                    <m:r>
                      <a:rPr lang="en-IN" sz="2000" i="1">
                        <a:latin typeface="Cambria Math" panose="02040503050406030204" pitchFamily="18" charset="0"/>
                      </a:rPr>
                      <m:t> +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𝑦</m:t>
                        </m:r>
                      </m:e>
                      <m:sup>
                        <m:r>
                          <a:rPr lang="en-IN" sz="2000" b="0" i="1" smtClean="0">
                            <a:latin typeface="Cambria Math" panose="02040503050406030204" pitchFamily="18" charset="0"/>
                          </a:rPr>
                          <m:t>𝑘</m:t>
                        </m:r>
                      </m:sup>
                    </m:sSup>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𝜌</m:t>
                    </m:r>
                    <m:d>
                      <m:dPr>
                        <m:ctrlPr>
                          <a:rPr lang="en-IN" sz="2000" b="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sup>
                        </m:sSup>
                      </m:e>
                    </m:d>
                    <m:r>
                      <a:rPr lang="en-IN" sz="2000" b="0"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𝟎</m:t>
                    </m:r>
                  </m:oMath>
                </a14:m>
                <a:endParaRPr lang="en-IN" sz="2000" b="1"/>
              </a:p>
              <a:p>
                <a:pPr marL="0" indent="0" algn="ctr">
                  <a:buNone/>
                </a:pPr>
                <a:endParaRPr lang="en-IN" sz="2000" b="1"/>
              </a:p>
              <a:p>
                <a:pPr marL="0" indent="0" algn="ctr">
                  <a:buNone/>
                </a:pPr>
                <a14:m>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oMath>
                </a14:m>
                <a:r>
                  <a:rPr lang="en-IN" sz="2000"/>
                  <a:t>(</a:t>
                </a:r>
                <a14:m>
                  <m:oMath xmlns:m="http://schemas.openxmlformats.org/officeDocument/2006/math">
                    <m:sSup>
                      <m:sSupPr>
                        <m:ctrlPr>
                          <a:rPr lang="en-IN" sz="2000" i="1" smtClean="0">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i="1">
                        <a:latin typeface="Cambria Math" panose="02040503050406030204" pitchFamily="18" charset="0"/>
                      </a:rPr>
                      <m:t>𝐴</m:t>
                    </m:r>
                    <m:r>
                      <a:rPr lang="en-IN" sz="2000" b="0" i="1" smtClean="0">
                        <a:latin typeface="Cambria Math" panose="02040503050406030204" pitchFamily="18" charset="0"/>
                      </a:rPr>
                      <m:t> + </m:t>
                    </m:r>
                    <m:r>
                      <a:rPr lang="en-IN" sz="2000" b="0" i="1" smtClean="0">
                        <a:latin typeface="Cambria Math" panose="02040503050406030204" pitchFamily="18" charset="0"/>
                        <a:ea typeface="Cambria Math" panose="02040503050406030204" pitchFamily="18" charset="0"/>
                      </a:rPr>
                      <m:t>𝜌</m:t>
                    </m:r>
                    <m:r>
                      <a:rPr lang="en-IN" sz="2000" b="0" i="1" smtClean="0">
                        <a:latin typeface="Cambria Math" panose="02040503050406030204" pitchFamily="18" charset="0"/>
                        <a:ea typeface="Cambria Math" panose="02040503050406030204" pitchFamily="18" charset="0"/>
                      </a:rPr>
                      <m:t>𝐼</m:t>
                    </m:r>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𝜌</m:t>
                    </m:r>
                    <m:sSup>
                      <m:sSupPr>
                        <m:ctrlPr>
                          <a:rPr lang="en-US" sz="2000" i="1">
                            <a:latin typeface="Cambria Math" panose="02040503050406030204" pitchFamily="18" charset="0"/>
                          </a:rPr>
                        </m:ctrlPr>
                      </m:sSupPr>
                      <m:e>
                        <m:r>
                          <a:rPr lang="en-IN" sz="2000" i="1">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sup>
                    </m:sSup>
                    <m:r>
                      <a:rPr lang="en-IN" sz="2000" b="0" i="1" smtClean="0">
                        <a:latin typeface="Cambria Math" panose="02040503050406030204" pitchFamily="18" charset="0"/>
                      </a:rPr>
                      <m:t> −</m:t>
                    </m:r>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i="1">
                        <a:latin typeface="Cambria Math" panose="02040503050406030204" pitchFamily="18" charset="0"/>
                      </a:rPr>
                      <m:t>𝑏</m:t>
                    </m:r>
                  </m:oMath>
                </a14:m>
                <a:endParaRPr lang="en-IN" sz="2000" b="1"/>
              </a:p>
              <a:p>
                <a:pPr marL="0" indent="0" algn="ctr">
                  <a:buNone/>
                </a:pPr>
                <a:endParaRPr lang="en-IN" sz="1200" b="1"/>
              </a:p>
              <a:p>
                <a:pPr marL="0" indent="0">
                  <a:buNone/>
                </a:pPr>
                <a:r>
                  <a:rPr lang="en-IN" sz="2000"/>
                  <a:t>Finally we arrive at,</a:t>
                </a:r>
              </a:p>
              <a:p>
                <a:pPr marL="0" indent="0">
                  <a:buNone/>
                </a:pPr>
                <a:endParaRPr lang="en-IN" sz="1100"/>
              </a:p>
              <a:p>
                <a:pPr marL="0" indent="0" algn="ctr">
                  <a:buNone/>
                </a:pPr>
                <a14:m>
                  <m:oMath xmlns:m="http://schemas.openxmlformats.org/officeDocument/2006/math">
                    <m:sSup>
                      <m:sSupPr>
                        <m:ctrlPr>
                          <a:rPr lang="en-US" sz="2000" i="1" smtClean="0">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ea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m:rPr>
                            <m:nor/>
                          </m:rPr>
                          <a:rPr lang="en-IN" sz="2000" dirty="0"/>
                          <m:t>(</m:t>
                        </m:r>
                        <m:sSup>
                          <m:sSupPr>
                            <m:ctrlPr>
                              <a:rPr lang="en-IN"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i="1">
                            <a:latin typeface="Cambria Math" panose="02040503050406030204" pitchFamily="18" charset="0"/>
                          </a:rPr>
                          <m:t>𝐴</m:t>
                        </m:r>
                        <m:r>
                          <a:rPr lang="en-IN" sz="2000" i="1">
                            <a:latin typeface="Cambria Math" panose="02040503050406030204" pitchFamily="18" charset="0"/>
                          </a:rPr>
                          <m:t> + </m:t>
                        </m:r>
                        <m:r>
                          <a:rPr lang="en-IN" sz="2000" i="1">
                            <a:latin typeface="Cambria Math" panose="02040503050406030204" pitchFamily="18" charset="0"/>
                            <a:ea typeface="Cambria Math" panose="02040503050406030204" pitchFamily="18" charset="0"/>
                          </a:rPr>
                          <m:t>𝜌</m:t>
                        </m:r>
                        <m:r>
                          <a:rPr lang="en-IN" sz="2000" i="1">
                            <a:latin typeface="Cambria Math" panose="02040503050406030204" pitchFamily="18" charset="0"/>
                            <a:ea typeface="Cambria Math" panose="02040503050406030204" pitchFamily="18" charset="0"/>
                          </a:rPr>
                          <m:t>𝐼</m:t>
                        </m:r>
                        <m:r>
                          <a:rPr lang="en-IN" sz="2000" i="1">
                            <a:latin typeface="Cambria Math" panose="02040503050406030204" pitchFamily="18" charset="0"/>
                          </a:rPr>
                          <m:t>)</m:t>
                        </m:r>
                      </m:e>
                      <m:sup>
                        <m:r>
                          <a:rPr lang="en-IN" sz="2000" b="0" i="1" smtClean="0">
                            <a:latin typeface="Cambria Math" panose="02040503050406030204" pitchFamily="18" charset="0"/>
                            <a:ea typeface="Cambria Math" panose="02040503050406030204" pitchFamily="18" charset="0"/>
                          </a:rPr>
                          <m:t>−1</m:t>
                        </m:r>
                      </m:sup>
                    </m:sSup>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𝜌</m:t>
                    </m:r>
                    <m:sSup>
                      <m:sSupPr>
                        <m:ctrlPr>
                          <a:rPr lang="en-US" sz="2000" i="1">
                            <a:latin typeface="Cambria Math" panose="02040503050406030204" pitchFamily="18" charset="0"/>
                          </a:rPr>
                        </m:ctrlPr>
                      </m:sSupPr>
                      <m:e>
                        <m:r>
                          <a:rPr lang="en-IN" sz="2000" i="1">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sup>
                    </m:sSup>
                    <m:r>
                      <a:rPr lang="en-IN" sz="2000" b="0" i="1" smtClean="0">
                        <a:latin typeface="Cambria Math" panose="02040503050406030204" pitchFamily="18" charset="0"/>
                      </a:rPr>
                      <m:t> −</m:t>
                    </m:r>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𝑇</m:t>
                        </m:r>
                      </m:sup>
                    </m:sSup>
                    <m:r>
                      <a:rPr lang="en-IN" sz="2000" i="1">
                        <a:latin typeface="Cambria Math" panose="02040503050406030204" pitchFamily="18" charset="0"/>
                      </a:rPr>
                      <m:t>𝑏</m:t>
                    </m:r>
                  </m:oMath>
                </a14:m>
                <a:r>
                  <a:rPr lang="en-IN" sz="2000"/>
                  <a:t>)</a:t>
                </a:r>
              </a:p>
            </p:txBody>
          </p:sp>
        </mc:Choice>
        <mc:Fallback xmlns="">
          <p:sp>
            <p:nvSpPr>
              <p:cNvPr id="3" name="Content Placeholder 2">
                <a:extLst>
                  <a:ext uri="{FF2B5EF4-FFF2-40B4-BE49-F238E27FC236}">
                    <a16:creationId xmlns:a16="http://schemas.microsoft.com/office/drawing/2014/main" id="{E80C318E-C9D6-B64A-EEE5-71096CA364E0}"/>
                  </a:ext>
                </a:extLst>
              </p:cNvPr>
              <p:cNvSpPr>
                <a:spLocks noGrp="1" noRot="1" noChangeAspect="1" noMove="1" noResize="1" noEditPoints="1" noAdjustHandles="1" noChangeArrowheads="1" noChangeShapeType="1" noTextEdit="1"/>
              </p:cNvSpPr>
              <p:nvPr>
                <p:ph idx="1"/>
              </p:nvPr>
            </p:nvSpPr>
            <p:spPr>
              <a:xfrm>
                <a:off x="828040" y="426144"/>
                <a:ext cx="10515600" cy="586347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672715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AED857-EF5A-5C06-E3C7-629F9637B7EF}"/>
                  </a:ext>
                </a:extLst>
              </p:cNvPr>
              <p:cNvSpPr>
                <a:spLocks noGrp="1"/>
              </p:cNvSpPr>
              <p:nvPr>
                <p:ph idx="1"/>
              </p:nvPr>
            </p:nvSpPr>
            <p:spPr>
              <a:xfrm>
                <a:off x="838200" y="490194"/>
                <a:ext cx="10515600" cy="5686769"/>
              </a:xfrm>
            </p:spPr>
            <p:txBody>
              <a:bodyPr>
                <a:normAutofit fontScale="92500" lnSpcReduction="20000"/>
              </a:bodyPr>
              <a:lstStyle/>
              <a:p>
                <a:pPr marL="0" indent="0">
                  <a:buNone/>
                </a:pPr>
                <a:r>
                  <a:rPr lang="en-US" sz="2000" b="0" i="0">
                    <a:effectLst/>
                    <a:latin typeface="Arial" panose="020B0604020202020204" pitchFamily="34" charset="0"/>
                  </a:rPr>
                  <a:t>Similarly, in order to find the update for </a:t>
                </a:r>
                <a14:m>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 </m:t>
                        </m:r>
                        <m:r>
                          <a:rPr lang="en-IN" sz="2000" b="0" i="1" smtClean="0">
                            <a:latin typeface="Cambria Math" panose="02040503050406030204" pitchFamily="18" charset="0"/>
                          </a:rPr>
                          <m:t>𝑧</m:t>
                        </m:r>
                        <m:r>
                          <a:rPr lang="en-IN" sz="2000" b="0" i="1" smtClean="0">
                            <a:latin typeface="Cambria Math" panose="02040503050406030204" pitchFamily="18" charset="0"/>
                          </a:rPr>
                          <m:t> (</m:t>
                        </m:r>
                        <m:r>
                          <a:rPr lang="en-IN" sz="2000" i="1">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oMath>
                </a14:m>
                <a:r>
                  <a:rPr lang="en-US" sz="2000" b="0" i="0">
                    <a:effectLst/>
                    <a:latin typeface="Arial" panose="020B0604020202020204" pitchFamily="34" charset="0"/>
                  </a:rPr>
                  <a:t>, the minimization of the </a:t>
                </a:r>
                <a:r>
                  <a:rPr lang="en-US" sz="2000" b="0" i="0" err="1">
                    <a:effectLst/>
                    <a:latin typeface="Arial" panose="020B0604020202020204" pitchFamily="34" charset="0"/>
                  </a:rPr>
                  <a:t>Lagrangian</a:t>
                </a:r>
                <a:r>
                  <a:rPr lang="en-US" sz="2000" b="0" i="0">
                    <a:effectLst/>
                    <a:latin typeface="Arial" panose="020B0604020202020204" pitchFamily="34" charset="0"/>
                  </a:rPr>
                  <a:t> with respect to </a:t>
                </a:r>
                <a14:m>
                  <m:oMath xmlns:m="http://schemas.openxmlformats.org/officeDocument/2006/math">
                    <m:r>
                      <a:rPr lang="en-IN" sz="2000" i="1">
                        <a:latin typeface="Cambria Math" panose="02040503050406030204" pitchFamily="18" charset="0"/>
                      </a:rPr>
                      <m:t>𝑧</m:t>
                    </m:r>
                  </m:oMath>
                </a14:m>
                <a:r>
                  <a:rPr lang="en-US" sz="2000" b="0" i="0">
                    <a:effectLst/>
                    <a:latin typeface="Arial" panose="020B0604020202020204" pitchFamily="34" charset="0"/>
                  </a:rPr>
                  <a:t> is done as </a:t>
                </a:r>
                <a14:m>
                  <m:oMath xmlns:m="http://schemas.openxmlformats.org/officeDocument/2006/math">
                    <m:sSup>
                      <m:sSupPr>
                        <m:ctrlPr>
                          <a:rPr lang="en-US" sz="2000" i="1" smtClean="0">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 </m:t>
                    </m:r>
                  </m:oMath>
                </a14:m>
                <a:r>
                  <a:rPr lang="en-US" sz="2000" b="0" i="0">
                    <a:effectLst/>
                    <a:latin typeface="Arial" panose="020B0604020202020204" pitchFamily="34" charset="0"/>
                  </a:rPr>
                  <a:t>has been computed and </a:t>
                </a:r>
                <a14:m>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oMath>
                </a14:m>
                <a:r>
                  <a:rPr lang="en-US" sz="2000" b="0" i="0">
                    <a:effectLst/>
                    <a:latin typeface="Arial" panose="020B0604020202020204" pitchFamily="34" charset="0"/>
                  </a:rPr>
                  <a:t> is assumed to be known,</a:t>
                </a:r>
              </a:p>
              <a:p>
                <a:pPr marL="0" indent="0">
                  <a:buNone/>
                </a:pPr>
                <a:endParaRPr lang="en-US" sz="2000" b="0" i="0">
                  <a:effectLst/>
                  <a:latin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ea typeface="Cambria Math" panose="02040503050406030204" pitchFamily="18" charset="0"/>
                                </a:rPr>
                                <m:t>𝜌</m:t>
                              </m:r>
                            </m:sub>
                          </m:sSub>
                          <m:r>
                            <a:rPr lang="en-IN" sz="2000" b="0" i="1" smtClean="0">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rPr>
                            <m:t>,</m:t>
                          </m:r>
                          <m:r>
                            <a:rPr lang="en-IN" sz="2000" b="0" i="1" smtClean="0">
                              <a:latin typeface="Cambria Math" panose="02040503050406030204" pitchFamily="18" charset="0"/>
                            </a:rPr>
                            <m:t>𝑧</m:t>
                          </m:r>
                          <m:r>
                            <a:rPr lang="en-IN" sz="2000" b="0" i="1" smtClean="0">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e>
                      </m:func>
                    </m:oMath>
                  </m:oMathPara>
                </a14:m>
                <a:endParaRPr lang="en-US" sz="2000" b="0" i="0">
                  <a:effectLst/>
                  <a:latin typeface="Arial" panose="020B0604020202020204" pitchFamily="34" charset="0"/>
                </a:endParaRPr>
              </a:p>
              <a:p>
                <a:pPr marL="0" indent="0">
                  <a:buNone/>
                </a:pPr>
                <a:r>
                  <a:rPr lang="en-US" sz="2000" b="0" i="0">
                    <a:effectLst/>
                  </a:rPr>
                  <a:t>Consider the </a:t>
                </a:r>
                <a14:m>
                  <m:oMath xmlns:m="http://schemas.openxmlformats.org/officeDocument/2006/math">
                    <m:r>
                      <a:rPr lang="en-IN" sz="2000" b="0" i="1" smtClean="0">
                        <a:effectLst/>
                        <a:latin typeface="Cambria Math" panose="02040503050406030204" pitchFamily="18" charset="0"/>
                      </a:rPr>
                      <m:t>𝑧</m:t>
                    </m:r>
                  </m:oMath>
                </a14:m>
                <a:r>
                  <a:rPr lang="en-US" sz="2000" b="0" i="0">
                    <a:effectLst/>
                  </a:rPr>
                  <a:t> dependent terms</a:t>
                </a:r>
                <a:r>
                  <a:rPr lang="en-US" sz="2400" b="0" i="0">
                    <a:effectLst/>
                  </a:rPr>
                  <a:t>,</a:t>
                </a:r>
              </a:p>
              <a:p>
                <a:pPr marL="0" indent="0">
                  <a:buNone/>
                </a:pPr>
                <a:r>
                  <a:rPr lang="en-US" sz="1100" b="0" i="0">
                    <a:effectLst/>
                  </a:rPr>
                  <a:t> </a:t>
                </a: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r>
                            <a:rPr lang="en-IN" sz="2000" b="0" i="1" smtClean="0">
                              <a:latin typeface="Cambria Math" panose="02040503050406030204" pitchFamily="18" charset="0"/>
                            </a:rPr>
                            <m:t> </m:t>
                          </m:r>
                        </m:fName>
                        <m:e>
                          <m:r>
                            <a:rPr lang="en-IN" sz="2000" b="0" i="1" smtClean="0">
                              <a:latin typeface="Cambria Math" panose="02040503050406030204" pitchFamily="18" charset="0"/>
                            </a:rPr>
                            <m:t>( </m:t>
                          </m:r>
                          <m:sSub>
                            <m:sSubPr>
                              <m:ctrlPr>
                                <a:rPr lang="el-GR" sz="2000" i="1">
                                  <a:latin typeface="Cambria Math" panose="02040503050406030204" pitchFamily="18" charset="0"/>
                                </a:rPr>
                              </m:ctrlPr>
                            </m:sSubPr>
                            <m:e>
                              <m:r>
                                <m:rPr>
                                  <m:nor/>
                                </m:rPr>
                                <a:rPr lang="el-GR" sz="2000"/>
                                <m:t>τ</m:t>
                              </m:r>
                              <m:d>
                                <m:dPr>
                                  <m:begChr m:val="‖"/>
                                  <m:endChr m:val="‖"/>
                                  <m:ctrlPr>
                                    <a:rPr lang="el-GR" sz="2000" i="1">
                                      <a:latin typeface="Cambria Math" panose="02040503050406030204" pitchFamily="18" charset="0"/>
                                    </a:rPr>
                                  </m:ctrlPr>
                                </m:dPr>
                                <m:e>
                                  <m:r>
                                    <a:rPr lang="en-IN" sz="2000" i="1">
                                      <a:latin typeface="Cambria Math" panose="02040503050406030204" pitchFamily="18" charset="0"/>
                                    </a:rPr>
                                    <m:t>𝑧</m:t>
                                  </m:r>
                                </m:e>
                              </m:d>
                            </m:e>
                            <m:sub>
                              <m:r>
                                <a:rPr lang="en-IN" sz="2000" i="1">
                                  <a:latin typeface="Cambria Math" panose="02040503050406030204" pitchFamily="18" charset="0"/>
                                </a:rPr>
                                <m:t>1</m:t>
                              </m:r>
                            </m:sub>
                          </m:sSub>
                          <m:r>
                            <m:rPr>
                              <m:nor/>
                            </m:rPr>
                            <a:rPr lang="en-IN" sz="2000" dirty="0"/>
                            <m:t> </m:t>
                          </m:r>
                          <m:r>
                            <m:rPr>
                              <m:nor/>
                            </m:rPr>
                            <a:rPr lang="en-IN" sz="2000" b="0" i="0" dirty="0" smtClean="0"/>
                            <m:t>−</m:t>
                          </m:r>
                          <m:r>
                            <a:rPr lang="en-IN" sz="2000" i="1" dirty="0">
                              <a:latin typeface="Cambria Math" panose="02040503050406030204" pitchFamily="18" charset="0"/>
                            </a:rPr>
                            <m:t>(</m:t>
                          </m:r>
                          <m:sSup>
                            <m:sSupPr>
                              <m:ctrlPr>
                                <a:rPr lang="en-IN" sz="2000" i="1">
                                  <a:latin typeface="Cambria Math" panose="02040503050406030204" pitchFamily="18" charset="0"/>
                                </a:rPr>
                              </m:ctrlPr>
                            </m:sSupPr>
                            <m:e>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i="1">
                                  <a:latin typeface="Cambria Math" panose="02040503050406030204" pitchFamily="18" charset="0"/>
                                </a:rPr>
                                <m:t>)</m:t>
                              </m:r>
                            </m:e>
                            <m:sup>
                              <m:r>
                                <a:rPr lang="en-IN" sz="2000" i="1">
                                  <a:latin typeface="Cambria Math" panose="02040503050406030204" pitchFamily="18" charset="0"/>
                                </a:rPr>
                                <m:t>𝑇</m:t>
                              </m:r>
                            </m:sup>
                          </m:sSup>
                          <m:r>
                            <a:rPr lang="en-IN" sz="2000" b="0" i="1" smtClean="0">
                              <a:latin typeface="Cambria Math" panose="02040503050406030204" pitchFamily="18" charset="0"/>
                            </a:rPr>
                            <m:t>𝑧</m:t>
                          </m:r>
                          <m:r>
                            <a:rPr lang="en-IN" sz="2000" i="1">
                              <a:latin typeface="Cambria Math" panose="02040503050406030204" pitchFamily="18" charset="0"/>
                            </a:rPr>
                            <m:t> + </m:t>
                          </m:r>
                          <m:f>
                            <m:fPr>
                              <m:ctrlPr>
                                <a:rPr lang="en-IN" sz="2000" i="1">
                                  <a:latin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𝜌</m:t>
                              </m:r>
                            </m:num>
                            <m:den>
                              <m:r>
                                <a:rPr lang="en-IN" sz="2000" i="1">
                                  <a:latin typeface="Cambria Math" panose="02040503050406030204" pitchFamily="18" charset="0"/>
                                </a:rPr>
                                <m:t>2</m:t>
                              </m:r>
                            </m:den>
                          </m:f>
                          <m:d>
                            <m:dPr>
                              <m:begChr m:val="‖"/>
                              <m:endChr m:val="‖"/>
                              <m:ctrlPr>
                                <a:rPr lang="en-IN" sz="2000" i="1">
                                  <a:latin typeface="Cambria Math" panose="02040503050406030204" pitchFamily="18" charset="0"/>
                                </a:rPr>
                              </m:ctrlPr>
                            </m:dPr>
                            <m:e>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m:t>
                              </m:r>
                              <m:r>
                                <a:rPr lang="en-IN" sz="2000" i="1">
                                  <a:latin typeface="Cambria Math" panose="02040503050406030204" pitchFamily="18" charset="0"/>
                                </a:rPr>
                                <m:t>𝑧</m:t>
                              </m:r>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a:rPr lang="en-IN" sz="2000" b="0" i="1" smtClean="0">
                              <a:latin typeface="Cambria Math" panose="02040503050406030204" pitchFamily="18" charset="0"/>
                            </a:rPr>
                            <m:t> )</m:t>
                          </m:r>
                        </m:e>
                      </m:func>
                    </m:oMath>
                  </m:oMathPara>
                </a14:m>
                <a:endParaRPr lang="en-IN" sz="2400"/>
              </a:p>
              <a:p>
                <a:pPr marL="0" indent="0" algn="ctr">
                  <a:buNone/>
                </a:pPr>
                <a:endParaRPr lang="en-IN" sz="1400"/>
              </a:p>
              <a:p>
                <a:pPr marL="0" indent="0">
                  <a:buNone/>
                </a:pPr>
                <a:r>
                  <a:rPr lang="en-US" sz="2000" b="0" i="0">
                    <a:effectLst/>
                  </a:rPr>
                  <a:t>Pushing the </a:t>
                </a:r>
                <a14:m>
                  <m:oMath xmlns:m="http://schemas.openxmlformats.org/officeDocument/2006/math">
                    <m:sSup>
                      <m:sSupPr>
                        <m:ctrlPr>
                          <a:rPr lang="en-US" sz="2000" b="0" i="1" smtClean="0">
                            <a:effectLst/>
                            <a:latin typeface="Cambria Math" panose="02040503050406030204" pitchFamily="18" charset="0"/>
                          </a:rPr>
                        </m:ctrlPr>
                      </m:sSupPr>
                      <m:e>
                        <m:r>
                          <a:rPr lang="en-IN" sz="2000" b="0" i="1" smtClean="0">
                            <a:effectLst/>
                            <a:latin typeface="Cambria Math" panose="02040503050406030204" pitchFamily="18" charset="0"/>
                          </a:rPr>
                          <m:t>𝑦</m:t>
                        </m:r>
                      </m:e>
                      <m:sup>
                        <m:r>
                          <a:rPr lang="en-IN" sz="2000" b="0" i="1" smtClean="0">
                            <a:effectLst/>
                            <a:latin typeface="Cambria Math" panose="02040503050406030204" pitchFamily="18" charset="0"/>
                          </a:rPr>
                          <m:t>𝑇</m:t>
                        </m:r>
                      </m:sup>
                    </m:sSup>
                    <m:r>
                      <a:rPr lang="en-IN" sz="2000" b="0" i="1" smtClean="0">
                        <a:effectLst/>
                        <a:latin typeface="Cambria Math" panose="02040503050406030204" pitchFamily="18" charset="0"/>
                      </a:rPr>
                      <m:t>𝑧</m:t>
                    </m:r>
                  </m:oMath>
                </a14:m>
                <a:r>
                  <a:rPr lang="en-US" sz="2000" b="0" i="0">
                    <a:effectLst/>
                  </a:rPr>
                  <a:t> term into the L2 norm and dividing by τ,</a:t>
                </a:r>
              </a:p>
              <a:p>
                <a:pPr marL="0" indent="0">
                  <a:buNone/>
                </a:pPr>
                <a:endParaRPr lang="en-US" sz="500" b="0" i="0">
                  <a:effectLst/>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sSub>
                            <m:sSubPr>
                              <m:ctrlPr>
                                <a:rPr lang="el-GR" sz="2000" i="1">
                                  <a:latin typeface="Cambria Math" panose="02040503050406030204" pitchFamily="18" charset="0"/>
                                </a:rPr>
                              </m:ctrlPr>
                            </m:sSubPr>
                            <m:e>
                              <m:r>
                                <a:rPr lang="en-IN" sz="2000" b="0" i="1" smtClean="0">
                                  <a:latin typeface="Cambria Math" panose="02040503050406030204" pitchFamily="18" charset="0"/>
                                </a:rPr>
                                <m:t> ( </m:t>
                              </m:r>
                              <m:d>
                                <m:dPr>
                                  <m:begChr m:val="‖"/>
                                  <m:endChr m:val="‖"/>
                                  <m:ctrlPr>
                                    <a:rPr lang="el-GR" sz="2000" i="1">
                                      <a:latin typeface="Cambria Math" panose="02040503050406030204" pitchFamily="18" charset="0"/>
                                    </a:rPr>
                                  </m:ctrlPr>
                                </m:dPr>
                                <m:e>
                                  <m:r>
                                    <a:rPr lang="en-IN" sz="2000" i="1">
                                      <a:latin typeface="Cambria Math" panose="02040503050406030204" pitchFamily="18" charset="0"/>
                                    </a:rPr>
                                    <m:t>𝑧</m:t>
                                  </m:r>
                                </m:e>
                              </m:d>
                            </m:e>
                            <m:sub>
                              <m:r>
                                <a:rPr lang="en-IN" sz="2000" i="1">
                                  <a:latin typeface="Cambria Math" panose="02040503050406030204" pitchFamily="18" charset="0"/>
                                </a:rPr>
                                <m:t>1</m:t>
                              </m:r>
                            </m:sub>
                          </m:sSub>
                          <m:r>
                            <m:rPr>
                              <m:nor/>
                            </m:rPr>
                            <a:rPr lang="en-IN" sz="2000" dirty="0" smtClean="0"/>
                            <m:t> + </m:t>
                          </m:r>
                          <m:f>
                            <m:fPr>
                              <m:ctrlPr>
                                <a:rPr lang="en-IN" sz="2000" i="1">
                                  <a:latin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𝜌</m:t>
                              </m:r>
                            </m:num>
                            <m:den>
                              <m:r>
                                <a:rPr lang="en-IN" sz="2000" i="1">
                                  <a:latin typeface="Cambria Math" panose="02040503050406030204" pitchFamily="18" charset="0"/>
                                </a:rPr>
                                <m:t>2</m:t>
                              </m:r>
                              <m:r>
                                <m:rPr>
                                  <m:nor/>
                                </m:rPr>
                                <a:rPr lang="el-GR" sz="2000"/>
                                <m:t>τ</m:t>
                              </m:r>
                            </m:den>
                          </m:f>
                          <m:d>
                            <m:dPr>
                              <m:begChr m:val="‖"/>
                              <m:endChr m:val="‖"/>
                              <m:ctrlPr>
                                <a:rPr lang="en-IN" sz="2000" i="1">
                                  <a:latin typeface="Cambria Math" panose="02040503050406030204" pitchFamily="18" charset="0"/>
                                </a:rPr>
                              </m:ctrlPr>
                            </m:dPr>
                            <m:e>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m:t>
                              </m:r>
                              <m:r>
                                <a:rPr lang="en-IN" sz="2000" i="1">
                                  <a:latin typeface="Cambria Math" panose="02040503050406030204" pitchFamily="18" charset="0"/>
                                </a:rPr>
                                <m:t>𝑧</m:t>
                              </m:r>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i="1">
                                      <a:latin typeface="Cambria Math" panose="02040503050406030204" pitchFamily="18" charset="0"/>
                                      <a:ea typeface="Cambria Math" panose="02040503050406030204" pitchFamily="18" charset="0"/>
                                    </a:rPr>
                                    <m:t>𝜌</m:t>
                                  </m:r>
                                </m:den>
                              </m:f>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e>
                      </m:func>
                      <m:r>
                        <a:rPr lang="en-IN" sz="2000" b="0" i="1" smtClean="0">
                          <a:latin typeface="Cambria Math" panose="02040503050406030204" pitchFamily="18" charset="0"/>
                        </a:rPr>
                        <m:t> )</m:t>
                      </m:r>
                    </m:oMath>
                  </m:oMathPara>
                </a14:m>
                <a:endParaRPr lang="en-IN" sz="2000"/>
              </a:p>
              <a:p>
                <a:pPr marL="0" indent="0" algn="ctr">
                  <a:buNone/>
                </a:pPr>
                <a:endParaRPr lang="en-IN" sz="100"/>
              </a:p>
              <a:p>
                <a:pPr marL="0" indent="0">
                  <a:buNone/>
                </a:pPr>
                <a:r>
                  <a:rPr lang="en-IN" sz="2000" b="0" i="0">
                    <a:effectLst/>
                  </a:rPr>
                  <a:t>grouping non z terms </a:t>
                </a:r>
                <a:r>
                  <a:rPr lang="en-IN" sz="2000"/>
                  <a:t>(</a:t>
                </a:r>
                <a:r>
                  <a:rPr lang="en-IN" sz="2000" b="0" i="0">
                    <a:effectLst/>
                  </a:rPr>
                  <a:t>common sign change under square wont matter),</a:t>
                </a:r>
              </a:p>
              <a:p>
                <a:pPr marL="0" indent="0">
                  <a:buNone/>
                </a:pPr>
                <a:endParaRPr lang="en-IN" sz="1200" b="0" i="0">
                  <a:effectLst/>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sSub>
                            <m:sSubPr>
                              <m:ctrlPr>
                                <a:rPr lang="el-GR" sz="2000" i="1">
                                  <a:latin typeface="Cambria Math" panose="02040503050406030204" pitchFamily="18" charset="0"/>
                                </a:rPr>
                              </m:ctrlPr>
                            </m:sSubPr>
                            <m:e>
                              <m:r>
                                <a:rPr lang="en-IN" sz="2000" b="0" i="1" smtClean="0">
                                  <a:latin typeface="Cambria Math" panose="02040503050406030204" pitchFamily="18" charset="0"/>
                                </a:rPr>
                                <m:t> ( </m:t>
                              </m:r>
                              <m:d>
                                <m:dPr>
                                  <m:begChr m:val="‖"/>
                                  <m:endChr m:val="‖"/>
                                  <m:ctrlPr>
                                    <a:rPr lang="el-GR" sz="2000" i="1">
                                      <a:latin typeface="Cambria Math" panose="02040503050406030204" pitchFamily="18" charset="0"/>
                                    </a:rPr>
                                  </m:ctrlPr>
                                </m:dPr>
                                <m:e>
                                  <m:r>
                                    <a:rPr lang="en-IN" sz="2000" i="1">
                                      <a:latin typeface="Cambria Math" panose="02040503050406030204" pitchFamily="18" charset="0"/>
                                    </a:rPr>
                                    <m:t>𝑧</m:t>
                                  </m:r>
                                </m:e>
                              </m:d>
                            </m:e>
                            <m:sub>
                              <m:r>
                                <a:rPr lang="en-IN" sz="2000" i="1">
                                  <a:latin typeface="Cambria Math" panose="02040503050406030204" pitchFamily="18" charset="0"/>
                                </a:rPr>
                                <m:t>1</m:t>
                              </m:r>
                            </m:sub>
                          </m:sSub>
                          <m:r>
                            <m:rPr>
                              <m:nor/>
                            </m:rPr>
                            <a:rPr lang="en-IN" sz="2000" dirty="0" smtClean="0"/>
                            <m:t> + </m:t>
                          </m:r>
                          <m:f>
                            <m:fPr>
                              <m:ctrlPr>
                                <a:rPr lang="en-IN" sz="2000" i="1">
                                  <a:latin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𝜌</m:t>
                              </m:r>
                            </m:num>
                            <m:den>
                              <m:r>
                                <a:rPr lang="en-IN" sz="2000" i="1">
                                  <a:latin typeface="Cambria Math" panose="02040503050406030204" pitchFamily="18" charset="0"/>
                                </a:rPr>
                                <m:t>2</m:t>
                              </m:r>
                              <m:r>
                                <m:rPr>
                                  <m:nor/>
                                </m:rPr>
                                <a:rPr lang="el-GR" sz="2000"/>
                                <m:t>τ</m:t>
                              </m:r>
                            </m:den>
                          </m:f>
                          <m:d>
                            <m:dPr>
                              <m:begChr m:val="‖"/>
                              <m:endChr m:val="‖"/>
                              <m:ctrlPr>
                                <a:rPr lang="en-IN" sz="2000" i="1">
                                  <a:latin typeface="Cambria Math" panose="02040503050406030204" pitchFamily="18" charset="0"/>
                                </a:rPr>
                              </m:ctrlPr>
                            </m:dPr>
                            <m:e>
                              <m:r>
                                <a:rPr lang="en-IN" sz="2000" b="0" i="1" smtClean="0">
                                  <a:latin typeface="Cambria Math" panose="02040503050406030204" pitchFamily="18" charset="0"/>
                                </a:rPr>
                                <m:t>𝑧</m:t>
                              </m:r>
                              <m:r>
                                <a:rPr lang="en-IN" sz="2000" b="0" i="1" smtClean="0">
                                  <a:latin typeface="Cambria Math" panose="02040503050406030204" pitchFamily="18" charset="0"/>
                                </a:rPr>
                                <m:t> −(</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i="1">
                                      <a:latin typeface="Cambria Math" panose="02040503050406030204" pitchFamily="18" charset="0"/>
                                      <a:ea typeface="Cambria Math" panose="02040503050406030204" pitchFamily="18" charset="0"/>
                                    </a:rPr>
                                    <m:t>𝜌</m:t>
                                  </m:r>
                                </m:den>
                              </m:f>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a:rPr lang="en-IN" sz="2000" b="0" i="1" smtClean="0">
                              <a:latin typeface="Cambria Math" panose="02040503050406030204" pitchFamily="18" charset="0"/>
                            </a:rPr>
                            <m:t> )</m:t>
                          </m:r>
                        </m:e>
                      </m:func>
                    </m:oMath>
                  </m:oMathPara>
                </a14:m>
                <a:endParaRPr lang="en-IN" sz="2000"/>
              </a:p>
              <a:p>
                <a:pPr marL="0" indent="0">
                  <a:buNone/>
                </a:pPr>
                <a:endParaRPr lang="en-IN" sz="1800" b="0" i="0">
                  <a:effectLst/>
                </a:endParaRPr>
              </a:p>
              <a:p>
                <a:pPr marL="0" indent="0">
                  <a:buNone/>
                </a:pPr>
                <a:endParaRPr lang="en-IN" sz="3200"/>
              </a:p>
            </p:txBody>
          </p:sp>
        </mc:Choice>
        <mc:Fallback xmlns="">
          <p:sp>
            <p:nvSpPr>
              <p:cNvPr id="3" name="Content Placeholder 2">
                <a:extLst>
                  <a:ext uri="{FF2B5EF4-FFF2-40B4-BE49-F238E27FC236}">
                    <a16:creationId xmlns:a16="http://schemas.microsoft.com/office/drawing/2014/main" id="{2FAED857-EF5A-5C06-E3C7-629F9637B7EF}"/>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070537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E1ADE-6DA6-F5B7-69DE-46AB1F4A1148}"/>
                  </a:ext>
                </a:extLst>
              </p:cNvPr>
              <p:cNvSpPr>
                <a:spLocks noGrp="1"/>
              </p:cNvSpPr>
              <p:nvPr>
                <p:ph idx="1"/>
              </p:nvPr>
            </p:nvSpPr>
            <p:spPr>
              <a:xfrm>
                <a:off x="838200" y="669303"/>
                <a:ext cx="10515600" cy="5507660"/>
              </a:xfrm>
            </p:spPr>
            <p:txBody>
              <a:bodyPr>
                <a:normAutofit fontScale="92500" lnSpcReduction="20000"/>
              </a:bodyPr>
              <a:lstStyle/>
              <a:p>
                <a:pPr marL="0" indent="0">
                  <a:buNone/>
                </a:pPr>
                <a:r>
                  <a:rPr lang="en-US" sz="2000" b="0" i="0">
                    <a:effectLst/>
                    <a:latin typeface="Arial" panose="020B0604020202020204" pitchFamily="34" charset="0"/>
                  </a:rPr>
                  <a:t>ringing ρ into a common denominator constant,</a:t>
                </a:r>
              </a:p>
              <a:p>
                <a:pPr marL="0" indent="0">
                  <a:buNone/>
                </a:pPr>
                <a:endParaRPr lang="en-US" sz="1100" b="0" i="0">
                  <a:effectLst/>
                  <a:latin typeface="Arial" panose="020B0604020202020204" pitchFamily="34" charset="0"/>
                </a:endParaRPr>
              </a:p>
              <a:p>
                <a:pPr marL="0" indent="0" algn="ctr">
                  <a:buNone/>
                </a:pP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𝑎𝑟𝑔</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𝑚𝑖𝑛</m:t>
                        </m:r>
                      </m:fName>
                      <m:e>
                        <m:sSub>
                          <m:sSubPr>
                            <m:ctrlPr>
                              <a:rPr lang="el-GR" sz="2000" i="1">
                                <a:latin typeface="Cambria Math" panose="02040503050406030204" pitchFamily="18" charset="0"/>
                              </a:rPr>
                            </m:ctrlPr>
                          </m:sSubPr>
                          <m:e>
                            <m:r>
                              <a:rPr lang="en-IN" sz="2000" b="0" i="1" smtClean="0">
                                <a:latin typeface="Cambria Math" panose="02040503050406030204" pitchFamily="18" charset="0"/>
                              </a:rPr>
                              <m:t> ( </m:t>
                            </m:r>
                            <m:d>
                              <m:dPr>
                                <m:begChr m:val="‖"/>
                                <m:endChr m:val="‖"/>
                                <m:ctrlPr>
                                  <a:rPr lang="el-GR" sz="2000" i="1">
                                    <a:latin typeface="Cambria Math" panose="02040503050406030204" pitchFamily="18" charset="0"/>
                                  </a:rPr>
                                </m:ctrlPr>
                              </m:dPr>
                              <m:e>
                                <m:r>
                                  <a:rPr lang="en-IN" sz="2000" i="1">
                                    <a:latin typeface="Cambria Math" panose="02040503050406030204" pitchFamily="18" charset="0"/>
                                  </a:rPr>
                                  <m:t>𝑧</m:t>
                                </m:r>
                              </m:e>
                            </m:d>
                          </m:e>
                          <m:sub>
                            <m:r>
                              <a:rPr lang="en-IN" sz="2000" i="1">
                                <a:latin typeface="Cambria Math" panose="02040503050406030204" pitchFamily="18" charset="0"/>
                              </a:rPr>
                              <m:t>1</m:t>
                            </m:r>
                          </m:sub>
                        </m:sSub>
                        <m:r>
                          <m:rPr>
                            <m:nor/>
                          </m:rPr>
                          <a:rPr lang="en-IN" sz="2000" dirty="0" smtClean="0"/>
                          <m:t> + </m:t>
                        </m:r>
                        <m:f>
                          <m:fPr>
                            <m:ctrlPr>
                              <a:rPr lang="en-IN" sz="2000" i="1">
                                <a:latin typeface="Cambria Math" panose="02040503050406030204" pitchFamily="18" charset="0"/>
                              </a:rPr>
                            </m:ctrlPr>
                          </m:fPr>
                          <m:num>
                            <m:r>
                              <a:rPr lang="en-IN" sz="2000" b="0" i="1" smtClean="0">
                                <a:latin typeface="Cambria Math" panose="02040503050406030204" pitchFamily="18" charset="0"/>
                              </a:rPr>
                              <m:t>1</m:t>
                            </m:r>
                          </m:num>
                          <m:den>
                            <m:r>
                              <a:rPr lang="en-IN" sz="2000" i="1">
                                <a:latin typeface="Cambria Math" panose="02040503050406030204" pitchFamily="18" charset="0"/>
                              </a:rPr>
                              <m:t>2</m:t>
                            </m:r>
                            <m:r>
                              <m:rPr>
                                <m:nor/>
                              </m:rPr>
                              <a:rPr lang="el-GR" sz="2000"/>
                              <m:t>τ</m:t>
                            </m:r>
                            <m:f>
                              <m:fPr>
                                <m:ctrlPr>
                                  <a:rPr lang="el-GR" sz="2000" i="1" smtClean="0">
                                    <a:latin typeface="Cambria Math" panose="02040503050406030204" pitchFamily="18" charset="0"/>
                                  </a:rPr>
                                </m:ctrlPr>
                              </m:fPr>
                              <m:num>
                                <m:r>
                                  <a:rPr lang="en-IN" sz="2000" b="0" i="1" smtClean="0">
                                    <a:latin typeface="Cambria Math" panose="02040503050406030204" pitchFamily="18" charset="0"/>
                                  </a:rPr>
                                  <m:t>1</m:t>
                                </m:r>
                              </m:num>
                              <m:den>
                                <m:r>
                                  <a:rPr lang="el-GR" sz="2000" i="1" smtClean="0">
                                    <a:latin typeface="Cambria Math" panose="02040503050406030204" pitchFamily="18" charset="0"/>
                                    <a:ea typeface="Cambria Math" panose="02040503050406030204" pitchFamily="18" charset="0"/>
                                  </a:rPr>
                                  <m:t>𝜌</m:t>
                                </m:r>
                              </m:den>
                            </m:f>
                          </m:den>
                        </m:f>
                        <m:d>
                          <m:dPr>
                            <m:begChr m:val="‖"/>
                            <m:endChr m:val="‖"/>
                            <m:ctrlPr>
                              <a:rPr lang="en-IN" sz="2000" i="1">
                                <a:latin typeface="Cambria Math" panose="02040503050406030204" pitchFamily="18" charset="0"/>
                              </a:rPr>
                            </m:ctrlPr>
                          </m:dPr>
                          <m:e>
                            <m:r>
                              <a:rPr lang="en-IN" sz="2000" b="0" i="1" smtClean="0">
                                <a:latin typeface="Cambria Math" panose="02040503050406030204" pitchFamily="18" charset="0"/>
                              </a:rPr>
                              <m:t>𝑧</m:t>
                            </m:r>
                            <m:r>
                              <a:rPr lang="en-IN" sz="2000" b="0" i="1" smtClean="0">
                                <a:latin typeface="Cambria Math" panose="02040503050406030204" pitchFamily="18" charset="0"/>
                              </a:rPr>
                              <m:t> −(</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i="1">
                                    <a:latin typeface="Cambria Math" panose="02040503050406030204" pitchFamily="18" charset="0"/>
                                    <a:ea typeface="Cambria Math" panose="02040503050406030204" pitchFamily="18" charset="0"/>
                                  </a:rPr>
                                  <m:t>𝜌</m:t>
                                </m:r>
                              </m:den>
                            </m:f>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m:t>
                            </m:r>
                          </m:e>
                        </m:d>
                        <m:f>
                          <m:fPr>
                            <m:type m:val="noBar"/>
                            <m:ctrlPr>
                              <a:rPr lang="en-IN" sz="2000" i="1">
                                <a:latin typeface="Cambria Math" panose="02040503050406030204" pitchFamily="18" charset="0"/>
                              </a:rPr>
                            </m:ctrlPr>
                          </m:fPr>
                          <m:num>
                            <m:r>
                              <a:rPr lang="en-IN" sz="2000" i="1">
                                <a:latin typeface="Cambria Math" panose="02040503050406030204" pitchFamily="18" charset="0"/>
                              </a:rPr>
                              <m:t>2</m:t>
                            </m:r>
                          </m:num>
                          <m:den>
                            <m:r>
                              <a:rPr lang="en-IN" sz="2000" i="1">
                                <a:latin typeface="Cambria Math" panose="02040503050406030204" pitchFamily="18" charset="0"/>
                              </a:rPr>
                              <m:t>2</m:t>
                            </m:r>
                          </m:den>
                        </m:f>
                        <m:r>
                          <a:rPr lang="en-IN" sz="2000" b="0" i="1" smtClean="0">
                            <a:latin typeface="Cambria Math" panose="02040503050406030204" pitchFamily="18" charset="0"/>
                          </a:rPr>
                          <m:t> )</m:t>
                        </m:r>
                      </m:e>
                    </m:func>
                  </m:oMath>
                </a14:m>
                <a:r>
                  <a:rPr lang="en-IN" sz="2000"/>
                  <a:t> </a:t>
                </a:r>
                <a:r>
                  <a:rPr lang="en-IN" sz="1800"/>
                  <a:t>…. (</a:t>
                </a:r>
                <a:r>
                  <a:rPr lang="en-US" sz="1800">
                    <a:latin typeface="Arial" panose="020B0604020202020204" pitchFamily="34" charset="0"/>
                  </a:rPr>
                  <a:t>IX.28</a:t>
                </a:r>
                <a:r>
                  <a:rPr lang="en-IN" sz="1800"/>
                  <a:t>)</a:t>
                </a:r>
              </a:p>
              <a:p>
                <a:pPr marL="0" indent="0" algn="ctr">
                  <a:buNone/>
                </a:pPr>
                <a:endParaRPr lang="en-IN" sz="400"/>
              </a:p>
              <a:p>
                <a:pPr marL="0" indent="0">
                  <a:buNone/>
                </a:pPr>
                <a:r>
                  <a:rPr lang="en-US" sz="2000" b="0" i="0">
                    <a:effectLst/>
                  </a:rPr>
                  <a:t>Proximal operator : Consider the proximal operator on a variable v with some constant α to be defined as,</a:t>
                </a:r>
              </a:p>
              <a:p>
                <a:pPr marL="0" indent="0" algn="ctr">
                  <a:buNone/>
                </a:pPr>
                <a14:m>
                  <m:oMath xmlns:m="http://schemas.openxmlformats.org/officeDocument/2006/math">
                    <m:sSub>
                      <m:sSubPr>
                        <m:ctrlPr>
                          <a:rPr lang="en-US" sz="2000" b="0" i="1" smtClean="0">
                            <a:effectLst/>
                            <a:latin typeface="Cambria Math" panose="02040503050406030204" pitchFamily="18" charset="0"/>
                          </a:rPr>
                        </m:ctrlPr>
                      </m:sSubPr>
                      <m:e>
                        <m:r>
                          <a:rPr lang="en-IN" sz="2000" b="0" i="1" smtClean="0">
                            <a:effectLst/>
                            <a:latin typeface="Cambria Math" panose="02040503050406030204" pitchFamily="18" charset="0"/>
                          </a:rPr>
                          <m:t>𝑝𝑟𝑜𝑥</m:t>
                        </m:r>
                      </m:e>
                      <m:sub>
                        <m:r>
                          <a:rPr lang="en-IN" sz="2000" b="0" i="1" smtClean="0">
                            <a:effectLst/>
                            <a:latin typeface="Cambria Math" panose="02040503050406030204" pitchFamily="18" charset="0"/>
                          </a:rPr>
                          <m:t>𝑓</m:t>
                        </m:r>
                      </m:sub>
                    </m:sSub>
                    <m:d>
                      <m:dPr>
                        <m:ctrlPr>
                          <a:rPr lang="en-IN" sz="2000" b="0" i="1" smtClean="0">
                            <a:effectLst/>
                            <a:latin typeface="Cambria Math" panose="02040503050406030204" pitchFamily="18" charset="0"/>
                          </a:rPr>
                        </m:ctrlPr>
                      </m:dPr>
                      <m:e>
                        <m:r>
                          <a:rPr lang="en-IN" sz="2000" b="0" i="1" smtClean="0">
                            <a:effectLst/>
                            <a:latin typeface="Cambria Math" panose="02040503050406030204" pitchFamily="18" charset="0"/>
                          </a:rPr>
                          <m:t>𝑣</m:t>
                        </m:r>
                      </m:e>
                    </m:d>
                    <m:r>
                      <a:rPr lang="en-IN" sz="2000" b="0" i="1" smtClean="0">
                        <a:effectLst/>
                        <a:latin typeface="Cambria Math" panose="02040503050406030204" pitchFamily="18" charset="0"/>
                      </a:rPr>
                      <m:t>=</m:t>
                    </m:r>
                    <m:sSub>
                      <m:sSubPr>
                        <m:ctrlPr>
                          <a:rPr lang="en-IN" sz="2000" i="1" smtClean="0">
                            <a:latin typeface="Cambria Math" panose="02040503050406030204" pitchFamily="18" charset="0"/>
                          </a:rPr>
                        </m:ctrlPr>
                      </m:sSubPr>
                      <m:e>
                        <m:r>
                          <a:rPr lang="en-IN" sz="2000" i="1">
                            <a:latin typeface="Cambria Math" panose="02040503050406030204" pitchFamily="18" charset="0"/>
                          </a:rPr>
                          <m:t>𝑎𝑟𝑔</m:t>
                        </m:r>
                      </m:e>
                      <m:sub>
                        <m:r>
                          <a:rPr lang="en-IN" sz="2000" b="0" i="1" smtClean="0">
                            <a:latin typeface="Cambria Math" panose="02040503050406030204" pitchFamily="18" charset="0"/>
                          </a:rPr>
                          <m:t>𝑥</m:t>
                        </m:r>
                      </m:sub>
                    </m:sSub>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min</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 +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r>
                                  <a:rPr lang="en-IN" sz="2000" b="0" i="1" smtClean="0">
                                    <a:latin typeface="Cambria Math" panose="02040503050406030204" pitchFamily="18" charset="0"/>
                                    <a:ea typeface="Cambria Math" panose="02040503050406030204" pitchFamily="18" charset="0"/>
                                  </a:rPr>
                                  <m:t>𝛼</m:t>
                                </m:r>
                              </m:den>
                            </m:f>
                            <m:d>
                              <m:dPr>
                                <m:begChr m:val="‖"/>
                                <m:endChr m:val="‖"/>
                                <m:ctrlPr>
                                  <a:rPr lang="en-IN" sz="2000" i="1">
                                    <a:latin typeface="Cambria Math" panose="02040503050406030204" pitchFamily="18" charset="0"/>
                                  </a:rPr>
                                </m:ctrlPr>
                              </m:dPr>
                              <m:e>
                                <m:r>
                                  <a:rPr lang="en-IN" sz="2000" b="0" i="1" smtClean="0">
                                    <a:latin typeface="Cambria Math" panose="02040503050406030204" pitchFamily="18" charset="0"/>
                                  </a:rPr>
                                  <m:t>𝑥</m:t>
                                </m:r>
                                <m:r>
                                  <a:rPr lang="en-IN" sz="2000" b="0" i="1" smtClean="0">
                                    <a:latin typeface="Cambria Math" panose="02040503050406030204" pitchFamily="18" charset="0"/>
                                  </a:rPr>
                                  <m:t>−</m:t>
                                </m:r>
                                <m:r>
                                  <a:rPr lang="en-IN" sz="2000" b="0" i="1" smtClean="0">
                                    <a:latin typeface="Cambria Math" panose="02040503050406030204" pitchFamily="18" charset="0"/>
                                  </a:rPr>
                                  <m:t>𝑣</m:t>
                                </m:r>
                              </m:e>
                            </m:d>
                            <m:f>
                              <m:fPr>
                                <m:type m:val="noBar"/>
                                <m:ctrlPr>
                                  <a:rPr lang="en-IN" sz="200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 </m:t>
                            </m:r>
                          </m:e>
                        </m:d>
                        <m:r>
                          <a:rPr lang="en-IN" sz="2000" b="0" i="1" smtClean="0">
                            <a:latin typeface="Cambria Math" panose="02040503050406030204" pitchFamily="18" charset="0"/>
                            <a:ea typeface="Cambria Math" panose="02040503050406030204" pitchFamily="18" charset="0"/>
                          </a:rPr>
                          <m:t>≡ </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𝑆</m:t>
                            </m:r>
                          </m:e>
                          <m:sub>
                            <m:r>
                              <a:rPr lang="en-IN" sz="2000" b="0" i="1" smtClean="0">
                                <a:latin typeface="Cambria Math" panose="02040503050406030204" pitchFamily="18" charset="0"/>
                                <a:ea typeface="Cambria Math" panose="02040503050406030204" pitchFamily="18" charset="0"/>
                              </a:rPr>
                              <m:t>𝛼</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𝑣</m:t>
                        </m:r>
                        <m:r>
                          <a:rPr lang="en-IN" sz="2000" b="0" i="1" smtClean="0">
                            <a:latin typeface="Cambria Math" panose="02040503050406030204" pitchFamily="18" charset="0"/>
                            <a:ea typeface="Cambria Math" panose="02040503050406030204" pitchFamily="18" charset="0"/>
                          </a:rPr>
                          <m:t>)</m:t>
                        </m:r>
                      </m:e>
                    </m:func>
                  </m:oMath>
                </a14:m>
                <a:r>
                  <a:rPr lang="en-US" sz="2000" b="0" i="0">
                    <a:effectLst/>
                  </a:rPr>
                  <a:t> </a:t>
                </a:r>
                <a:r>
                  <a:rPr lang="en-US" sz="1800" b="0" i="0">
                    <a:effectLst/>
                  </a:rPr>
                  <a:t>…. (</a:t>
                </a:r>
                <a:r>
                  <a:rPr lang="en-US" sz="1800">
                    <a:latin typeface="Arial" panose="020B0604020202020204" pitchFamily="34" charset="0"/>
                  </a:rPr>
                  <a:t>IX.29</a:t>
                </a:r>
                <a:r>
                  <a:rPr lang="en-US" sz="1800" b="0" i="0">
                    <a:effectLst/>
                  </a:rPr>
                  <a:t>)</a:t>
                </a:r>
              </a:p>
              <a:p>
                <a:pPr marL="0" indent="0" algn="ctr">
                  <a:buNone/>
                </a:pPr>
                <a:endParaRPr lang="en-US" sz="600"/>
              </a:p>
              <a:p>
                <a:pPr marL="0" indent="0">
                  <a:buNone/>
                </a:pPr>
                <a:r>
                  <a:rPr lang="en-US" sz="2000" b="0" i="0">
                    <a:effectLst/>
                    <a:latin typeface="Arial" panose="020B0604020202020204" pitchFamily="34" charset="0"/>
                  </a:rPr>
                  <a:t>On comparing equations IX.28 and IX.29, the similarity of the Right-hand sides leads us to simplify the obtained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 </m:t>
                    </m:r>
                  </m:oMath>
                </a14:m>
                <a:r>
                  <a:rPr lang="en-US" sz="2000" b="0" i="0">
                    <a:effectLst/>
                    <a:latin typeface="Arial" panose="020B0604020202020204" pitchFamily="34" charset="0"/>
                  </a:rPr>
                  <a:t>to be represented in a more compact form like,</a:t>
                </a:r>
              </a:p>
              <a:p>
                <a:pPr marL="0" indent="0">
                  <a:buNone/>
                </a:pPr>
                <a:endParaRPr lang="en-US" sz="100">
                  <a:latin typeface="Arial" panose="020B0604020202020204" pitchFamily="34" charset="0"/>
                </a:endParaRPr>
              </a:p>
              <a:p>
                <a:pPr marL="0" indent="0" algn="ctr">
                  <a:buNone/>
                </a:pP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oMath>
                </a14:m>
                <a:r>
                  <a:rPr lang="en-US" sz="2000" b="0" i="0">
                    <a:effectLst/>
                  </a:rPr>
                  <a:t> =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𝑆</m:t>
                        </m:r>
                      </m:e>
                      <m:sub>
                        <m:f>
                          <m:fPr>
                            <m:ctrlPr>
                              <a:rPr lang="en-IN" sz="2000" i="1" smtClean="0">
                                <a:latin typeface="Cambria Math" panose="02040503050406030204" pitchFamily="18" charset="0"/>
                                <a:ea typeface="Cambria Math" panose="02040503050406030204" pitchFamily="18" charset="0"/>
                              </a:rPr>
                            </m:ctrlPr>
                          </m:fPr>
                          <m:num>
                            <m:r>
                              <m:rPr>
                                <m:nor/>
                              </m:rPr>
                              <a:rPr lang="el-GR" sz="2000"/>
                              <m:t>τ</m:t>
                            </m:r>
                          </m:num>
                          <m:den>
                            <m:r>
                              <a:rPr lang="en-IN" sz="2000" i="1" smtClean="0">
                                <a:latin typeface="Cambria Math" panose="02040503050406030204" pitchFamily="18" charset="0"/>
                                <a:ea typeface="Cambria Math" panose="02040503050406030204" pitchFamily="18" charset="0"/>
                              </a:rPr>
                              <m:t>𝜌</m:t>
                            </m:r>
                          </m:den>
                        </m:f>
                      </m:sub>
                    </m:sSub>
                    <m:r>
                      <a:rPr lang="en-IN" sz="2000" i="1">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 </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ea typeface="Cambria Math" panose="02040503050406030204" pitchFamily="18" charset="0"/>
                          </a:rPr>
                          <m:t>𝜌</m:t>
                        </m:r>
                      </m:den>
                    </m:f>
                    <m:sSup>
                      <m:sSupPr>
                        <m:ctrlPr>
                          <a:rPr lang="en-IN"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oMath>
                </a14:m>
                <a:r>
                  <a:rPr lang="en-US" sz="2000" b="0" i="0">
                    <a:effectLst/>
                  </a:rPr>
                  <a:t>)</a:t>
                </a:r>
              </a:p>
              <a:p>
                <a:pPr marL="0" indent="0">
                  <a:buNone/>
                </a:pPr>
                <a:r>
                  <a:rPr lang="en-US" sz="2000" b="0" i="0">
                    <a:effectLst/>
                    <a:latin typeface="Arial" panose="020B0604020202020204" pitchFamily="34" charset="0"/>
                  </a:rPr>
                  <a:t>Both </a:t>
                </a:r>
                <a14:m>
                  <m:oMath xmlns:m="http://schemas.openxmlformats.org/officeDocument/2006/math">
                    <m:sSup>
                      <m:sSupPr>
                        <m:ctrlPr>
                          <a:rPr lang="en-US" sz="2000" i="1">
                            <a:latin typeface="Cambria Math" panose="02040503050406030204" pitchFamily="18" charset="0"/>
                          </a:rPr>
                        </m:ctrlPr>
                      </m:sSupPr>
                      <m:e>
                        <m:r>
                          <a:rPr lang="en-IN" sz="2000" b="0" i="1" smtClean="0">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i="1">
                        <a:latin typeface="Cambria Math" panose="02040503050406030204" pitchFamily="18" charset="0"/>
                      </a:rPr>
                      <m:t> </m:t>
                    </m:r>
                  </m:oMath>
                </a14:m>
                <a:r>
                  <a:rPr lang="en-US" sz="2000" b="0" i="0">
                    <a:effectLst/>
                    <a:latin typeface="Arial" panose="020B0604020202020204" pitchFamily="34" charset="0"/>
                  </a:rPr>
                  <a:t>and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𝑧</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 </m:t>
                    </m:r>
                  </m:oMath>
                </a14:m>
                <a:r>
                  <a:rPr lang="en-US" sz="2000" b="0" i="0">
                    <a:effectLst/>
                    <a:latin typeface="Arial" panose="020B0604020202020204" pitchFamily="34" charset="0"/>
                  </a:rPr>
                  <a:t>have been computed, using them the update for y can be written as,</a:t>
                </a:r>
              </a:p>
              <a:p>
                <a:pPr marL="0" indent="0">
                  <a:buNone/>
                </a:pPr>
                <a:endParaRPr lang="en-US" sz="900" b="0" i="0">
                  <a:effectLst/>
                  <a:latin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𝑦</m:t>
                          </m:r>
                        </m:e>
                        <m:sup>
                          <m:r>
                            <a:rPr lang="en-IN" sz="2000" i="1">
                              <a:latin typeface="Cambria Math" panose="02040503050406030204" pitchFamily="18" charset="0"/>
                            </a:rPr>
                            <m:t>𝑘</m:t>
                          </m:r>
                          <m:r>
                            <a:rPr lang="en-IN" sz="2000" b="0" i="1" smtClean="0">
                              <a:latin typeface="Cambria Math" panose="02040503050406030204" pitchFamily="18" charset="0"/>
                            </a:rPr>
                            <m:t>+1</m:t>
                          </m:r>
                        </m:sup>
                      </m:sSup>
                      <m:r>
                        <a:rPr lang="en-IN" sz="2000" b="0" i="1" smtClean="0">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𝑦</m:t>
                          </m:r>
                        </m:e>
                        <m:sup>
                          <m:r>
                            <a:rPr lang="en-IN" sz="2000" i="1">
                              <a:latin typeface="Cambria Math" panose="02040503050406030204" pitchFamily="18" charset="0"/>
                            </a:rPr>
                            <m:t>𝑘</m:t>
                          </m:r>
                        </m:sup>
                      </m:sSup>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𝜌</m:t>
                      </m:r>
                      <m:r>
                        <a:rPr lang="en-IN"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𝑥</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rPr>
                        <m:t> −</m:t>
                      </m:r>
                      <m:sSup>
                        <m:sSupPr>
                          <m:ctrlPr>
                            <a:rPr lang="en-US" sz="2000" i="1">
                              <a:latin typeface="Cambria Math" panose="02040503050406030204" pitchFamily="18" charset="0"/>
                            </a:rPr>
                          </m:ctrlPr>
                        </m:sSupPr>
                        <m:e>
                          <m:r>
                            <a:rPr lang="en-IN" sz="2000" i="1">
                              <a:latin typeface="Cambria Math" panose="02040503050406030204" pitchFamily="18" charset="0"/>
                            </a:rPr>
                            <m:t>𝑧</m:t>
                          </m:r>
                        </m:e>
                        <m:sup>
                          <m:r>
                            <a:rPr lang="en-IN" sz="2000" i="1">
                              <a:latin typeface="Cambria Math" panose="02040503050406030204" pitchFamily="18" charset="0"/>
                            </a:rPr>
                            <m:t>𝑘</m:t>
                          </m:r>
                          <m:r>
                            <a:rPr lang="en-IN" sz="2000" i="1">
                              <a:latin typeface="Cambria Math" panose="02040503050406030204" pitchFamily="18" charset="0"/>
                            </a:rPr>
                            <m:t>+1</m:t>
                          </m:r>
                        </m:sup>
                      </m:sSup>
                      <m:r>
                        <a:rPr lang="en-IN" sz="2000" b="0" i="1" smtClean="0">
                          <a:latin typeface="Cambria Math" panose="02040503050406030204" pitchFamily="18" charset="0"/>
                          <a:ea typeface="Cambria Math" panose="02040503050406030204" pitchFamily="18" charset="0"/>
                        </a:rPr>
                        <m:t>)</m:t>
                      </m:r>
                    </m:oMath>
                  </m:oMathPara>
                </a14:m>
                <a:endParaRPr lang="en-US" sz="2000" b="0" i="0">
                  <a:effectLst/>
                </a:endParaRPr>
              </a:p>
              <a:p>
                <a:pPr marL="0" indent="0" algn="ctr">
                  <a:buNone/>
                </a:pPr>
                <a:endParaRPr lang="en-US" sz="100" b="0" i="0">
                  <a:effectLst/>
                </a:endParaRPr>
              </a:p>
              <a:p>
                <a:pPr marL="0" indent="0" algn="ctr">
                  <a:buNone/>
                </a:pPr>
                <a:r>
                  <a:rPr lang="en-US" sz="2000"/>
                  <a:t>Replacing  </a:t>
                </a:r>
                <a14:m>
                  <m:oMath xmlns:m="http://schemas.openxmlformats.org/officeDocument/2006/math">
                    <m:sSup>
                      <m:sSupPr>
                        <m:ctrlPr>
                          <a:rPr lang="en-US" sz="1800" i="1" smtClean="0">
                            <a:latin typeface="Cambria Math" panose="02040503050406030204" pitchFamily="18" charset="0"/>
                          </a:rPr>
                        </m:ctrlPr>
                      </m:sSupPr>
                      <m:e>
                        <m:f>
                          <m:fPr>
                            <m:ctrlPr>
                              <a:rPr lang="en-US" sz="1800" i="1" smtClean="0">
                                <a:latin typeface="Cambria Math" panose="02040503050406030204" pitchFamily="18" charset="0"/>
                              </a:rPr>
                            </m:ctrlPr>
                          </m:fPr>
                          <m:num>
                            <m:r>
                              <a:rPr lang="en-IN" sz="1800" b="0" i="1" smtClean="0">
                                <a:latin typeface="Cambria Math" panose="02040503050406030204" pitchFamily="18" charset="0"/>
                              </a:rPr>
                              <m:t>1</m:t>
                            </m:r>
                          </m:num>
                          <m:den>
                            <m:r>
                              <a:rPr lang="en-US" sz="1800" i="1" smtClean="0">
                                <a:latin typeface="Cambria Math" panose="02040503050406030204" pitchFamily="18" charset="0"/>
                                <a:ea typeface="Cambria Math" panose="02040503050406030204" pitchFamily="18" charset="0"/>
                              </a:rPr>
                              <m:t>𝜌</m:t>
                            </m:r>
                          </m:den>
                        </m:f>
                        <m:r>
                          <a:rPr lang="en-IN" sz="1800" b="0" i="1" smtClean="0">
                            <a:latin typeface="Cambria Math" panose="02040503050406030204" pitchFamily="18" charset="0"/>
                          </a:rPr>
                          <m:t>𝑦</m:t>
                        </m:r>
                      </m:e>
                      <m:sup>
                        <m:r>
                          <a:rPr lang="en-IN" sz="1800" i="1">
                            <a:latin typeface="Cambria Math" panose="02040503050406030204" pitchFamily="18" charset="0"/>
                          </a:rPr>
                          <m:t>𝑘</m:t>
                        </m:r>
                      </m:sup>
                    </m:sSup>
                  </m:oMath>
                </a14:m>
                <a:r>
                  <a:rPr lang="en-US" sz="1800" b="0" i="0">
                    <a:effectLst/>
                  </a:rPr>
                  <a:t> with </a:t>
                </a:r>
                <a14:m>
                  <m:oMath xmlns:m="http://schemas.openxmlformats.org/officeDocument/2006/math">
                    <m:sSup>
                      <m:sSupPr>
                        <m:ctrlPr>
                          <a:rPr lang="en-US" sz="1800" i="1">
                            <a:latin typeface="Cambria Math" panose="02040503050406030204" pitchFamily="18" charset="0"/>
                          </a:rPr>
                        </m:ctrlPr>
                      </m:sSupPr>
                      <m:e>
                        <m:r>
                          <a:rPr lang="en-IN" sz="1800" b="0" i="1" smtClean="0">
                            <a:latin typeface="Cambria Math" panose="02040503050406030204" pitchFamily="18" charset="0"/>
                          </a:rPr>
                          <m:t>𝑢</m:t>
                        </m:r>
                      </m:e>
                      <m:sup>
                        <m:r>
                          <a:rPr lang="en-IN" sz="1800" i="1">
                            <a:latin typeface="Cambria Math" panose="02040503050406030204" pitchFamily="18" charset="0"/>
                          </a:rPr>
                          <m:t>𝑘</m:t>
                        </m:r>
                      </m:sup>
                    </m:sSup>
                  </m:oMath>
                </a14:m>
                <a:r>
                  <a:rPr lang="en-US" sz="1800" b="0" i="0">
                    <a:effectLst/>
                  </a:rPr>
                  <a:t> we get …</a:t>
                </a:r>
              </a:p>
              <a:p>
                <a:pPr marL="0" indent="0" algn="ctr">
                  <a:buNone/>
                </a:pPr>
                <a:endParaRPr lang="en-US" sz="2000" b="0" i="0">
                  <a:effectLst/>
                </a:endParaRPr>
              </a:p>
            </p:txBody>
          </p:sp>
        </mc:Choice>
        <mc:Fallback xmlns="">
          <p:sp>
            <p:nvSpPr>
              <p:cNvPr id="3" name="Content Placeholder 2">
                <a:extLst>
                  <a:ext uri="{FF2B5EF4-FFF2-40B4-BE49-F238E27FC236}">
                    <a16:creationId xmlns:a16="http://schemas.microsoft.com/office/drawing/2014/main" id="{A5EE1ADE-6DA6-F5B7-69DE-46AB1F4A1148}"/>
                  </a:ext>
                </a:extLst>
              </p:cNvPr>
              <p:cNvSpPr>
                <a:spLocks noGrp="1" noRot="1" noChangeAspect="1" noMove="1" noResize="1" noEditPoints="1" noAdjustHandles="1" noChangeArrowheads="1" noChangeShapeType="1" noTextEdit="1"/>
              </p:cNvSpPr>
              <p:nvPr>
                <p:ph idx="1"/>
              </p:nvPr>
            </p:nvSpPr>
            <p:spPr>
              <a:xfrm>
                <a:off x="838200" y="669303"/>
                <a:ext cx="10515600" cy="550766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7165218"/>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A2B2-5DD1-BADD-1FA8-3695CF6E263C}"/>
              </a:ext>
            </a:extLst>
          </p:cNvPr>
          <p:cNvSpPr>
            <a:spLocks noGrp="1"/>
          </p:cNvSpPr>
          <p:nvPr>
            <p:ph type="title"/>
          </p:nvPr>
        </p:nvSpPr>
        <p:spPr>
          <a:xfrm>
            <a:off x="838200" y="572516"/>
            <a:ext cx="10515600" cy="1180870"/>
          </a:xfrm>
        </p:spPr>
        <p:txBody>
          <a:bodyPr/>
          <a:lstStyle/>
          <a:p>
            <a:r>
              <a:rPr lang="en-IN"/>
              <a:t>Final update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3A8C7C-15BD-5FC9-740D-7DCEA762DF92}"/>
                  </a:ext>
                </a:extLst>
              </p:cNvPr>
              <p:cNvSpPr>
                <a:spLocks noGrp="1"/>
              </p:cNvSpPr>
              <p:nvPr>
                <p:ph idx="1"/>
              </p:nvPr>
            </p:nvSpPr>
            <p:spPr/>
            <p:txBody>
              <a:bodyPr/>
              <a:lstStyle/>
              <a:p>
                <a:pPr marL="0" indent="0">
                  <a:buNone/>
                </a:pPr>
                <a:endParaRPr lang="en-US" sz="2800"/>
              </a:p>
              <a:p>
                <a:pPr>
                  <a:buFont typeface="Wingdings" panose="05000000000000000000" pitchFamily="2" charset="2"/>
                  <a:buChar char="Ø"/>
                </a:pPr>
                <a:r>
                  <a:rPr lang="en-US" sz="2800"/>
                  <a:t>   </a:t>
                </a:r>
                <a14:m>
                  <m:oMath xmlns:m="http://schemas.openxmlformats.org/officeDocument/2006/math">
                    <m:sSup>
                      <m:sSupPr>
                        <m:ctrlPr>
                          <a:rPr lang="en-US" sz="2800" i="1" smtClean="0">
                            <a:latin typeface="Cambria Math" panose="02040503050406030204" pitchFamily="18" charset="0"/>
                          </a:rPr>
                        </m:ctrlPr>
                      </m:sSupPr>
                      <m:e>
                        <m:r>
                          <a:rPr lang="en-IN" sz="2800" i="1">
                            <a:latin typeface="Cambria Math" panose="02040503050406030204" pitchFamily="18" charset="0"/>
                          </a:rPr>
                          <m:t>𝑥</m:t>
                        </m:r>
                      </m:e>
                      <m:sup>
                        <m:r>
                          <a:rPr lang="en-IN" sz="2800" i="1">
                            <a:latin typeface="Cambria Math" panose="02040503050406030204" pitchFamily="18" charset="0"/>
                          </a:rPr>
                          <m:t>𝑘</m:t>
                        </m:r>
                        <m:r>
                          <a:rPr lang="en-IN" sz="2800" i="1">
                            <a:latin typeface="Cambria Math" panose="02040503050406030204" pitchFamily="18" charset="0"/>
                          </a:rPr>
                          <m:t>+1</m:t>
                        </m:r>
                      </m:sup>
                    </m:sSup>
                    <m:r>
                      <a:rPr lang="en-IN" sz="2800" b="0" i="1" smtClean="0">
                        <a:latin typeface="Cambria Math" panose="02040503050406030204" pitchFamily="18" charset="0"/>
                        <a:ea typeface="Cambria Math" panose="02040503050406030204" pitchFamily="18" charset="0"/>
                      </a:rPr>
                      <m:t>=</m:t>
                    </m:r>
                    <m:sSup>
                      <m:sSupPr>
                        <m:ctrlPr>
                          <a:rPr lang="en-IN" sz="2800" b="0" i="1" smtClean="0">
                            <a:latin typeface="Cambria Math" panose="02040503050406030204" pitchFamily="18" charset="0"/>
                            <a:ea typeface="Cambria Math" panose="02040503050406030204" pitchFamily="18" charset="0"/>
                          </a:rPr>
                        </m:ctrlPr>
                      </m:sSupPr>
                      <m:e>
                        <m:r>
                          <m:rPr>
                            <m:nor/>
                          </m:rPr>
                          <a:rPr lang="en-IN" sz="2800" dirty="0"/>
                          <m:t>(</m:t>
                        </m:r>
                        <m:sSup>
                          <m:sSupPr>
                            <m:ctrlPr>
                              <a:rPr lang="en-IN" sz="2800" i="1">
                                <a:latin typeface="Cambria Math" panose="02040503050406030204" pitchFamily="18" charset="0"/>
                              </a:rPr>
                            </m:ctrlPr>
                          </m:sSupPr>
                          <m:e>
                            <m:r>
                              <a:rPr lang="en-IN" sz="2800" i="1">
                                <a:latin typeface="Cambria Math" panose="02040503050406030204" pitchFamily="18" charset="0"/>
                              </a:rPr>
                              <m:t>𝐴</m:t>
                            </m:r>
                          </m:e>
                          <m:sup>
                            <m:r>
                              <a:rPr lang="en-IN" sz="2800" i="1">
                                <a:latin typeface="Cambria Math" panose="02040503050406030204" pitchFamily="18" charset="0"/>
                              </a:rPr>
                              <m:t>𝑇</m:t>
                            </m:r>
                          </m:sup>
                        </m:sSup>
                        <m:r>
                          <a:rPr lang="en-IN" sz="2800" i="1">
                            <a:latin typeface="Cambria Math" panose="02040503050406030204" pitchFamily="18" charset="0"/>
                          </a:rPr>
                          <m:t>𝐴</m:t>
                        </m:r>
                        <m:r>
                          <a:rPr lang="en-IN" sz="2800" i="1">
                            <a:latin typeface="Cambria Math" panose="02040503050406030204" pitchFamily="18" charset="0"/>
                          </a:rPr>
                          <m:t> + </m:t>
                        </m:r>
                        <m:r>
                          <a:rPr lang="en-IN" sz="2800" i="1">
                            <a:latin typeface="Cambria Math" panose="02040503050406030204" pitchFamily="18" charset="0"/>
                            <a:ea typeface="Cambria Math" panose="02040503050406030204" pitchFamily="18" charset="0"/>
                          </a:rPr>
                          <m:t>𝜌</m:t>
                        </m:r>
                        <m:r>
                          <a:rPr lang="en-IN" sz="2800" i="1">
                            <a:latin typeface="Cambria Math" panose="02040503050406030204" pitchFamily="18" charset="0"/>
                            <a:ea typeface="Cambria Math" panose="02040503050406030204" pitchFamily="18" charset="0"/>
                          </a:rPr>
                          <m:t>𝐼</m:t>
                        </m:r>
                        <m:r>
                          <a:rPr lang="en-IN" sz="2800" i="1">
                            <a:latin typeface="Cambria Math" panose="02040503050406030204" pitchFamily="18" charset="0"/>
                          </a:rPr>
                          <m:t>)</m:t>
                        </m:r>
                      </m:e>
                      <m:sup>
                        <m:r>
                          <a:rPr lang="en-IN" sz="2800" b="0" i="1" smtClean="0">
                            <a:latin typeface="Cambria Math" panose="02040503050406030204" pitchFamily="18" charset="0"/>
                            <a:ea typeface="Cambria Math" panose="02040503050406030204" pitchFamily="18" charset="0"/>
                          </a:rPr>
                          <m:t>−1</m:t>
                        </m:r>
                      </m:sup>
                    </m:sSup>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𝜌</m:t>
                    </m:r>
                    <m:sSup>
                      <m:sSupPr>
                        <m:ctrlPr>
                          <a:rPr lang="en-US" sz="2800" i="1">
                            <a:latin typeface="Cambria Math" panose="02040503050406030204" pitchFamily="18" charset="0"/>
                          </a:rPr>
                        </m:ctrlPr>
                      </m:sSupPr>
                      <m:e>
                        <m:r>
                          <a:rPr lang="en-IN" sz="2800" i="1">
                            <a:latin typeface="Cambria Math" panose="02040503050406030204" pitchFamily="18" charset="0"/>
                          </a:rPr>
                          <m:t> </m:t>
                        </m:r>
                        <m:r>
                          <a:rPr lang="en-IN" sz="2800" i="1">
                            <a:latin typeface="Cambria Math" panose="02040503050406030204" pitchFamily="18" charset="0"/>
                          </a:rPr>
                          <m:t>𝑧</m:t>
                        </m:r>
                      </m:e>
                      <m:sup>
                        <m:r>
                          <a:rPr lang="en-IN" sz="2800" i="1">
                            <a:latin typeface="Cambria Math" panose="02040503050406030204" pitchFamily="18" charset="0"/>
                          </a:rPr>
                          <m:t>𝑘</m:t>
                        </m:r>
                      </m:sup>
                    </m:sSup>
                    <m:r>
                      <a:rPr lang="en-IN" sz="2800" b="0" i="1" smtClean="0">
                        <a:latin typeface="Cambria Math" panose="02040503050406030204" pitchFamily="18" charset="0"/>
                      </a:rPr>
                      <m:t> −</m:t>
                    </m:r>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𝑘</m:t>
                        </m:r>
                      </m:sup>
                    </m:sSup>
                    <m:r>
                      <a:rPr lang="en-IN" sz="2800" b="0" i="1" smtClean="0">
                        <a:latin typeface="Cambria Math" panose="02040503050406030204" pitchFamily="18" charset="0"/>
                      </a:rPr>
                      <m:t>+</m:t>
                    </m:r>
                    <m:sSup>
                      <m:sSupPr>
                        <m:ctrlPr>
                          <a:rPr lang="en-IN" sz="2800" i="1">
                            <a:latin typeface="Cambria Math" panose="02040503050406030204" pitchFamily="18" charset="0"/>
                          </a:rPr>
                        </m:ctrlPr>
                      </m:sSupPr>
                      <m:e>
                        <m:r>
                          <a:rPr lang="en-IN" sz="2800" i="1">
                            <a:latin typeface="Cambria Math" panose="02040503050406030204" pitchFamily="18" charset="0"/>
                          </a:rPr>
                          <m:t>𝐴</m:t>
                        </m:r>
                      </m:e>
                      <m:sup>
                        <m:r>
                          <a:rPr lang="en-IN" sz="2800" i="1">
                            <a:latin typeface="Cambria Math" panose="02040503050406030204" pitchFamily="18" charset="0"/>
                          </a:rPr>
                          <m:t>𝑇</m:t>
                        </m:r>
                      </m:sup>
                    </m:sSup>
                    <m:r>
                      <a:rPr lang="en-IN" sz="2800" i="1">
                        <a:latin typeface="Cambria Math" panose="02040503050406030204" pitchFamily="18" charset="0"/>
                      </a:rPr>
                      <m:t>𝑏</m:t>
                    </m:r>
                  </m:oMath>
                </a14:m>
                <a:r>
                  <a:rPr lang="en-IN" sz="2800"/>
                  <a:t>)</a:t>
                </a:r>
              </a:p>
              <a:p>
                <a:pPr>
                  <a:buFont typeface="Wingdings" panose="05000000000000000000" pitchFamily="2" charset="2"/>
                  <a:buChar char="Ø"/>
                </a:pPr>
                <a:endParaRPr lang="en-IN"/>
              </a:p>
              <a:p>
                <a:pPr>
                  <a:buFont typeface="Wingdings" panose="05000000000000000000" pitchFamily="2" charset="2"/>
                  <a:buChar char="Ø"/>
                </a:pPr>
                <a:r>
                  <a:rPr lang="en-US" sz="2800"/>
                  <a:t>   </a:t>
                </a:r>
                <a14:m>
                  <m:oMath xmlns:m="http://schemas.openxmlformats.org/officeDocument/2006/math">
                    <m:sSup>
                      <m:sSupPr>
                        <m:ctrlPr>
                          <a:rPr lang="en-US" sz="2800" i="1" smtClean="0">
                            <a:latin typeface="Cambria Math" panose="02040503050406030204" pitchFamily="18" charset="0"/>
                          </a:rPr>
                        </m:ctrlPr>
                      </m:sSupPr>
                      <m:e>
                        <m:r>
                          <a:rPr lang="en-IN" sz="2800" b="0" i="1" smtClean="0">
                            <a:latin typeface="Cambria Math" panose="02040503050406030204" pitchFamily="18" charset="0"/>
                          </a:rPr>
                          <m:t>𝑧</m:t>
                        </m:r>
                      </m:e>
                      <m:sup>
                        <m:r>
                          <a:rPr lang="en-IN" sz="2800" i="1">
                            <a:latin typeface="Cambria Math" panose="02040503050406030204" pitchFamily="18" charset="0"/>
                          </a:rPr>
                          <m:t>𝑘</m:t>
                        </m:r>
                        <m:r>
                          <a:rPr lang="en-IN" sz="2800" b="0" i="1" smtClean="0">
                            <a:latin typeface="Cambria Math" panose="02040503050406030204" pitchFamily="18" charset="0"/>
                          </a:rPr>
                          <m:t>+1</m:t>
                        </m:r>
                      </m:sup>
                    </m:sSup>
                  </m:oMath>
                </a14:m>
                <a:r>
                  <a:rPr lang="en-US" sz="2800" b="0" i="0">
                    <a:effectLst/>
                  </a:rPr>
                  <a:t> = </a:t>
                </a:r>
                <a14:m>
                  <m:oMath xmlns:m="http://schemas.openxmlformats.org/officeDocument/2006/math">
                    <m:sSub>
                      <m:sSubPr>
                        <m:ctrlPr>
                          <a:rPr lang="en-IN" sz="2800" i="1">
                            <a:latin typeface="Cambria Math" panose="02040503050406030204" pitchFamily="18" charset="0"/>
                            <a:ea typeface="Cambria Math" panose="02040503050406030204" pitchFamily="18" charset="0"/>
                          </a:rPr>
                        </m:ctrlPr>
                      </m:sSubPr>
                      <m:e>
                        <m:r>
                          <a:rPr lang="en-IN" sz="2800" i="1">
                            <a:latin typeface="Cambria Math" panose="02040503050406030204" pitchFamily="18" charset="0"/>
                            <a:ea typeface="Cambria Math" panose="02040503050406030204" pitchFamily="18" charset="0"/>
                          </a:rPr>
                          <m:t>𝑆</m:t>
                        </m:r>
                      </m:e>
                      <m:sub>
                        <m:f>
                          <m:fPr>
                            <m:ctrlPr>
                              <a:rPr lang="en-IN" sz="2800" i="1" smtClean="0">
                                <a:latin typeface="Cambria Math" panose="02040503050406030204" pitchFamily="18" charset="0"/>
                                <a:ea typeface="Cambria Math" panose="02040503050406030204" pitchFamily="18" charset="0"/>
                              </a:rPr>
                            </m:ctrlPr>
                          </m:fPr>
                          <m:num>
                            <m:r>
                              <m:rPr>
                                <m:nor/>
                              </m:rPr>
                              <a:rPr lang="el-GR" sz="2800"/>
                              <m:t>τ</m:t>
                            </m:r>
                          </m:num>
                          <m:den>
                            <m:r>
                              <a:rPr lang="en-IN" sz="2800" i="1" smtClean="0">
                                <a:latin typeface="Cambria Math" panose="02040503050406030204" pitchFamily="18" charset="0"/>
                                <a:ea typeface="Cambria Math" panose="02040503050406030204" pitchFamily="18" charset="0"/>
                              </a:rPr>
                              <m:t>𝜌</m:t>
                            </m:r>
                          </m:den>
                        </m:f>
                      </m:sub>
                    </m:sSub>
                    <m:r>
                      <a:rPr lang="en-IN" sz="2800" i="1">
                        <a:latin typeface="Cambria Math" panose="02040503050406030204" pitchFamily="18" charset="0"/>
                      </a:rPr>
                      <m:t>(</m:t>
                    </m:r>
                    <m:sSup>
                      <m:sSupPr>
                        <m:ctrlPr>
                          <a:rPr lang="en-US" sz="2800" i="1">
                            <a:latin typeface="Cambria Math" panose="02040503050406030204" pitchFamily="18" charset="0"/>
                          </a:rPr>
                        </m:ctrlPr>
                      </m:sSupPr>
                      <m:e>
                        <m:r>
                          <a:rPr lang="en-IN" sz="2800" i="1">
                            <a:latin typeface="Cambria Math" panose="02040503050406030204" pitchFamily="18" charset="0"/>
                          </a:rPr>
                          <m:t>𝑥</m:t>
                        </m:r>
                      </m:e>
                      <m:sup>
                        <m:r>
                          <a:rPr lang="en-IN" sz="2800" i="1">
                            <a:latin typeface="Cambria Math" panose="02040503050406030204" pitchFamily="18" charset="0"/>
                          </a:rPr>
                          <m:t>𝑘</m:t>
                        </m:r>
                        <m:r>
                          <a:rPr lang="en-IN" sz="2800" i="1">
                            <a:latin typeface="Cambria Math" panose="02040503050406030204" pitchFamily="18" charset="0"/>
                          </a:rPr>
                          <m:t>+1</m:t>
                        </m:r>
                      </m:sup>
                    </m:sSup>
                    <m:r>
                      <a:rPr lang="en-IN" sz="2800" i="1">
                        <a:latin typeface="Cambria Math" panose="02040503050406030204" pitchFamily="18" charset="0"/>
                      </a:rPr>
                      <m:t>+ </m:t>
                    </m:r>
                    <m:f>
                      <m:fPr>
                        <m:ctrlPr>
                          <a:rPr lang="en-IN" sz="2800" i="1">
                            <a:latin typeface="Cambria Math" panose="02040503050406030204" pitchFamily="18" charset="0"/>
                          </a:rPr>
                        </m:ctrlPr>
                      </m:fPr>
                      <m:num>
                        <m:r>
                          <a:rPr lang="en-IN" sz="2800" i="1">
                            <a:latin typeface="Cambria Math" panose="02040503050406030204" pitchFamily="18" charset="0"/>
                          </a:rPr>
                          <m:t>1</m:t>
                        </m:r>
                      </m:num>
                      <m:den>
                        <m:r>
                          <a:rPr lang="en-IN" sz="2800" i="1">
                            <a:latin typeface="Cambria Math" panose="02040503050406030204" pitchFamily="18" charset="0"/>
                            <a:ea typeface="Cambria Math" panose="02040503050406030204" pitchFamily="18" charset="0"/>
                          </a:rPr>
                          <m:t>𝜌</m:t>
                        </m:r>
                      </m:den>
                    </m:f>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𝑘</m:t>
                        </m:r>
                      </m:sup>
                    </m:sSup>
                  </m:oMath>
                </a14:m>
                <a:r>
                  <a:rPr lang="en-US" sz="2800" b="0" i="0">
                    <a:effectLst/>
                  </a:rPr>
                  <a:t>)</a:t>
                </a:r>
              </a:p>
              <a:p>
                <a:pPr>
                  <a:buFont typeface="Wingdings" panose="05000000000000000000" pitchFamily="2" charset="2"/>
                  <a:buChar char="Ø"/>
                </a:pPr>
                <a:endParaRPr lang="en-IN"/>
              </a:p>
              <a:p>
                <a:pPr>
                  <a:buFont typeface="Wingdings" panose="05000000000000000000" pitchFamily="2" charset="2"/>
                  <a:buChar char="Ø"/>
                </a:pPr>
                <a:r>
                  <a:rPr lang="en-US" sz="2800"/>
                  <a:t>   </a:t>
                </a:r>
                <a14:m>
                  <m:oMath xmlns:m="http://schemas.openxmlformats.org/officeDocument/2006/math">
                    <m:sSup>
                      <m:sSupPr>
                        <m:ctrlPr>
                          <a:rPr lang="en-US" sz="2800" i="1" smtClean="0">
                            <a:latin typeface="Cambria Math" panose="02040503050406030204" pitchFamily="18" charset="0"/>
                          </a:rPr>
                        </m:ctrlPr>
                      </m:sSupPr>
                      <m:e>
                        <m:r>
                          <a:rPr lang="en-IN" sz="2800" b="0" i="1" smtClean="0">
                            <a:latin typeface="Cambria Math" panose="02040503050406030204" pitchFamily="18" charset="0"/>
                          </a:rPr>
                          <m:t>𝑢</m:t>
                        </m:r>
                      </m:e>
                      <m:sup>
                        <m:r>
                          <a:rPr lang="en-IN" sz="2800" i="1">
                            <a:latin typeface="Cambria Math" panose="02040503050406030204" pitchFamily="18" charset="0"/>
                          </a:rPr>
                          <m:t>𝑘</m:t>
                        </m:r>
                        <m:r>
                          <a:rPr lang="en-IN" sz="2800" b="0" i="1" smtClean="0">
                            <a:latin typeface="Cambria Math" panose="02040503050406030204" pitchFamily="18" charset="0"/>
                          </a:rPr>
                          <m:t>+1</m:t>
                        </m:r>
                      </m:sup>
                    </m:sSup>
                    <m:r>
                      <a:rPr lang="en-IN" sz="2800" b="0" i="1" smtClean="0">
                        <a:latin typeface="Cambria Math" panose="02040503050406030204" pitchFamily="18" charset="0"/>
                      </a:rPr>
                      <m:t>=</m:t>
                    </m:r>
                    <m:sSup>
                      <m:sSupPr>
                        <m:ctrlPr>
                          <a:rPr lang="en-US" sz="2800" i="1">
                            <a:latin typeface="Cambria Math" panose="02040503050406030204" pitchFamily="18" charset="0"/>
                          </a:rPr>
                        </m:ctrlPr>
                      </m:sSupPr>
                      <m:e>
                        <m:r>
                          <a:rPr lang="en-IN" sz="2800" b="0" i="1" smtClean="0">
                            <a:latin typeface="Cambria Math" panose="02040503050406030204" pitchFamily="18" charset="0"/>
                          </a:rPr>
                          <m:t>𝑢</m:t>
                        </m:r>
                      </m:e>
                      <m:sup>
                        <m:r>
                          <a:rPr lang="en-IN" sz="2800" i="1">
                            <a:latin typeface="Cambria Math" panose="02040503050406030204" pitchFamily="18" charset="0"/>
                          </a:rPr>
                          <m:t>𝑘</m:t>
                        </m:r>
                      </m:sup>
                    </m:sSup>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IN" sz="2800" i="1">
                            <a:latin typeface="Cambria Math" panose="02040503050406030204" pitchFamily="18" charset="0"/>
                          </a:rPr>
                          <m:t>𝑥</m:t>
                        </m:r>
                      </m:e>
                      <m:sup>
                        <m:r>
                          <a:rPr lang="en-IN" sz="2800" i="1">
                            <a:latin typeface="Cambria Math" panose="02040503050406030204" pitchFamily="18" charset="0"/>
                          </a:rPr>
                          <m:t>𝑘</m:t>
                        </m:r>
                        <m:r>
                          <a:rPr lang="en-IN" sz="2800" i="1">
                            <a:latin typeface="Cambria Math" panose="02040503050406030204" pitchFamily="18" charset="0"/>
                          </a:rPr>
                          <m:t>+1</m:t>
                        </m:r>
                      </m:sup>
                    </m:sSup>
                    <m:r>
                      <a:rPr lang="en-IN" sz="2800" b="0" i="1" smtClean="0">
                        <a:latin typeface="Cambria Math" panose="02040503050406030204" pitchFamily="18" charset="0"/>
                      </a:rPr>
                      <m:t> −</m:t>
                    </m:r>
                    <m:sSup>
                      <m:sSupPr>
                        <m:ctrlPr>
                          <a:rPr lang="en-US" sz="2800" i="1">
                            <a:latin typeface="Cambria Math" panose="02040503050406030204" pitchFamily="18" charset="0"/>
                          </a:rPr>
                        </m:ctrlPr>
                      </m:sSupPr>
                      <m:e>
                        <m:r>
                          <a:rPr lang="en-IN" sz="2800" b="0" i="1" smtClean="0">
                            <a:latin typeface="Cambria Math" panose="02040503050406030204" pitchFamily="18" charset="0"/>
                          </a:rPr>
                          <m:t>𝑢</m:t>
                        </m:r>
                      </m:e>
                      <m:sup>
                        <m:r>
                          <a:rPr lang="en-IN" sz="2800" i="1">
                            <a:latin typeface="Cambria Math" panose="02040503050406030204" pitchFamily="18" charset="0"/>
                          </a:rPr>
                          <m:t>𝑘</m:t>
                        </m:r>
                        <m:r>
                          <a:rPr lang="en-IN" sz="2800" i="1">
                            <a:latin typeface="Cambria Math" panose="02040503050406030204" pitchFamily="18" charset="0"/>
                          </a:rPr>
                          <m:t>+1</m:t>
                        </m:r>
                      </m:sup>
                    </m:sSup>
                    <m:r>
                      <a:rPr lang="en-IN" sz="2800" b="0" i="1" smtClean="0">
                        <a:latin typeface="Cambria Math" panose="02040503050406030204" pitchFamily="18" charset="0"/>
                        <a:ea typeface="Cambria Math" panose="02040503050406030204" pitchFamily="18" charset="0"/>
                      </a:rPr>
                      <m:t>)</m:t>
                    </m:r>
                  </m:oMath>
                </a14:m>
                <a:endParaRPr lang="en-US" sz="2800" b="0" i="0">
                  <a:effectLst/>
                </a:endParaRPr>
              </a:p>
              <a:p>
                <a:pPr marL="0" indent="0">
                  <a:buNone/>
                </a:pPr>
                <a:endParaRPr lang="en-IN" sz="1400"/>
              </a:p>
            </p:txBody>
          </p:sp>
        </mc:Choice>
        <mc:Fallback xmlns="">
          <p:sp>
            <p:nvSpPr>
              <p:cNvPr id="3" name="Content Placeholder 2">
                <a:extLst>
                  <a:ext uri="{FF2B5EF4-FFF2-40B4-BE49-F238E27FC236}">
                    <a16:creationId xmlns:a16="http://schemas.microsoft.com/office/drawing/2014/main" id="{9F3A8C7C-15BD-5FC9-740D-7DCEA762DF9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281563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9D0BE-8B9B-F7FF-563D-84E3DD79BDC0}"/>
                  </a:ext>
                </a:extLst>
              </p:cNvPr>
              <p:cNvSpPr txBox="1"/>
              <p:nvPr/>
            </p:nvSpPr>
            <p:spPr>
              <a:xfrm>
                <a:off x="343037" y="2033870"/>
                <a:ext cx="3598413" cy="646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i="1" smtClean="0">
                              <a:effectLst/>
                              <a:latin typeface="Cambria Math" panose="02040503050406030204" pitchFamily="18" charset="0"/>
                              <a:ea typeface="Calibri" panose="020F0502020204030204" pitchFamily="34" charset="0"/>
                            </a:rPr>
                          </m:ctrlPr>
                        </m:funcPr>
                        <m:fName>
                          <m:r>
                            <a:rPr lang="en-US" sz="1800" i="1">
                              <a:effectLst/>
                              <a:latin typeface="Cambria Math" panose="02040503050406030204" pitchFamily="18" charset="0"/>
                              <a:ea typeface="Calibri" panose="020F0502020204030204" pitchFamily="34" charset="0"/>
                              <a:cs typeface="Times New Roman" panose="02020603050405020304" pitchFamily="18" charset="0"/>
                            </a:rPr>
                            <m:t>𝑚𝑖𝑛</m:t>
                          </m:r>
                        </m:fName>
                        <m:e>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e>
                      </m:func>
                      <m:sSub>
                        <m:sSubPr>
                          <m:ctrlPr>
                            <a:rPr lang="en-IN" i="1">
                              <a:effectLst/>
                              <a:latin typeface="Cambria Math" panose="02040503050406030204" pitchFamily="18" charset="0"/>
                              <a:ea typeface="Calibri" panose="020F0502020204030204" pitchFamily="34" charset="0"/>
                            </a:rPr>
                          </m:ctrlPr>
                        </m:sSubPr>
                        <m:e>
                          <m:d>
                            <m:dPr>
                              <m:begChr m:val="‖"/>
                              <m:endChr m:val="‖"/>
                              <m:ctrlPr>
                                <a:rPr lang="en-IN" i="1">
                                  <a:effectLst/>
                                  <a:latin typeface="Cambria Math" panose="02040503050406030204" pitchFamily="18" charset="0"/>
                                  <a:ea typeface="Calibri" panose="020F0502020204030204" pitchFamily="34"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d>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m:rPr>
                          <m:nor/>
                        </m:rPr>
                        <a:rPr lang="en-US" sz="1800">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1800">
                  <a:effectLst/>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en-US" sz="1800">
                          <a:effectLst/>
                          <a:latin typeface="Cambria Math" panose="02040503050406030204" pitchFamily="18" charset="0"/>
                          <a:ea typeface="Calibri" panose="020F0502020204030204" pitchFamily="34" charset="0"/>
                          <a:cs typeface="Times New Roman" panose="02020603050405020304" pitchFamily="18" charset="0"/>
                        </a:rPr>
                        <m:t>s</m:t>
                      </m:r>
                      <m:r>
                        <m:rPr>
                          <m:nor/>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t</m:t>
                      </m:r>
                      <m:r>
                        <m:rPr>
                          <m:nor/>
                        </m:rPr>
                        <a:rPr lang="en-US" sz="180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𝐴𝑥</m:t>
                      </m:r>
                      <m:r>
                        <a:rPr lang="en-US" sz="1800" i="1">
                          <a:effectLst/>
                          <a:latin typeface="Cambria Math" panose="02040503050406030204" pitchFamily="18" charset="0"/>
                          <a:ea typeface="Calibri" panose="020F0502020204030204" pitchFamily="34"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oMath>
                  </m:oMathPara>
                </a14:m>
                <a:br>
                  <a:rPr lang="en-US" sz="1800">
                    <a:effectLst/>
                    <a:ea typeface="Calibri" panose="020F0502020204030204" pitchFamily="34" charset="0"/>
                    <a:cs typeface="Times New Roman" panose="02020603050405020304" pitchFamily="18" charset="0"/>
                  </a:rPr>
                </a:br>
                <a:endParaRPr lang="en-IN"/>
              </a:p>
            </p:txBody>
          </p:sp>
        </mc:Choice>
        <mc:Fallback xmlns="">
          <p:sp>
            <p:nvSpPr>
              <p:cNvPr id="4" name="TextBox 3">
                <a:extLst>
                  <a:ext uri="{FF2B5EF4-FFF2-40B4-BE49-F238E27FC236}">
                    <a16:creationId xmlns:a16="http://schemas.microsoft.com/office/drawing/2014/main" id="{8EF9D0BE-8B9B-F7FF-563D-84E3DD79BDC0}"/>
                  </a:ext>
                </a:extLst>
              </p:cNvPr>
              <p:cNvSpPr txBox="1">
                <a:spLocks noRot="1" noChangeAspect="1" noMove="1" noResize="1" noEditPoints="1" noAdjustHandles="1" noChangeArrowheads="1" noChangeShapeType="1" noTextEdit="1"/>
              </p:cNvSpPr>
              <p:nvPr/>
            </p:nvSpPr>
            <p:spPr>
              <a:xfrm>
                <a:off x="343037" y="2033870"/>
                <a:ext cx="3598413" cy="646395"/>
              </a:xfrm>
              <a:prstGeom prst="rect">
                <a:avLst/>
              </a:prstGeom>
              <a:blipFill>
                <a:blip r:embed="rId2"/>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F1F235DE-88DD-C03F-79E7-4F7276BB02EB}"/>
              </a:ext>
            </a:extLst>
          </p:cNvPr>
          <p:cNvSpPr txBox="1"/>
          <p:nvPr/>
        </p:nvSpPr>
        <p:spPr>
          <a:xfrm>
            <a:off x="1503405" y="610523"/>
            <a:ext cx="1218603" cy="646331"/>
          </a:xfrm>
          <a:prstGeom prst="rect">
            <a:avLst/>
          </a:prstGeom>
          <a:noFill/>
        </p:spPr>
        <p:txBody>
          <a:bodyPr wrap="none" rtlCol="0">
            <a:spAutoFit/>
          </a:bodyPr>
          <a:lstStyle/>
          <a:p>
            <a:r>
              <a:rPr lang="en-GB" sz="3600"/>
              <a:t>LAD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D0D347-4DE9-EBEA-6E36-763ADB9AEC80}"/>
                  </a:ext>
                </a:extLst>
              </p:cNvPr>
              <p:cNvSpPr txBox="1"/>
              <p:nvPr/>
            </p:nvSpPr>
            <p:spPr>
              <a:xfrm>
                <a:off x="321928" y="4103677"/>
                <a:ext cx="3517310" cy="1676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𝑘</m:t>
                          </m:r>
                          <m:r>
                            <a:rPr lang="en-US" sz="1600" b="0" i="1" smtClean="0">
                              <a:latin typeface="Cambria Math" panose="02040503050406030204" pitchFamily="18" charset="0"/>
                            </a:rPr>
                            <m:t>+1</m:t>
                          </m:r>
                        </m:sup>
                      </m:sSup>
                      <m:r>
                        <a:rPr lang="en-US" sz="1600" b="0" i="1" smtClean="0">
                          <a:latin typeface="Cambria Math" panose="02040503050406030204" pitchFamily="18" charset="0"/>
                        </a:rPr>
                        <m:t> ≔</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sSup>
                                <m:sSupPr>
                                  <m:ctrlPr>
                                    <a:rPr lang="en-IN" sz="1600" i="1">
                                      <a:latin typeface="Cambria Math" panose="02040503050406030204" pitchFamily="18" charset="0"/>
                                    </a:rPr>
                                  </m:ctrlPr>
                                </m:sSupPr>
                                <m:e>
                                  <m:r>
                                    <a:rPr lang="en-IN" sz="1600" i="1">
                                      <a:latin typeface="Cambria Math" panose="02040503050406030204" pitchFamily="18" charset="0"/>
                                    </a:rPr>
                                    <m:t>𝐴</m:t>
                                  </m:r>
                                </m:e>
                                <m:sup>
                                  <m:r>
                                    <a:rPr lang="en-IN" sz="1600" i="1">
                                      <a:latin typeface="Cambria Math" panose="02040503050406030204" pitchFamily="18" charset="0"/>
                                    </a:rPr>
                                    <m:t>𝑇</m:t>
                                  </m:r>
                                </m:sup>
                              </m:sSup>
                              <m:r>
                                <a:rPr lang="en-IN" sz="1600" i="1">
                                  <a:latin typeface="Cambria Math" panose="02040503050406030204" pitchFamily="18" charset="0"/>
                                </a:rPr>
                                <m:t>𝐴</m:t>
                              </m:r>
                            </m:e>
                          </m:d>
                        </m:e>
                        <m:sup>
                          <m:r>
                            <a:rPr lang="en-IN" sz="1600">
                              <a:latin typeface="Cambria Math" panose="02040503050406030204" pitchFamily="18" charset="0"/>
                            </a:rPr>
                            <m:t>−1</m:t>
                          </m:r>
                        </m:sup>
                      </m:sSup>
                      <m:sSup>
                        <m:sSupPr>
                          <m:ctrlPr>
                            <a:rPr lang="en-IN" sz="1600" i="1">
                              <a:latin typeface="Cambria Math" panose="02040503050406030204" pitchFamily="18" charset="0"/>
                            </a:rPr>
                          </m:ctrlPr>
                        </m:sSupPr>
                        <m:e>
                          <m:r>
                            <a:rPr lang="en-IN" sz="1600" i="1">
                              <a:latin typeface="Cambria Math" panose="02040503050406030204" pitchFamily="18" charset="0"/>
                            </a:rPr>
                            <m:t>𝐴</m:t>
                          </m:r>
                        </m:e>
                        <m:sup>
                          <m:r>
                            <a:rPr lang="en-IN" sz="1600" i="1">
                              <a:latin typeface="Cambria Math" panose="02040503050406030204" pitchFamily="18" charset="0"/>
                            </a:rPr>
                            <m:t>𝑇</m:t>
                          </m:r>
                        </m:sup>
                      </m:sSup>
                      <m:d>
                        <m:dPr>
                          <m:ctrlPr>
                            <a:rPr lang="en-IN" sz="1600" i="1">
                              <a:latin typeface="Cambria Math" panose="02040503050406030204" pitchFamily="18" charset="0"/>
                            </a:rPr>
                          </m:ctrlPr>
                        </m:dPr>
                        <m:e>
                          <m:r>
                            <a:rPr lang="en-IN" sz="1600" i="1">
                              <a:latin typeface="Cambria Math" panose="02040503050406030204" pitchFamily="18" charset="0"/>
                            </a:rPr>
                            <m:t>𝑏</m:t>
                          </m:r>
                          <m:r>
                            <a:rPr lang="en-IN" sz="1600">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𝑧</m:t>
                              </m:r>
                            </m:e>
                            <m:sup>
                              <m:r>
                                <a:rPr lang="en-IN" sz="1600" i="1">
                                  <a:latin typeface="Cambria Math" panose="02040503050406030204" pitchFamily="18" charset="0"/>
                                </a:rPr>
                                <m:t>𝑘</m:t>
                              </m:r>
                            </m:sup>
                          </m:sSup>
                          <m:r>
                            <a:rPr lang="en-IN" sz="1600">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𝑢</m:t>
                              </m:r>
                            </m:e>
                            <m:sup>
                              <m:r>
                                <a:rPr lang="en-IN" sz="1600" i="1">
                                  <a:latin typeface="Cambria Math" panose="02040503050406030204" pitchFamily="18" charset="0"/>
                                </a:rPr>
                                <m:t>𝑘</m:t>
                              </m:r>
                            </m:sup>
                          </m:sSup>
                        </m:e>
                      </m:d>
                    </m:oMath>
                  </m:oMathPara>
                </a14:m>
                <a:endParaRPr lang="en-US" sz="1600" dirty="0"/>
              </a:p>
              <a:p>
                <a:pPr/>
                <a:br>
                  <a:rPr lang="en-US" sz="1600" dirty="0"/>
                </a:b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rPr>
                          </m:ctrlPr>
                        </m:sSupPr>
                        <m:e>
                          <m:r>
                            <a:rPr lang="en-IN" sz="1600" i="1">
                              <a:latin typeface="Cambria Math" panose="02040503050406030204" pitchFamily="18" charset="0"/>
                            </a:rPr>
                            <m:t>𝑧</m:t>
                          </m:r>
                        </m:e>
                        <m:sup>
                          <m:r>
                            <a:rPr lang="en-IN" sz="1600" i="1">
                              <a:latin typeface="Cambria Math" panose="02040503050406030204" pitchFamily="18" charset="0"/>
                            </a:rPr>
                            <m:t>𝑘</m:t>
                          </m:r>
                          <m:r>
                            <a:rPr lang="en-IN" sz="1600">
                              <a:latin typeface="Cambria Math" panose="02040503050406030204" pitchFamily="18" charset="0"/>
                            </a:rPr>
                            <m:t>+1</m:t>
                          </m:r>
                        </m:sup>
                      </m:sSup>
                      <m:r>
                        <a:rPr lang="en-IN" sz="1600">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𝑆</m:t>
                          </m:r>
                        </m:e>
                        <m:sub>
                          <m:d>
                            <m:dPr>
                              <m:ctrlPr>
                                <a:rPr lang="en-IN" sz="1600" i="1">
                                  <a:latin typeface="Cambria Math" panose="02040503050406030204" pitchFamily="18" charset="0"/>
                                </a:rPr>
                              </m:ctrlPr>
                            </m:dPr>
                            <m:e>
                              <m:f>
                                <m:fPr>
                                  <m:type m:val="lin"/>
                                  <m:ctrlPr>
                                    <a:rPr lang="en-IN" sz="1600" i="1">
                                      <a:latin typeface="Cambria Math" panose="02040503050406030204" pitchFamily="18" charset="0"/>
                                    </a:rPr>
                                  </m:ctrlPr>
                                </m:fPr>
                                <m:num>
                                  <m:r>
                                    <a:rPr lang="en-IN" sz="1600">
                                      <a:latin typeface="Cambria Math" panose="02040503050406030204" pitchFamily="18" charset="0"/>
                                    </a:rPr>
                                    <m:t>1</m:t>
                                  </m:r>
                                </m:num>
                                <m:den>
                                  <m:r>
                                    <a:rPr lang="en-IN" sz="1600" i="1">
                                      <a:latin typeface="Cambria Math" panose="02040503050406030204" pitchFamily="18" charset="0"/>
                                    </a:rPr>
                                    <m:t>𝜌</m:t>
                                  </m:r>
                                </m:den>
                              </m:f>
                            </m:e>
                          </m:d>
                        </m:sub>
                      </m:sSub>
                      <m:d>
                        <m:dPr>
                          <m:ctrlPr>
                            <a:rPr lang="en-IN" sz="1600" i="1">
                              <a:latin typeface="Cambria Math" panose="02040503050406030204" pitchFamily="18" charset="0"/>
                            </a:rPr>
                          </m:ctrlPr>
                        </m:dPr>
                        <m:e>
                          <m:r>
                            <a:rPr lang="en-IN" sz="1600" i="1">
                              <a:latin typeface="Cambria Math" panose="02040503050406030204" pitchFamily="18" charset="0"/>
                            </a:rPr>
                            <m:t>𝐴</m:t>
                          </m:r>
                          <m:sSup>
                            <m:sSupPr>
                              <m:ctrlPr>
                                <a:rPr lang="en-IN" sz="1600" i="1">
                                  <a:latin typeface="Cambria Math" panose="02040503050406030204" pitchFamily="18" charset="0"/>
                                </a:rPr>
                              </m:ctrlPr>
                            </m:sSupPr>
                            <m:e>
                              <m:r>
                                <a:rPr lang="en-IN" sz="1600" i="1">
                                  <a:latin typeface="Cambria Math" panose="02040503050406030204" pitchFamily="18" charset="0"/>
                                </a:rPr>
                                <m:t>𝑥</m:t>
                              </m:r>
                            </m:e>
                            <m:sup>
                              <m:r>
                                <a:rPr lang="en-IN" sz="1600" i="1">
                                  <a:latin typeface="Cambria Math" panose="02040503050406030204" pitchFamily="18" charset="0"/>
                                </a:rPr>
                                <m:t>𝑘</m:t>
                              </m:r>
                              <m:r>
                                <a:rPr lang="en-IN" sz="1600">
                                  <a:latin typeface="Cambria Math" panose="02040503050406030204" pitchFamily="18" charset="0"/>
                                </a:rPr>
                                <m:t>+1</m:t>
                              </m:r>
                            </m:sup>
                          </m:sSup>
                          <m:r>
                            <a:rPr lang="en-IN" sz="1600">
                              <a:latin typeface="Cambria Math" panose="02040503050406030204" pitchFamily="18" charset="0"/>
                            </a:rPr>
                            <m:t>−</m:t>
                          </m:r>
                          <m:r>
                            <a:rPr lang="en-IN" sz="1600" i="1">
                              <a:latin typeface="Cambria Math" panose="02040503050406030204" pitchFamily="18" charset="0"/>
                            </a:rPr>
                            <m:t>𝑏</m:t>
                          </m:r>
                          <m:r>
                            <a:rPr lang="en-IN" sz="1600">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𝑢</m:t>
                              </m:r>
                            </m:e>
                            <m:sup>
                              <m:r>
                                <a:rPr lang="en-IN" sz="1600" i="1">
                                  <a:latin typeface="Cambria Math" panose="02040503050406030204" pitchFamily="18" charset="0"/>
                                </a:rPr>
                                <m:t>𝑘</m:t>
                              </m:r>
                            </m:sup>
                          </m:sSup>
                        </m:e>
                      </m:d>
                    </m:oMath>
                  </m:oMathPara>
                </a14:m>
                <a:endParaRPr lang="en-US" sz="1600" dirty="0"/>
              </a:p>
              <a:p>
                <a:pPr/>
                <a:br>
                  <a:rPr lang="en-US" sz="1600" b="1" i="1" dirty="0"/>
                </a:b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ea typeface="Calibri" panose="020F0502020204030204" pitchFamily="34" charset="0"/>
                            </a:rPr>
                          </m:ctrlPr>
                        </m:sSupPr>
                        <m:e>
                          <m:r>
                            <a:rPr lang="en-US" sz="1600" b="0" i="1">
                              <a:latin typeface="Cambria Math" panose="02040503050406030204" pitchFamily="18" charset="0"/>
                              <a:ea typeface="Calibri" panose="020F0502020204030204" pitchFamily="34" charset="0"/>
                              <a:cs typeface="Times New Roman" panose="02020603050405020304" pitchFamily="18" charset="0"/>
                            </a:rPr>
                            <m:t>𝑢</m:t>
                          </m:r>
                        </m:e>
                        <m:sup>
                          <m:r>
                            <a:rPr lang="en-US" sz="1600" b="0" i="1">
                              <a:latin typeface="Cambria Math" panose="02040503050406030204" pitchFamily="18" charset="0"/>
                              <a:ea typeface="Calibri" panose="020F0502020204030204" pitchFamily="34" charset="0"/>
                              <a:cs typeface="Times New Roman" panose="02020603050405020304" pitchFamily="18" charset="0"/>
                            </a:rPr>
                            <m:t>𝑘</m:t>
                          </m:r>
                          <m:r>
                            <a:rPr lang="en-US" sz="1600" b="0" i="1">
                              <a:latin typeface="Cambria Math" panose="02040503050406030204" pitchFamily="18" charset="0"/>
                              <a:ea typeface="Calibri" panose="020F0502020204030204" pitchFamily="34" charset="0"/>
                              <a:cs typeface="Times New Roman" panose="02020603050405020304" pitchFamily="18" charset="0"/>
                            </a:rPr>
                            <m:t>+1</m:t>
                          </m:r>
                        </m:sup>
                      </m:sSup>
                      <m:r>
                        <a:rPr lang="en-US" sz="1600" b="0" i="1">
                          <a:latin typeface="Cambria Math" panose="02040503050406030204" pitchFamily="18" charset="0"/>
                          <a:ea typeface="Calibri" panose="020F0502020204030204" pitchFamily="34" charset="0"/>
                          <a:cs typeface="Times New Roman" panose="02020603050405020304" pitchFamily="18" charset="0"/>
                        </a:rPr>
                        <m:t>=</m:t>
                      </m:r>
                      <m:sSup>
                        <m:sSupPr>
                          <m:ctrlPr>
                            <a:rPr lang="en-IN" sz="1600" i="1">
                              <a:latin typeface="Cambria Math" panose="02040503050406030204" pitchFamily="18" charset="0"/>
                              <a:ea typeface="Calibri" panose="020F0502020204030204" pitchFamily="34" charset="0"/>
                            </a:rPr>
                          </m:ctrlPr>
                        </m:sSupPr>
                        <m:e>
                          <m:r>
                            <a:rPr lang="en-US" sz="1600" b="0" i="1">
                              <a:latin typeface="Cambria Math" panose="02040503050406030204" pitchFamily="18" charset="0"/>
                              <a:ea typeface="Calibri" panose="020F0502020204030204" pitchFamily="34" charset="0"/>
                              <a:cs typeface="Times New Roman" panose="02020603050405020304" pitchFamily="18" charset="0"/>
                            </a:rPr>
                            <m:t>𝑢</m:t>
                          </m:r>
                        </m:e>
                        <m:sup>
                          <m:r>
                            <a:rPr lang="en-US" sz="1600" b="0" i="1">
                              <a:latin typeface="Cambria Math" panose="02040503050406030204" pitchFamily="18" charset="0"/>
                              <a:ea typeface="Calibri" panose="020F0502020204030204" pitchFamily="34" charset="0"/>
                              <a:cs typeface="Times New Roman" panose="02020603050405020304" pitchFamily="18" charset="0"/>
                            </a:rPr>
                            <m:t>𝑘</m:t>
                          </m:r>
                        </m:sup>
                      </m:sSup>
                      <m:r>
                        <a:rPr lang="en-US" sz="1600" b="0" i="1">
                          <a:latin typeface="Cambria Math" panose="02040503050406030204" pitchFamily="18" charset="0"/>
                          <a:ea typeface="Calibri" panose="020F0502020204030204" pitchFamily="34" charset="0"/>
                          <a:cs typeface="Times New Roman" panose="02020603050405020304" pitchFamily="18" charset="0"/>
                        </a:rPr>
                        <m:t>+(</m:t>
                      </m:r>
                      <m:r>
                        <a:rPr lang="en-US" sz="1600" b="0" i="1">
                          <a:latin typeface="Cambria Math" panose="02040503050406030204" pitchFamily="18" charset="0"/>
                          <a:ea typeface="Calibri" panose="020F0502020204030204" pitchFamily="34" charset="0"/>
                          <a:cs typeface="Times New Roman" panose="02020603050405020304" pitchFamily="18" charset="0"/>
                        </a:rPr>
                        <m:t>𝐴</m:t>
                      </m:r>
                      <m:sSup>
                        <m:sSupPr>
                          <m:ctrlPr>
                            <a:rPr lang="en-IN" sz="1600" i="1">
                              <a:latin typeface="Cambria Math" panose="02040503050406030204" pitchFamily="18" charset="0"/>
                              <a:ea typeface="Calibri" panose="020F0502020204030204" pitchFamily="34" charset="0"/>
                            </a:rPr>
                          </m:ctrlPr>
                        </m:sSupPr>
                        <m:e>
                          <m:r>
                            <a:rPr lang="en-US" sz="1600" b="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b="0" i="1">
                              <a:latin typeface="Cambria Math" panose="02040503050406030204" pitchFamily="18" charset="0"/>
                              <a:ea typeface="Calibri" panose="020F0502020204030204" pitchFamily="34" charset="0"/>
                              <a:cs typeface="Times New Roman" panose="02020603050405020304" pitchFamily="18" charset="0"/>
                            </a:rPr>
                            <m:t>𝑘</m:t>
                          </m:r>
                          <m:r>
                            <a:rPr lang="en-US" sz="1600" b="0" i="1">
                              <a:latin typeface="Cambria Math" panose="02040503050406030204" pitchFamily="18" charset="0"/>
                              <a:ea typeface="Calibri" panose="020F0502020204030204" pitchFamily="34" charset="0"/>
                              <a:cs typeface="Times New Roman" panose="02020603050405020304" pitchFamily="18" charset="0"/>
                            </a:rPr>
                            <m:t>+1</m:t>
                          </m:r>
                        </m:sup>
                      </m:sSup>
                      <m:r>
                        <a:rPr lang="en-US" sz="1600" b="0" i="1">
                          <a:latin typeface="Cambria Math" panose="02040503050406030204" pitchFamily="18" charset="0"/>
                          <a:ea typeface="Calibri" panose="020F0502020204030204" pitchFamily="34" charset="0"/>
                        </a:rPr>
                        <m:t>−</m:t>
                      </m:r>
                      <m:r>
                        <a:rPr lang="en-US" sz="1600" b="0" i="1">
                          <a:latin typeface="Cambria Math" panose="02040503050406030204" pitchFamily="18" charset="0"/>
                          <a:ea typeface="Calibri" panose="020F0502020204030204" pitchFamily="34" charset="0"/>
                          <a:cs typeface="Times New Roman" panose="02020603050405020304" pitchFamily="18" charset="0"/>
                        </a:rPr>
                        <m:t>𝑏</m:t>
                      </m:r>
                      <m:r>
                        <a:rPr lang="en-US" sz="1600" b="0" i="1">
                          <a:latin typeface="Cambria Math" panose="02040503050406030204" pitchFamily="18" charset="0"/>
                          <a:ea typeface="Calibri" panose="020F0502020204030204" pitchFamily="34" charset="0"/>
                        </a:rPr>
                        <m:t>−</m:t>
                      </m:r>
                      <m:sSup>
                        <m:sSupPr>
                          <m:ctrlPr>
                            <a:rPr lang="en-IN" sz="1600" i="1">
                              <a:latin typeface="Cambria Math" panose="02040503050406030204" pitchFamily="18" charset="0"/>
                              <a:ea typeface="Calibri" panose="020F0502020204030204" pitchFamily="34" charset="0"/>
                            </a:rPr>
                          </m:ctrlPr>
                        </m:sSupPr>
                        <m:e>
                          <m:r>
                            <a:rPr lang="en-US" sz="1600" b="0" i="1">
                              <a:latin typeface="Cambria Math" panose="02040503050406030204" pitchFamily="18" charset="0"/>
                              <a:ea typeface="Calibri" panose="020F0502020204030204" pitchFamily="34" charset="0"/>
                              <a:cs typeface="Times New Roman" panose="02020603050405020304" pitchFamily="18" charset="0"/>
                            </a:rPr>
                            <m:t>𝑧</m:t>
                          </m:r>
                        </m:e>
                        <m:sup>
                          <m:r>
                            <a:rPr lang="en-US" sz="1600" b="0" i="1">
                              <a:latin typeface="Cambria Math" panose="02040503050406030204" pitchFamily="18" charset="0"/>
                              <a:ea typeface="Calibri" panose="020F0502020204030204" pitchFamily="34" charset="0"/>
                              <a:cs typeface="Times New Roman" panose="02020603050405020304" pitchFamily="18" charset="0"/>
                            </a:rPr>
                            <m:t>𝑘</m:t>
                          </m:r>
                          <m:r>
                            <a:rPr lang="en-US" sz="1600" b="0" i="1">
                              <a:latin typeface="Cambria Math" panose="02040503050406030204" pitchFamily="18" charset="0"/>
                              <a:ea typeface="Calibri" panose="020F0502020204030204" pitchFamily="34" charset="0"/>
                              <a:cs typeface="Times New Roman" panose="02020603050405020304" pitchFamily="18" charset="0"/>
                            </a:rPr>
                            <m:t>+1</m:t>
                          </m:r>
                        </m:sup>
                      </m:sSup>
                      <m:r>
                        <a:rPr lang="en-US" sz="1600" b="1"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GB" sz="1600" b="1" i="1" dirty="0"/>
              </a:p>
              <a:p>
                <a:endParaRPr lang="en-GB" sz="1600" dirty="0"/>
              </a:p>
            </p:txBody>
          </p:sp>
        </mc:Choice>
        <mc:Fallback xmlns="">
          <p:sp>
            <p:nvSpPr>
              <p:cNvPr id="6" name="TextBox 5">
                <a:extLst>
                  <a:ext uri="{FF2B5EF4-FFF2-40B4-BE49-F238E27FC236}">
                    <a16:creationId xmlns:a16="http://schemas.microsoft.com/office/drawing/2014/main" id="{72D0D347-4DE9-EBEA-6E36-763ADB9AEC80}"/>
                  </a:ext>
                </a:extLst>
              </p:cNvPr>
              <p:cNvSpPr txBox="1">
                <a:spLocks noRot="1" noChangeAspect="1" noMove="1" noResize="1" noEditPoints="1" noAdjustHandles="1" noChangeArrowheads="1" noChangeShapeType="1" noTextEdit="1"/>
              </p:cNvSpPr>
              <p:nvPr/>
            </p:nvSpPr>
            <p:spPr>
              <a:xfrm>
                <a:off x="321928" y="4103677"/>
                <a:ext cx="3517310" cy="1676164"/>
              </a:xfrm>
              <a:prstGeom prst="rect">
                <a:avLst/>
              </a:prstGeom>
              <a:blipFill>
                <a:blip r:embed="rId3"/>
                <a:stretch>
                  <a:fillRect/>
                </a:stretch>
              </a:blipFill>
            </p:spPr>
            <p:txBody>
              <a:bodyPr/>
              <a:lstStyle/>
              <a:p>
                <a:r>
                  <a:rPr lang="en-IN">
                    <a:noFill/>
                  </a:rPr>
                  <a:t> </a:t>
                </a:r>
              </a:p>
            </p:txBody>
          </p:sp>
        </mc:Fallback>
      </mc:AlternateContent>
      <p:cxnSp>
        <p:nvCxnSpPr>
          <p:cNvPr id="8" name="Straight Connector 7">
            <a:extLst>
              <a:ext uri="{FF2B5EF4-FFF2-40B4-BE49-F238E27FC236}">
                <a16:creationId xmlns:a16="http://schemas.microsoft.com/office/drawing/2014/main" id="{7C259A08-8E62-49CB-8CF1-14ACEB4B6D07}"/>
              </a:ext>
            </a:extLst>
          </p:cNvPr>
          <p:cNvCxnSpPr/>
          <p:nvPr/>
        </p:nvCxnSpPr>
        <p:spPr>
          <a:xfrm>
            <a:off x="4043662"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053474-8A5F-76C9-115E-487298E8F536}"/>
              </a:ext>
            </a:extLst>
          </p:cNvPr>
          <p:cNvSpPr txBox="1"/>
          <p:nvPr/>
        </p:nvSpPr>
        <p:spPr>
          <a:xfrm>
            <a:off x="5168119" y="610522"/>
            <a:ext cx="1420582" cy="646331"/>
          </a:xfrm>
          <a:prstGeom prst="rect">
            <a:avLst/>
          </a:prstGeom>
          <a:noFill/>
        </p:spPr>
        <p:txBody>
          <a:bodyPr wrap="none" rtlCol="0">
            <a:spAutoFit/>
          </a:bodyPr>
          <a:lstStyle/>
          <a:p>
            <a:r>
              <a:rPr lang="en-GB" sz="3600"/>
              <a:t>Huber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C50F004-740B-32A3-FB12-2FA7EFC2C863}"/>
                  </a:ext>
                </a:extLst>
              </p:cNvPr>
              <p:cNvSpPr txBox="1"/>
              <p:nvPr/>
            </p:nvSpPr>
            <p:spPr>
              <a:xfrm>
                <a:off x="4840612" y="1791046"/>
                <a:ext cx="2502124" cy="1256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min</m:t>
                              </m:r>
                            </m:e>
                            <m:lim>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𝑧</m:t>
                              </m:r>
                            </m:lim>
                          </m:limLow>
                        </m:fName>
                        <m:e>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𝑚</m:t>
                              </m:r>
                            </m:sup>
                            <m:e>
                              <m:r>
                                <a:rPr lang="en-US" sz="1600" b="0" i="1" smtClean="0">
                                  <a:latin typeface="Cambria Math" panose="02040503050406030204" pitchFamily="18" charset="0"/>
                                </a:rPr>
                                <m:t>h𝑢𝑏𝑒𝑟</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e>
                      </m:func>
                      <m:r>
                        <a:rPr lang="en-US" sz="1600" b="0" i="1" smtClean="0">
                          <a:latin typeface="Cambria Math" panose="02040503050406030204" pitchFamily="18" charset="0"/>
                        </a:rPr>
                        <m:t> </m:t>
                      </m:r>
                    </m:oMath>
                  </m:oMathPara>
                </a14:m>
                <a:endParaRPr lang="en-US" sz="1600" b="0"/>
              </a:p>
              <a:p>
                <a:pPr/>
                <a:br>
                  <a:rPr lang="en-US" sz="1600" b="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𝐴𝑥</m:t>
                      </m:r>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𝑏</m:t>
                      </m:r>
                    </m:oMath>
                  </m:oMathPara>
                </a14:m>
                <a:endParaRPr lang="en-GB" sz="1600"/>
              </a:p>
            </p:txBody>
          </p:sp>
        </mc:Choice>
        <mc:Fallback xmlns="">
          <p:sp>
            <p:nvSpPr>
              <p:cNvPr id="11" name="TextBox 10">
                <a:extLst>
                  <a:ext uri="{FF2B5EF4-FFF2-40B4-BE49-F238E27FC236}">
                    <a16:creationId xmlns:a16="http://schemas.microsoft.com/office/drawing/2014/main" id="{9C50F004-740B-32A3-FB12-2FA7EFC2C863}"/>
                  </a:ext>
                </a:extLst>
              </p:cNvPr>
              <p:cNvSpPr txBox="1">
                <a:spLocks noRot="1" noChangeAspect="1" noMove="1" noResize="1" noEditPoints="1" noAdjustHandles="1" noChangeArrowheads="1" noChangeShapeType="1" noTextEdit="1"/>
              </p:cNvSpPr>
              <p:nvPr/>
            </p:nvSpPr>
            <p:spPr>
              <a:xfrm>
                <a:off x="4840612" y="1791046"/>
                <a:ext cx="2502124" cy="125694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163BB3-1C9B-26B2-F944-9603CC0411EE}"/>
                  </a:ext>
                </a:extLst>
              </p:cNvPr>
              <p:cNvSpPr txBox="1"/>
              <p:nvPr/>
            </p:nvSpPr>
            <p:spPr>
              <a:xfrm>
                <a:off x="4420502" y="4103677"/>
                <a:ext cx="3342344" cy="2316532"/>
              </a:xfrm>
              <a:prstGeom prst="rect">
                <a:avLst/>
              </a:prstGeom>
              <a:noFill/>
            </p:spPr>
            <p:txBody>
              <a:bodyPr wrap="square">
                <a:spAutoFit/>
              </a:bodyPr>
              <a:lstStyle/>
              <a:p>
                <a:pPr algn="ctr"/>
                <a:r>
                  <a:rPr lang="en-IN" sz="1600"/>
                  <a:t>   </a:t>
                </a:r>
                <a14:m>
                  <m:oMath xmlns:m="http://schemas.openxmlformats.org/officeDocument/2006/math">
                    <m:sSup>
                      <m:sSupPr>
                        <m:ctrlPr>
                          <a:rPr lang="en-GB" sz="1600" i="1" smtClean="0">
                            <a:solidFill>
                              <a:schemeClr val="tx1"/>
                            </a:solidFill>
                            <a:latin typeface="Cambria Math" panose="02040503050406030204" pitchFamily="18" charset="0"/>
                          </a:rPr>
                        </m:ctrlPr>
                      </m:sSupPr>
                      <m:e>
                        <m:r>
                          <a:rPr lang="en-GB" sz="1600" i="1">
                            <a:solidFill>
                              <a:schemeClr val="tx1"/>
                            </a:solidFill>
                            <a:latin typeface="Cambria Math" panose="02040503050406030204" pitchFamily="18" charset="0"/>
                          </a:rPr>
                          <m:t>𝑥</m:t>
                        </m:r>
                      </m:e>
                      <m:sup>
                        <m:r>
                          <a:rPr lang="en-GB" sz="1600" i="1">
                            <a:solidFill>
                              <a:schemeClr val="tx1"/>
                            </a:solidFill>
                            <a:latin typeface="Cambria Math" panose="02040503050406030204" pitchFamily="18" charset="0"/>
                          </a:rPr>
                          <m:t>𝑘</m:t>
                        </m:r>
                        <m:r>
                          <a:rPr lang="en-GB" sz="1600">
                            <a:solidFill>
                              <a:schemeClr val="tx1"/>
                            </a:solidFill>
                            <a:latin typeface="Cambria Math" panose="02040503050406030204" pitchFamily="18" charset="0"/>
                          </a:rPr>
                          <m:t>+1</m:t>
                        </m:r>
                      </m:sup>
                    </m:sSup>
                    <m:r>
                      <a:rPr lang="en-GB" sz="1600">
                        <a:solidFill>
                          <a:schemeClr val="tx1"/>
                        </a:solidFill>
                        <a:latin typeface="Cambria Math" panose="02040503050406030204" pitchFamily="18" charset="0"/>
                      </a:rPr>
                      <m:t>=</m:t>
                    </m:r>
                    <m:sSup>
                      <m:sSupPr>
                        <m:ctrlPr>
                          <a:rPr lang="en-GB" sz="1600" i="1">
                            <a:solidFill>
                              <a:schemeClr val="tx1"/>
                            </a:solidFill>
                            <a:latin typeface="Cambria Math" panose="02040503050406030204" pitchFamily="18" charset="0"/>
                          </a:rPr>
                        </m:ctrlPr>
                      </m:sSupPr>
                      <m:e>
                        <m:d>
                          <m:dPr>
                            <m:ctrlPr>
                              <a:rPr lang="en-GB" sz="1600" i="1">
                                <a:solidFill>
                                  <a:schemeClr val="tx1"/>
                                </a:solidFill>
                                <a:latin typeface="Cambria Math" panose="02040503050406030204" pitchFamily="18" charset="0"/>
                              </a:rPr>
                            </m:ctrlPr>
                          </m:dPr>
                          <m:e>
                            <m:sSup>
                              <m:sSupPr>
                                <m:ctrlPr>
                                  <a:rPr lang="en-GB" sz="1600" i="1">
                                    <a:solidFill>
                                      <a:schemeClr val="tx1"/>
                                    </a:solidFill>
                                    <a:latin typeface="Cambria Math" panose="02040503050406030204" pitchFamily="18" charset="0"/>
                                  </a:rPr>
                                </m:ctrlPr>
                              </m:sSupPr>
                              <m:e>
                                <m:r>
                                  <a:rPr lang="en-GB" sz="1600" i="1">
                                    <a:solidFill>
                                      <a:schemeClr val="tx1"/>
                                    </a:solidFill>
                                    <a:latin typeface="Cambria Math" panose="02040503050406030204" pitchFamily="18" charset="0"/>
                                  </a:rPr>
                                  <m:t>𝐴</m:t>
                                </m:r>
                              </m:e>
                              <m:sup>
                                <m:r>
                                  <a:rPr lang="en-GB" sz="1600" i="1">
                                    <a:solidFill>
                                      <a:schemeClr val="tx1"/>
                                    </a:solidFill>
                                    <a:latin typeface="Cambria Math" panose="02040503050406030204" pitchFamily="18" charset="0"/>
                                  </a:rPr>
                                  <m:t>𝑇</m:t>
                                </m:r>
                              </m:sup>
                            </m:sSup>
                            <m:r>
                              <a:rPr lang="en-GB" sz="1600" i="1">
                                <a:solidFill>
                                  <a:schemeClr val="tx1"/>
                                </a:solidFill>
                                <a:latin typeface="Cambria Math" panose="02040503050406030204" pitchFamily="18" charset="0"/>
                              </a:rPr>
                              <m:t>𝐴</m:t>
                            </m:r>
                          </m:e>
                        </m:d>
                      </m:e>
                      <m:sup>
                        <m:r>
                          <a:rPr lang="en-GB" sz="1600">
                            <a:solidFill>
                              <a:schemeClr val="tx1"/>
                            </a:solidFill>
                            <a:latin typeface="Cambria Math" panose="02040503050406030204" pitchFamily="18" charset="0"/>
                          </a:rPr>
                          <m:t>−1</m:t>
                        </m:r>
                      </m:sup>
                    </m:sSup>
                    <m:sSup>
                      <m:sSupPr>
                        <m:ctrlPr>
                          <a:rPr lang="en-GB" sz="1600" i="1">
                            <a:solidFill>
                              <a:schemeClr val="tx1"/>
                            </a:solidFill>
                            <a:latin typeface="Cambria Math" panose="02040503050406030204" pitchFamily="18" charset="0"/>
                          </a:rPr>
                        </m:ctrlPr>
                      </m:sSupPr>
                      <m:e>
                        <m:r>
                          <a:rPr lang="en-GB" sz="1600" i="1">
                            <a:solidFill>
                              <a:schemeClr val="tx1"/>
                            </a:solidFill>
                            <a:latin typeface="Cambria Math" panose="02040503050406030204" pitchFamily="18" charset="0"/>
                          </a:rPr>
                          <m:t>𝐴</m:t>
                        </m:r>
                      </m:e>
                      <m:sup>
                        <m:r>
                          <a:rPr lang="en-GB" sz="1600" i="1">
                            <a:solidFill>
                              <a:schemeClr val="tx1"/>
                            </a:solidFill>
                            <a:latin typeface="Cambria Math" panose="02040503050406030204" pitchFamily="18" charset="0"/>
                          </a:rPr>
                          <m:t>𝑇</m:t>
                        </m:r>
                      </m:sup>
                    </m:sSup>
                    <m:d>
                      <m:dPr>
                        <m:ctrlPr>
                          <a:rPr lang="en-GB" sz="1600" i="1">
                            <a:solidFill>
                              <a:schemeClr val="tx1"/>
                            </a:solidFill>
                            <a:latin typeface="Cambria Math" panose="02040503050406030204" pitchFamily="18" charset="0"/>
                          </a:rPr>
                        </m:ctrlPr>
                      </m:dPr>
                      <m:e>
                        <m:r>
                          <a:rPr lang="en-GB" sz="1600" i="1">
                            <a:solidFill>
                              <a:schemeClr val="tx1"/>
                            </a:solidFill>
                            <a:latin typeface="Cambria Math" panose="02040503050406030204" pitchFamily="18" charset="0"/>
                          </a:rPr>
                          <m:t>𝑏</m:t>
                        </m:r>
                        <m:r>
                          <a:rPr lang="en-GB" sz="1600">
                            <a:solidFill>
                              <a:schemeClr val="tx1"/>
                            </a:solidFill>
                            <a:latin typeface="Cambria Math" panose="02040503050406030204" pitchFamily="18" charset="0"/>
                          </a:rPr>
                          <m:t>+</m:t>
                        </m:r>
                        <m:sSup>
                          <m:sSupPr>
                            <m:ctrlPr>
                              <a:rPr lang="en-GB" sz="1600" i="1">
                                <a:solidFill>
                                  <a:schemeClr val="tx1"/>
                                </a:solidFill>
                                <a:latin typeface="Cambria Math" panose="02040503050406030204" pitchFamily="18" charset="0"/>
                              </a:rPr>
                            </m:ctrlPr>
                          </m:sSupPr>
                          <m:e>
                            <m:r>
                              <a:rPr lang="en-GB" sz="1600" i="1">
                                <a:solidFill>
                                  <a:schemeClr val="tx1"/>
                                </a:solidFill>
                                <a:latin typeface="Cambria Math" panose="02040503050406030204" pitchFamily="18" charset="0"/>
                              </a:rPr>
                              <m:t>𝑧</m:t>
                            </m:r>
                          </m:e>
                          <m:sup>
                            <m:r>
                              <a:rPr lang="en-GB" sz="1600" i="1">
                                <a:solidFill>
                                  <a:schemeClr val="tx1"/>
                                </a:solidFill>
                                <a:latin typeface="Cambria Math" panose="02040503050406030204" pitchFamily="18" charset="0"/>
                              </a:rPr>
                              <m:t>𝑘</m:t>
                            </m:r>
                          </m:sup>
                        </m:sSup>
                        <m:r>
                          <a:rPr lang="en-GB" sz="1600">
                            <a:solidFill>
                              <a:schemeClr val="tx1"/>
                            </a:solidFill>
                            <a:latin typeface="Cambria Math" panose="02040503050406030204" pitchFamily="18" charset="0"/>
                          </a:rPr>
                          <m:t>−</m:t>
                        </m:r>
                        <m:sSup>
                          <m:sSupPr>
                            <m:ctrlPr>
                              <a:rPr lang="en-GB" sz="1600" i="1">
                                <a:solidFill>
                                  <a:schemeClr val="tx1"/>
                                </a:solidFill>
                                <a:latin typeface="Cambria Math" panose="02040503050406030204" pitchFamily="18" charset="0"/>
                              </a:rPr>
                            </m:ctrlPr>
                          </m:sSupPr>
                          <m:e>
                            <m:r>
                              <a:rPr lang="en-GB" sz="1600" i="1">
                                <a:solidFill>
                                  <a:schemeClr val="tx1"/>
                                </a:solidFill>
                                <a:latin typeface="Cambria Math" panose="02040503050406030204" pitchFamily="18" charset="0"/>
                              </a:rPr>
                              <m:t>𝑢</m:t>
                            </m:r>
                          </m:e>
                          <m:sup>
                            <m:r>
                              <a:rPr lang="en-GB" sz="1600" i="1">
                                <a:solidFill>
                                  <a:schemeClr val="tx1"/>
                                </a:solidFill>
                                <a:latin typeface="Cambria Math" panose="02040503050406030204" pitchFamily="18" charset="0"/>
                              </a:rPr>
                              <m:t>𝑘</m:t>
                            </m:r>
                          </m:sup>
                        </m:sSup>
                      </m:e>
                    </m:d>
                  </m:oMath>
                </a14:m>
                <a:endParaRPr lang="en-US" sz="1600"/>
              </a:p>
              <a:p>
                <a:pPr algn="ctr"/>
                <a:br>
                  <a:rPr lang="en-US" sz="1600"/>
                </a:br>
                <a:endParaRPr lang="en-IN" sz="1600"/>
              </a:p>
              <a:p>
                <a:pPr algn="ctr"/>
                <a:r>
                  <a:rPr lang="en-US" sz="1600"/>
                  <a:t>   </a:t>
                </a:r>
                <a14:m>
                  <m:oMath xmlns:m="http://schemas.openxmlformats.org/officeDocument/2006/math">
                    <m:sSup>
                      <m:sSupPr>
                        <m:ctrlPr>
                          <a:rPr lang="en-IN" sz="1600" i="1" smtClean="0">
                            <a:solidFill>
                              <a:schemeClr val="tx1"/>
                            </a:solidFill>
                            <a:latin typeface="Cambria Math" panose="02040503050406030204" pitchFamily="18" charset="0"/>
                            <a:ea typeface="Times New Roman" panose="02020603050405020304" pitchFamily="18" charset="0"/>
                          </a:rPr>
                        </m:ctrlPr>
                      </m:s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d>
                      <m:dPr>
                        <m:ctrlPr>
                          <a:rPr lang="en-IN"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𝑢</m:t>
                            </m:r>
                          </m:e>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den>
                    </m:f>
                    <m:sSub>
                      <m:sSubPr>
                        <m:ctrlP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𝜆</m:t>
                        </m:r>
                      </m:sub>
                    </m:s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en-IN"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600" i="1">
                            <a:latin typeface="Cambria Math" panose="02040503050406030204" pitchFamily="18" charset="0"/>
                            <a:ea typeface="Times New Roman" panose="02020603050405020304" pitchFamily="18" charset="0"/>
                            <a:cs typeface="Times New Roman" panose="02020603050405020304" pitchFamily="18" charset="0"/>
                          </a:rPr>
                          <m:t>𝑘</m:t>
                        </m:r>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𝑏</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𝑢</m:t>
                        </m:r>
                      </m:e>
                      <m:sup>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600" b="0" i="0">
                  <a:effectLst/>
                </a:endParaRPr>
              </a:p>
              <a:p>
                <a:pPr algn="ctr"/>
                <a:br>
                  <a:rPr lang="en-US" sz="1600" b="0" i="0">
                    <a:effectLst/>
                  </a:rPr>
                </a:br>
                <a:endParaRPr lang="en-US" sz="1600" b="0" i="0">
                  <a:effectLst/>
                </a:endParaRPr>
              </a:p>
              <a:p>
                <a:pPr algn="ctr"/>
                <a:r>
                  <a:rPr lang="en-US" sz="1600"/>
                  <a:t>  </a:t>
                </a:r>
                <a14:m>
                  <m:oMath xmlns:m="http://schemas.openxmlformats.org/officeDocument/2006/math">
                    <m:sSup>
                      <m:sSupPr>
                        <m:ctrlPr>
                          <a:rPr lang="en-US" sz="1600" i="1" smtClean="0">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r>
                          <a:rPr lang="en-IN" sz="1600" b="0" i="1" smtClean="0">
                            <a:latin typeface="Cambria Math" panose="02040503050406030204" pitchFamily="18" charset="0"/>
                          </a:rPr>
                          <m:t>+1</m:t>
                        </m:r>
                      </m:sup>
                    </m:sSup>
                    <m:r>
                      <a:rPr lang="en-IN" sz="1600" b="0" i="1" smtClean="0">
                        <a:latin typeface="Cambria Math" panose="02040503050406030204" pitchFamily="18" charset="0"/>
                      </a:rPr>
                      <m:t>=</m:t>
                    </m:r>
                    <m:sSup>
                      <m:sSupPr>
                        <m:ctrlPr>
                          <a:rPr lang="en-US" sz="1600" i="1">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sup>
                    </m:sSup>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IN" sz="1600" i="1">
                            <a:latin typeface="Cambria Math" panose="02040503050406030204" pitchFamily="18" charset="0"/>
                          </a:rPr>
                          <m:t>𝑥</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b="0" i="1" smtClean="0">
                        <a:latin typeface="Cambria Math" panose="02040503050406030204" pitchFamily="18" charset="0"/>
                      </a:rPr>
                      <m:t> −</m:t>
                    </m:r>
                    <m:sSup>
                      <m:sSupPr>
                        <m:ctrlPr>
                          <a:rPr lang="en-US" sz="1600" i="1">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b="0" i="1" smtClean="0">
                        <a:latin typeface="Cambria Math" panose="02040503050406030204" pitchFamily="18" charset="0"/>
                        <a:ea typeface="Cambria Math" panose="02040503050406030204" pitchFamily="18" charset="0"/>
                      </a:rPr>
                      <m:t>)</m:t>
                    </m:r>
                  </m:oMath>
                </a14:m>
                <a:endParaRPr lang="en-US" sz="1600" b="0" i="0">
                  <a:effectLst/>
                </a:endParaRPr>
              </a:p>
            </p:txBody>
          </p:sp>
        </mc:Choice>
        <mc:Fallback xmlns="">
          <p:sp>
            <p:nvSpPr>
              <p:cNvPr id="13" name="TextBox 12">
                <a:extLst>
                  <a:ext uri="{FF2B5EF4-FFF2-40B4-BE49-F238E27FC236}">
                    <a16:creationId xmlns:a16="http://schemas.microsoft.com/office/drawing/2014/main" id="{82163BB3-1C9B-26B2-F944-9603CC0411EE}"/>
                  </a:ext>
                </a:extLst>
              </p:cNvPr>
              <p:cNvSpPr txBox="1">
                <a:spLocks noRot="1" noChangeAspect="1" noMove="1" noResize="1" noEditPoints="1" noAdjustHandles="1" noChangeArrowheads="1" noChangeShapeType="1" noTextEdit="1"/>
              </p:cNvSpPr>
              <p:nvPr/>
            </p:nvSpPr>
            <p:spPr>
              <a:xfrm>
                <a:off x="4420502" y="4103677"/>
                <a:ext cx="3342344" cy="2316532"/>
              </a:xfrm>
              <a:prstGeom prst="rect">
                <a:avLst/>
              </a:prstGeom>
              <a:blipFill>
                <a:blip r:embed="rId5"/>
                <a:stretch>
                  <a:fillRect b="-789"/>
                </a:stretch>
              </a:blipFill>
            </p:spPr>
            <p:txBody>
              <a:bodyPr/>
              <a:lstStyle/>
              <a:p>
                <a:r>
                  <a:rPr lang="en-IN">
                    <a:noFill/>
                  </a:rPr>
                  <a:t> </a:t>
                </a:r>
              </a:p>
            </p:txBody>
          </p:sp>
        </mc:Fallback>
      </mc:AlternateContent>
      <p:cxnSp>
        <p:nvCxnSpPr>
          <p:cNvPr id="15" name="Straight Connector 14">
            <a:extLst>
              <a:ext uri="{FF2B5EF4-FFF2-40B4-BE49-F238E27FC236}">
                <a16:creationId xmlns:a16="http://schemas.microsoft.com/office/drawing/2014/main" id="{7C600A2E-BCEF-6DE9-51EC-F06E81CCD9FC}"/>
              </a:ext>
            </a:extLst>
          </p:cNvPr>
          <p:cNvCxnSpPr/>
          <p:nvPr/>
        </p:nvCxnSpPr>
        <p:spPr>
          <a:xfrm>
            <a:off x="8139685"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C4E51-867C-D32D-9769-454B612EF813}"/>
              </a:ext>
            </a:extLst>
          </p:cNvPr>
          <p:cNvSpPr txBox="1"/>
          <p:nvPr/>
        </p:nvSpPr>
        <p:spPr>
          <a:xfrm>
            <a:off x="9326270" y="610522"/>
            <a:ext cx="1718740" cy="646331"/>
          </a:xfrm>
          <a:prstGeom prst="rect">
            <a:avLst/>
          </a:prstGeom>
          <a:noFill/>
        </p:spPr>
        <p:txBody>
          <a:bodyPr wrap="none" rtlCol="0">
            <a:spAutoFit/>
          </a:bodyPr>
          <a:lstStyle/>
          <a:p>
            <a:r>
              <a:rPr lang="en-GB" sz="3600"/>
              <a:t>LASSO</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CF8C5E-9CB7-AE9E-93A4-027842D14DCC}"/>
                  </a:ext>
                </a:extLst>
              </p:cNvPr>
              <p:cNvSpPr txBox="1"/>
              <p:nvPr/>
            </p:nvSpPr>
            <p:spPr>
              <a:xfrm>
                <a:off x="8399186" y="1785569"/>
                <a:ext cx="3449777" cy="1226041"/>
              </a:xfrm>
              <a:prstGeom prst="rect">
                <a:avLst/>
              </a:prstGeom>
              <a:noFill/>
            </p:spPr>
            <p:txBody>
              <a:bodyPr wrap="square">
                <a:spAutoFit/>
              </a:bodyPr>
              <a:lstStyle/>
              <a:p>
                <a:pPr marL="0" indent="0" algn="ctr">
                  <a:lnSpc>
                    <a:spcPct val="150000"/>
                  </a:lnSpc>
                  <a:buNone/>
                </a:pPr>
                <a14:m>
                  <m:oMath xmlns:m="http://schemas.openxmlformats.org/officeDocument/2006/math">
                    <m:r>
                      <a:rPr lang="en-IN" sz="1400" b="0" i="1" smtClean="0">
                        <a:latin typeface="Cambria Math" panose="02040503050406030204" pitchFamily="18" charset="0"/>
                      </a:rPr>
                      <m:t>𝑓</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𝑥</m:t>
                        </m:r>
                      </m:e>
                    </m:d>
                    <m:r>
                      <a:rPr lang="en-IN" sz="1400" b="0" i="1" smtClean="0">
                        <a:latin typeface="Cambria Math" panose="02040503050406030204" pitchFamily="18" charset="0"/>
                      </a:rPr>
                      <m:t>=</m:t>
                    </m:r>
                    <m:f>
                      <m:fPr>
                        <m:ctrlPr>
                          <a:rPr lang="en-IN" sz="1400" i="1">
                            <a:latin typeface="Cambria Math" panose="02040503050406030204" pitchFamily="18" charset="0"/>
                          </a:rPr>
                        </m:ctrlPr>
                      </m:fPr>
                      <m:num>
                        <m:r>
                          <a:rPr lang="en-IN" sz="1400" i="1">
                            <a:latin typeface="Cambria Math" panose="02040503050406030204" pitchFamily="18" charset="0"/>
                          </a:rPr>
                          <m:t>1</m:t>
                        </m:r>
                      </m:num>
                      <m:den>
                        <m:r>
                          <a:rPr lang="en-IN" sz="1400" i="1">
                            <a:latin typeface="Cambria Math" panose="02040503050406030204" pitchFamily="18" charset="0"/>
                          </a:rPr>
                          <m:t>2</m:t>
                        </m:r>
                      </m:den>
                    </m:f>
                    <m:d>
                      <m:dPr>
                        <m:begChr m:val="‖"/>
                        <m:endChr m:val="‖"/>
                        <m:ctrlPr>
                          <a:rPr lang="en-IN" sz="1400" i="1">
                            <a:latin typeface="Cambria Math" panose="02040503050406030204" pitchFamily="18" charset="0"/>
                          </a:rPr>
                        </m:ctrlPr>
                      </m:dPr>
                      <m:e>
                        <m:r>
                          <a:rPr lang="en-IN" sz="1400" i="1">
                            <a:latin typeface="Cambria Math" panose="02040503050406030204" pitchFamily="18" charset="0"/>
                          </a:rPr>
                          <m:t>𝐴𝑥</m:t>
                        </m:r>
                        <m:r>
                          <a:rPr lang="en-IN" sz="1400" i="1">
                            <a:latin typeface="Cambria Math" panose="02040503050406030204" pitchFamily="18" charset="0"/>
                          </a:rPr>
                          <m:t>−</m:t>
                        </m:r>
                        <m:r>
                          <a:rPr lang="en-IN" sz="1400" i="1">
                            <a:latin typeface="Cambria Math" panose="02040503050406030204" pitchFamily="18" charset="0"/>
                          </a:rPr>
                          <m:t>𝑏</m:t>
                        </m:r>
                      </m:e>
                    </m:d>
                    <m:f>
                      <m:fPr>
                        <m:type m:val="noBar"/>
                        <m:ctrlPr>
                          <a:rPr lang="en-IN" sz="1400" i="1">
                            <a:latin typeface="Cambria Math" panose="02040503050406030204" pitchFamily="18" charset="0"/>
                          </a:rPr>
                        </m:ctrlPr>
                      </m:fPr>
                      <m:num>
                        <m:r>
                          <a:rPr lang="en-IN" sz="1400" i="1">
                            <a:latin typeface="Cambria Math" panose="02040503050406030204" pitchFamily="18" charset="0"/>
                          </a:rPr>
                          <m:t>2</m:t>
                        </m:r>
                      </m:num>
                      <m:den>
                        <m:r>
                          <a:rPr lang="en-IN" sz="1400" i="1">
                            <a:latin typeface="Cambria Math" panose="02040503050406030204" pitchFamily="18" charset="0"/>
                          </a:rPr>
                          <m:t>2</m:t>
                        </m:r>
                      </m:den>
                    </m:f>
                  </m:oMath>
                </a14:m>
                <a:r>
                  <a:rPr lang="en-IN" sz="1400" dirty="0"/>
                  <a:t> and </a:t>
                </a:r>
                <a14:m>
                  <m:oMath xmlns:m="http://schemas.openxmlformats.org/officeDocument/2006/math">
                    <m:r>
                      <a:rPr lang="en-IN" sz="1400" b="0" i="1" smtClean="0">
                        <a:latin typeface="Cambria Math" panose="02040503050406030204" pitchFamily="18" charset="0"/>
                      </a:rPr>
                      <m:t>𝑔</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𝑧</m:t>
                        </m:r>
                      </m:e>
                    </m:d>
                    <m:r>
                      <a:rPr lang="en-IN" sz="1400" b="0" i="1" smtClean="0">
                        <a:latin typeface="Cambria Math" panose="02040503050406030204" pitchFamily="18" charset="0"/>
                      </a:rPr>
                      <m:t>= </m:t>
                    </m:r>
                    <m:r>
                      <m:rPr>
                        <m:nor/>
                      </m:rPr>
                      <a:rPr lang="el-GR" sz="1400"/>
                      <m:t>τ</m:t>
                    </m:r>
                    <m:sSub>
                      <m:sSubPr>
                        <m:ctrlPr>
                          <a:rPr lang="el-GR" sz="1400" i="1">
                            <a:latin typeface="Cambria Math" panose="02040503050406030204" pitchFamily="18" charset="0"/>
                          </a:rPr>
                        </m:ctrlPr>
                      </m:sSubPr>
                      <m:e>
                        <m:d>
                          <m:dPr>
                            <m:begChr m:val="‖"/>
                            <m:endChr m:val="‖"/>
                            <m:ctrlPr>
                              <a:rPr lang="el-GR" sz="1400" i="1">
                                <a:latin typeface="Cambria Math" panose="02040503050406030204" pitchFamily="18" charset="0"/>
                              </a:rPr>
                            </m:ctrlPr>
                          </m:dPr>
                          <m:e>
                            <m:r>
                              <a:rPr lang="en-IN" sz="1400" b="0" i="1" smtClean="0">
                                <a:latin typeface="Cambria Math" panose="02040503050406030204" pitchFamily="18" charset="0"/>
                              </a:rPr>
                              <m:t>𝑧</m:t>
                            </m:r>
                          </m:e>
                        </m:d>
                      </m:e>
                      <m:sub>
                        <m:r>
                          <a:rPr lang="en-IN" sz="1400" i="1">
                            <a:latin typeface="Cambria Math" panose="02040503050406030204" pitchFamily="18" charset="0"/>
                          </a:rPr>
                          <m:t>1</m:t>
                        </m:r>
                      </m:sub>
                    </m:sSub>
                  </m:oMath>
                </a14:m>
                <a:endParaRPr lang="en-IN" sz="1400" dirty="0"/>
              </a:p>
              <a:p>
                <a:pPr marL="0" indent="0" algn="ctr">
                  <a:lnSpc>
                    <a:spcPct val="150000"/>
                  </a:lnSpc>
                  <a:buNone/>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IN" sz="1400" i="1">
                              <a:latin typeface="Cambria Math" panose="02040503050406030204" pitchFamily="18" charset="0"/>
                              <a:ea typeface="Cambria Math" panose="02040503050406030204" pitchFamily="18" charset="0"/>
                            </a:rPr>
                            <m:t>𝑚𝑖𝑛𝑖𝑚𝑖𝑧𝑒</m:t>
                          </m:r>
                        </m:e>
                        <m:sub>
                          <m:r>
                            <a:rPr lang="en-IN" sz="1400" b="0" i="1" smtClean="0">
                              <a:latin typeface="Cambria Math" panose="02040503050406030204" pitchFamily="18" charset="0"/>
                            </a:rPr>
                            <m:t>(</m:t>
                          </m:r>
                          <m:r>
                            <a:rPr lang="en-IN" sz="1400" b="0" i="1" smtClean="0">
                              <a:latin typeface="Cambria Math" panose="02040503050406030204" pitchFamily="18" charset="0"/>
                            </a:rPr>
                            <m:t>𝑥</m:t>
                          </m:r>
                          <m:r>
                            <a:rPr lang="en-IN" sz="1400" b="0" i="1" smtClean="0">
                              <a:latin typeface="Cambria Math" panose="02040503050406030204" pitchFamily="18" charset="0"/>
                            </a:rPr>
                            <m:t>,</m:t>
                          </m:r>
                          <m:r>
                            <a:rPr lang="en-IN" sz="1400" b="0" i="1" smtClean="0">
                              <a:latin typeface="Cambria Math" panose="02040503050406030204" pitchFamily="18" charset="0"/>
                            </a:rPr>
                            <m:t>𝑧</m:t>
                          </m:r>
                          <m:r>
                            <a:rPr lang="en-IN" sz="1400" b="0" i="1" smtClean="0">
                              <a:latin typeface="Cambria Math" panose="02040503050406030204" pitchFamily="18" charset="0"/>
                            </a:rPr>
                            <m:t>)</m:t>
                          </m:r>
                        </m:sub>
                      </m:sSub>
                      <m:r>
                        <a:rPr lang="en-IN" sz="1400" b="0" i="1" smtClean="0">
                          <a:latin typeface="Cambria Math" panose="02040503050406030204" pitchFamily="18" charset="0"/>
                        </a:rPr>
                        <m:t> </m:t>
                      </m:r>
                      <m:r>
                        <a:rPr lang="en-IN" sz="1400" b="0" i="1" smtClean="0">
                          <a:latin typeface="Cambria Math" panose="02040503050406030204" pitchFamily="18" charset="0"/>
                        </a:rPr>
                        <m:t>𝑓</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𝑥</m:t>
                          </m:r>
                        </m:e>
                      </m:d>
                      <m:r>
                        <a:rPr lang="en-IN" sz="1400" b="0" i="1" smtClean="0">
                          <a:latin typeface="Cambria Math" panose="02040503050406030204" pitchFamily="18" charset="0"/>
                        </a:rPr>
                        <m:t>+</m:t>
                      </m:r>
                      <m:r>
                        <a:rPr lang="en-IN" sz="1400" b="0" i="1" smtClean="0">
                          <a:latin typeface="Cambria Math" panose="02040503050406030204" pitchFamily="18" charset="0"/>
                        </a:rPr>
                        <m:t>𝑔</m:t>
                      </m:r>
                      <m:r>
                        <a:rPr lang="en-IN" sz="1400" b="0" i="1" smtClean="0">
                          <a:latin typeface="Cambria Math" panose="02040503050406030204" pitchFamily="18" charset="0"/>
                        </a:rPr>
                        <m:t>(</m:t>
                      </m:r>
                      <m:r>
                        <a:rPr lang="en-IN" sz="1400" b="0" i="1" smtClean="0">
                          <a:latin typeface="Cambria Math" panose="02040503050406030204" pitchFamily="18" charset="0"/>
                        </a:rPr>
                        <m:t>𝑧</m:t>
                      </m:r>
                      <m:r>
                        <a:rPr lang="en-IN" sz="1400" b="0" i="1" smtClean="0">
                          <a:latin typeface="Cambria Math" panose="02040503050406030204" pitchFamily="18" charset="0"/>
                        </a:rPr>
                        <m:t>)</m:t>
                      </m:r>
                    </m:oMath>
                  </m:oMathPara>
                </a14:m>
                <a:endParaRPr lang="en-IN" sz="140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IN" sz="1400" b="0" i="1" smtClean="0">
                          <a:latin typeface="Cambria Math" panose="02040503050406030204" pitchFamily="18" charset="0"/>
                        </a:rPr>
                        <m:t> </m:t>
                      </m:r>
                      <m:r>
                        <a:rPr lang="en-IN" sz="1400" b="0" i="1" smtClean="0">
                          <a:latin typeface="Cambria Math" panose="02040503050406030204" pitchFamily="18" charset="0"/>
                        </a:rPr>
                        <m:t>𝑥</m:t>
                      </m:r>
                      <m:r>
                        <a:rPr lang="en-IN" sz="1400" b="0" i="1" smtClean="0">
                          <a:latin typeface="Cambria Math" panose="02040503050406030204" pitchFamily="18" charset="0"/>
                        </a:rPr>
                        <m:t>−</m:t>
                      </m:r>
                      <m:r>
                        <a:rPr lang="en-IN" sz="1400" b="0" i="1" smtClean="0">
                          <a:latin typeface="Cambria Math" panose="02040503050406030204" pitchFamily="18" charset="0"/>
                        </a:rPr>
                        <m:t>𝑧</m:t>
                      </m:r>
                      <m:r>
                        <a:rPr lang="en-IN" sz="1400" b="0" i="1" smtClean="0">
                          <a:latin typeface="Cambria Math" panose="02040503050406030204" pitchFamily="18" charset="0"/>
                        </a:rPr>
                        <m:t>=</m:t>
                      </m:r>
                      <m:r>
                        <a:rPr lang="en-IN" sz="1400" b="1" i="1" smtClean="0">
                          <a:latin typeface="Cambria Math" panose="02040503050406030204" pitchFamily="18" charset="0"/>
                        </a:rPr>
                        <m:t>𝟎</m:t>
                      </m:r>
                    </m:oMath>
                  </m:oMathPara>
                </a14:m>
                <a:endParaRPr lang="en-IN" sz="1400" b="1" dirty="0"/>
              </a:p>
            </p:txBody>
          </p:sp>
        </mc:Choice>
        <mc:Fallback xmlns="">
          <p:sp>
            <p:nvSpPr>
              <p:cNvPr id="18" name="TextBox 17">
                <a:extLst>
                  <a:ext uri="{FF2B5EF4-FFF2-40B4-BE49-F238E27FC236}">
                    <a16:creationId xmlns:a16="http://schemas.microsoft.com/office/drawing/2014/main" id="{E5CF8C5E-9CB7-AE9E-93A4-027842D14DCC}"/>
                  </a:ext>
                </a:extLst>
              </p:cNvPr>
              <p:cNvSpPr txBox="1">
                <a:spLocks noRot="1" noChangeAspect="1" noMove="1" noResize="1" noEditPoints="1" noAdjustHandles="1" noChangeArrowheads="1" noChangeShapeType="1" noTextEdit="1"/>
              </p:cNvSpPr>
              <p:nvPr/>
            </p:nvSpPr>
            <p:spPr>
              <a:xfrm>
                <a:off x="8399186" y="1785569"/>
                <a:ext cx="3449777" cy="122604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B1652A-2682-216F-06FD-1C5A69D1A81C}"/>
                  </a:ext>
                </a:extLst>
              </p:cNvPr>
              <p:cNvSpPr txBox="1"/>
              <p:nvPr/>
            </p:nvSpPr>
            <p:spPr>
              <a:xfrm>
                <a:off x="8291726" y="4106694"/>
                <a:ext cx="3784727" cy="1538626"/>
              </a:xfrm>
              <a:prstGeom prst="rect">
                <a:avLst/>
              </a:prstGeom>
              <a:noFill/>
            </p:spPr>
            <p:txBody>
              <a:bodyPr wrap="square">
                <a:spAutoFit/>
              </a:bodyPr>
              <a:lstStyle/>
              <a:p>
                <a:pPr algn="ctr"/>
                <a:r>
                  <a:rPr lang="en-US" sz="1600"/>
                  <a:t> </a:t>
                </a:r>
                <a14:m>
                  <m:oMath xmlns:m="http://schemas.openxmlformats.org/officeDocument/2006/math">
                    <m:sSup>
                      <m:sSupPr>
                        <m:ctrlPr>
                          <a:rPr lang="en-US" sz="1600" i="1" smtClean="0">
                            <a:latin typeface="Cambria Math" panose="02040503050406030204" pitchFamily="18" charset="0"/>
                          </a:rPr>
                        </m:ctrlPr>
                      </m:sSupPr>
                      <m:e>
                        <m:r>
                          <a:rPr lang="en-IN" sz="1600" i="1">
                            <a:latin typeface="Cambria Math" panose="02040503050406030204" pitchFamily="18" charset="0"/>
                          </a:rPr>
                          <m:t>𝑥</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b="0" i="1" smtClean="0">
                        <a:latin typeface="Cambria Math" panose="02040503050406030204" pitchFamily="18" charset="0"/>
                        <a:ea typeface="Cambria Math" panose="02040503050406030204" pitchFamily="18" charset="0"/>
                      </a:rPr>
                      <m:t>=</m:t>
                    </m:r>
                    <m:sSup>
                      <m:sSupPr>
                        <m:ctrlPr>
                          <a:rPr lang="en-IN" sz="1600" b="0" i="1" smtClean="0">
                            <a:latin typeface="Cambria Math" panose="02040503050406030204" pitchFamily="18" charset="0"/>
                            <a:ea typeface="Cambria Math" panose="02040503050406030204" pitchFamily="18" charset="0"/>
                          </a:rPr>
                        </m:ctrlPr>
                      </m:sSupPr>
                      <m:e>
                        <m:r>
                          <m:rPr>
                            <m:nor/>
                          </m:rPr>
                          <a:rPr lang="en-IN" sz="1600" dirty="0"/>
                          <m:t>(</m:t>
                        </m:r>
                        <m:sSup>
                          <m:sSupPr>
                            <m:ctrlPr>
                              <a:rPr lang="en-IN" sz="1600" i="1">
                                <a:latin typeface="Cambria Math" panose="02040503050406030204" pitchFamily="18" charset="0"/>
                              </a:rPr>
                            </m:ctrlPr>
                          </m:sSupPr>
                          <m:e>
                            <m:r>
                              <a:rPr lang="en-IN" sz="1600" i="1">
                                <a:latin typeface="Cambria Math" panose="02040503050406030204" pitchFamily="18" charset="0"/>
                              </a:rPr>
                              <m:t>𝐴</m:t>
                            </m:r>
                          </m:e>
                          <m:sup>
                            <m:r>
                              <a:rPr lang="en-IN" sz="1600" i="1">
                                <a:latin typeface="Cambria Math" panose="02040503050406030204" pitchFamily="18" charset="0"/>
                              </a:rPr>
                              <m:t>𝑇</m:t>
                            </m:r>
                          </m:sup>
                        </m:sSup>
                        <m:r>
                          <a:rPr lang="en-IN" sz="1600" i="1">
                            <a:latin typeface="Cambria Math" panose="02040503050406030204" pitchFamily="18" charset="0"/>
                          </a:rPr>
                          <m:t>𝐴</m:t>
                        </m:r>
                        <m:r>
                          <a:rPr lang="en-IN" sz="1600" i="1">
                            <a:latin typeface="Cambria Math" panose="02040503050406030204" pitchFamily="18" charset="0"/>
                          </a:rPr>
                          <m:t> + </m:t>
                        </m:r>
                        <m:r>
                          <a:rPr lang="en-IN" sz="1600" i="1">
                            <a:latin typeface="Cambria Math" panose="02040503050406030204" pitchFamily="18" charset="0"/>
                            <a:ea typeface="Cambria Math" panose="02040503050406030204" pitchFamily="18" charset="0"/>
                          </a:rPr>
                          <m:t>𝜌</m:t>
                        </m:r>
                        <m:r>
                          <a:rPr lang="en-IN" sz="1600" i="1">
                            <a:latin typeface="Cambria Math" panose="02040503050406030204" pitchFamily="18" charset="0"/>
                            <a:ea typeface="Cambria Math" panose="02040503050406030204" pitchFamily="18" charset="0"/>
                          </a:rPr>
                          <m:t>𝐼</m:t>
                        </m:r>
                        <m:r>
                          <a:rPr lang="en-IN" sz="1600" i="1">
                            <a:latin typeface="Cambria Math" panose="02040503050406030204" pitchFamily="18" charset="0"/>
                          </a:rPr>
                          <m:t>)</m:t>
                        </m:r>
                      </m:e>
                      <m:sup>
                        <m:r>
                          <a:rPr lang="en-IN" sz="1600" b="0" i="1" smtClean="0">
                            <a:latin typeface="Cambria Math" panose="02040503050406030204" pitchFamily="18" charset="0"/>
                            <a:ea typeface="Cambria Math" panose="02040503050406030204" pitchFamily="18" charset="0"/>
                          </a:rPr>
                          <m:t>−1</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𝜌</m:t>
                    </m:r>
                    <m:sSup>
                      <m:sSupPr>
                        <m:ctrlPr>
                          <a:rPr lang="en-US" sz="1600" i="1">
                            <a:latin typeface="Cambria Math" panose="02040503050406030204" pitchFamily="18" charset="0"/>
                          </a:rPr>
                        </m:ctrlPr>
                      </m:sSupPr>
                      <m:e>
                        <m:r>
                          <a:rPr lang="en-IN" sz="1600" i="1">
                            <a:latin typeface="Cambria Math" panose="02040503050406030204" pitchFamily="18" charset="0"/>
                          </a:rPr>
                          <m:t> </m:t>
                        </m:r>
                        <m:r>
                          <a:rPr lang="en-IN" sz="1600" i="1">
                            <a:latin typeface="Cambria Math" panose="02040503050406030204" pitchFamily="18" charset="0"/>
                          </a:rPr>
                          <m:t>𝑧</m:t>
                        </m:r>
                      </m:e>
                      <m:sup>
                        <m:r>
                          <a:rPr lang="en-IN" sz="1600" i="1">
                            <a:latin typeface="Cambria Math" panose="02040503050406030204" pitchFamily="18" charset="0"/>
                          </a:rPr>
                          <m:t>𝑘</m:t>
                        </m:r>
                      </m:sup>
                    </m:sSup>
                    <m:r>
                      <a:rPr lang="en-IN" sz="1600" b="0" i="1" smtClean="0">
                        <a:latin typeface="Cambria Math" panose="02040503050406030204" pitchFamily="18" charset="0"/>
                      </a:rPr>
                      <m:t> −</m:t>
                    </m:r>
                    <m:sSup>
                      <m:sSupPr>
                        <m:ctrlPr>
                          <a:rPr lang="en-IN" sz="1600" i="1">
                            <a:latin typeface="Cambria Math" panose="02040503050406030204" pitchFamily="18" charset="0"/>
                          </a:rPr>
                        </m:ctrlPr>
                      </m:sSupPr>
                      <m:e>
                        <m:r>
                          <a:rPr lang="en-IN" sz="1600" i="1">
                            <a:latin typeface="Cambria Math" panose="02040503050406030204" pitchFamily="18" charset="0"/>
                          </a:rPr>
                          <m:t>𝑦</m:t>
                        </m:r>
                      </m:e>
                      <m:sup>
                        <m:r>
                          <a:rPr lang="en-IN" sz="1600" i="1">
                            <a:latin typeface="Cambria Math" panose="02040503050406030204" pitchFamily="18" charset="0"/>
                          </a:rPr>
                          <m:t>𝑘</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𝐴</m:t>
                        </m:r>
                      </m:e>
                      <m:sup>
                        <m:r>
                          <a:rPr lang="en-IN" sz="1600" i="1">
                            <a:latin typeface="Cambria Math" panose="02040503050406030204" pitchFamily="18" charset="0"/>
                          </a:rPr>
                          <m:t>𝑇</m:t>
                        </m:r>
                      </m:sup>
                    </m:sSup>
                    <m:r>
                      <a:rPr lang="en-IN" sz="1600" i="1">
                        <a:latin typeface="Cambria Math" panose="02040503050406030204" pitchFamily="18" charset="0"/>
                      </a:rPr>
                      <m:t>𝑏</m:t>
                    </m:r>
                  </m:oMath>
                </a14:m>
                <a:r>
                  <a:rPr lang="en-IN" sz="1600"/>
                  <a:t>)</a:t>
                </a:r>
              </a:p>
              <a:p>
                <a:pPr algn="ctr"/>
                <a:endParaRPr lang="en-IN" sz="1600"/>
              </a:p>
              <a:p>
                <a:pPr algn="ctr"/>
                <a:r>
                  <a:rPr lang="en-US" sz="1600"/>
                  <a:t>   </a:t>
                </a:r>
                <a14:m>
                  <m:oMath xmlns:m="http://schemas.openxmlformats.org/officeDocument/2006/math">
                    <m:sSup>
                      <m:sSupPr>
                        <m:ctrlPr>
                          <a:rPr lang="en-US" sz="1600" i="1" smtClean="0">
                            <a:latin typeface="Cambria Math" panose="02040503050406030204" pitchFamily="18" charset="0"/>
                          </a:rPr>
                        </m:ctrlPr>
                      </m:sSupPr>
                      <m:e>
                        <m:r>
                          <a:rPr lang="en-IN" sz="1600" b="0" i="1" smtClean="0">
                            <a:latin typeface="Cambria Math" panose="02040503050406030204" pitchFamily="18" charset="0"/>
                          </a:rPr>
                          <m:t>𝑧</m:t>
                        </m:r>
                      </m:e>
                      <m:sup>
                        <m:r>
                          <a:rPr lang="en-IN" sz="1600" i="1">
                            <a:latin typeface="Cambria Math" panose="02040503050406030204" pitchFamily="18" charset="0"/>
                          </a:rPr>
                          <m:t>𝑘</m:t>
                        </m:r>
                        <m:r>
                          <a:rPr lang="en-IN" sz="1600" b="0" i="1" smtClean="0">
                            <a:latin typeface="Cambria Math" panose="02040503050406030204" pitchFamily="18" charset="0"/>
                          </a:rPr>
                          <m:t>+1</m:t>
                        </m:r>
                      </m:sup>
                    </m:sSup>
                  </m:oMath>
                </a14:m>
                <a:r>
                  <a:rPr lang="en-US" sz="1600" b="0" i="0">
                    <a:effectLst/>
                  </a:rPr>
                  <a:t> = </a:t>
                </a:r>
                <a14:m>
                  <m:oMath xmlns:m="http://schemas.openxmlformats.org/officeDocument/2006/math">
                    <m:sSub>
                      <m:sSubPr>
                        <m:ctrlPr>
                          <a:rPr lang="en-IN" sz="1600" i="1">
                            <a:latin typeface="Cambria Math" panose="02040503050406030204" pitchFamily="18" charset="0"/>
                            <a:ea typeface="Cambria Math" panose="02040503050406030204" pitchFamily="18" charset="0"/>
                          </a:rPr>
                        </m:ctrlPr>
                      </m:sSubPr>
                      <m:e>
                        <m:r>
                          <a:rPr lang="en-IN" sz="1600" i="1">
                            <a:latin typeface="Cambria Math" panose="02040503050406030204" pitchFamily="18" charset="0"/>
                            <a:ea typeface="Cambria Math" panose="02040503050406030204" pitchFamily="18" charset="0"/>
                          </a:rPr>
                          <m:t>𝑆</m:t>
                        </m:r>
                      </m:e>
                      <m:sub>
                        <m:f>
                          <m:fPr>
                            <m:ctrlPr>
                              <a:rPr lang="en-IN" sz="1600" i="1" smtClean="0">
                                <a:latin typeface="Cambria Math" panose="02040503050406030204" pitchFamily="18" charset="0"/>
                                <a:ea typeface="Cambria Math" panose="02040503050406030204" pitchFamily="18" charset="0"/>
                              </a:rPr>
                            </m:ctrlPr>
                          </m:fPr>
                          <m:num>
                            <m:r>
                              <m:rPr>
                                <m:nor/>
                              </m:rPr>
                              <a:rPr lang="el-GR" sz="1600"/>
                              <m:t>τ</m:t>
                            </m:r>
                          </m:num>
                          <m:den>
                            <m:r>
                              <a:rPr lang="en-IN" sz="1600" i="1" smtClean="0">
                                <a:latin typeface="Cambria Math" panose="02040503050406030204" pitchFamily="18" charset="0"/>
                                <a:ea typeface="Cambria Math" panose="02040503050406030204" pitchFamily="18" charset="0"/>
                              </a:rPr>
                              <m:t>𝜌</m:t>
                            </m:r>
                          </m:den>
                        </m:f>
                      </m:sub>
                    </m:sSub>
                    <m:r>
                      <a:rPr lang="en-IN" sz="1600" i="1">
                        <a:latin typeface="Cambria Math" panose="02040503050406030204" pitchFamily="18" charset="0"/>
                      </a:rPr>
                      <m:t>(</m:t>
                    </m:r>
                    <m:sSup>
                      <m:sSupPr>
                        <m:ctrlPr>
                          <a:rPr lang="en-US" sz="1600" i="1">
                            <a:latin typeface="Cambria Math" panose="02040503050406030204" pitchFamily="18" charset="0"/>
                          </a:rPr>
                        </m:ctrlPr>
                      </m:sSupPr>
                      <m:e>
                        <m:r>
                          <a:rPr lang="en-IN" sz="1600" i="1">
                            <a:latin typeface="Cambria Math" panose="02040503050406030204" pitchFamily="18" charset="0"/>
                          </a:rPr>
                          <m:t>𝑥</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i="1">
                        <a:latin typeface="Cambria Math" panose="02040503050406030204" pitchFamily="18" charset="0"/>
                      </a:rPr>
                      <m:t>+ </m:t>
                    </m:r>
                    <m:f>
                      <m:fPr>
                        <m:ctrlPr>
                          <a:rPr lang="en-IN" sz="1600" i="1">
                            <a:latin typeface="Cambria Math" panose="02040503050406030204" pitchFamily="18" charset="0"/>
                          </a:rPr>
                        </m:ctrlPr>
                      </m:fPr>
                      <m:num>
                        <m:r>
                          <a:rPr lang="en-IN" sz="1600" i="1">
                            <a:latin typeface="Cambria Math" panose="02040503050406030204" pitchFamily="18" charset="0"/>
                          </a:rPr>
                          <m:t>1</m:t>
                        </m:r>
                      </m:num>
                      <m:den>
                        <m:r>
                          <a:rPr lang="en-IN" sz="1600" i="1">
                            <a:latin typeface="Cambria Math" panose="02040503050406030204" pitchFamily="18" charset="0"/>
                            <a:ea typeface="Cambria Math" panose="02040503050406030204" pitchFamily="18" charset="0"/>
                          </a:rPr>
                          <m:t>𝜌</m:t>
                        </m:r>
                      </m:den>
                    </m:f>
                    <m:sSup>
                      <m:sSupPr>
                        <m:ctrlPr>
                          <a:rPr lang="en-IN" sz="1600" i="1">
                            <a:latin typeface="Cambria Math" panose="02040503050406030204" pitchFamily="18" charset="0"/>
                          </a:rPr>
                        </m:ctrlPr>
                      </m:sSupPr>
                      <m:e>
                        <m:r>
                          <a:rPr lang="en-IN" sz="1600" i="1">
                            <a:latin typeface="Cambria Math" panose="02040503050406030204" pitchFamily="18" charset="0"/>
                          </a:rPr>
                          <m:t>𝑦</m:t>
                        </m:r>
                      </m:e>
                      <m:sup>
                        <m:r>
                          <a:rPr lang="en-IN" sz="1600" i="1">
                            <a:latin typeface="Cambria Math" panose="02040503050406030204" pitchFamily="18" charset="0"/>
                          </a:rPr>
                          <m:t>𝑘</m:t>
                        </m:r>
                      </m:sup>
                    </m:sSup>
                  </m:oMath>
                </a14:m>
                <a:r>
                  <a:rPr lang="en-US" sz="1600" b="0" i="0">
                    <a:effectLst/>
                  </a:rPr>
                  <a:t>)</a:t>
                </a:r>
              </a:p>
              <a:p>
                <a:pPr algn="ctr"/>
                <a:endParaRPr lang="en-IN" sz="1600"/>
              </a:p>
              <a:p>
                <a:pPr algn="ctr"/>
                <a:r>
                  <a:rPr lang="en-US" sz="1600"/>
                  <a:t>   </a:t>
                </a:r>
                <a14:m>
                  <m:oMath xmlns:m="http://schemas.openxmlformats.org/officeDocument/2006/math">
                    <m:sSup>
                      <m:sSupPr>
                        <m:ctrlPr>
                          <a:rPr lang="en-US" sz="1600" i="1" smtClean="0">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r>
                          <a:rPr lang="en-IN" sz="1600" b="0" i="1" smtClean="0">
                            <a:latin typeface="Cambria Math" panose="02040503050406030204" pitchFamily="18" charset="0"/>
                          </a:rPr>
                          <m:t>+1</m:t>
                        </m:r>
                      </m:sup>
                    </m:sSup>
                    <m:r>
                      <a:rPr lang="en-IN" sz="1600" b="0" i="1" smtClean="0">
                        <a:latin typeface="Cambria Math" panose="02040503050406030204" pitchFamily="18" charset="0"/>
                      </a:rPr>
                      <m:t>=</m:t>
                    </m:r>
                    <m:sSup>
                      <m:sSupPr>
                        <m:ctrlPr>
                          <a:rPr lang="en-US" sz="1600" i="1">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sup>
                    </m:sSup>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IN" sz="1600" i="1">
                            <a:latin typeface="Cambria Math" panose="02040503050406030204" pitchFamily="18" charset="0"/>
                          </a:rPr>
                          <m:t>𝑥</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b="0" i="1" smtClean="0">
                        <a:latin typeface="Cambria Math" panose="02040503050406030204" pitchFamily="18" charset="0"/>
                      </a:rPr>
                      <m:t> −</m:t>
                    </m:r>
                    <m:sSup>
                      <m:sSupPr>
                        <m:ctrlPr>
                          <a:rPr lang="en-US" sz="1600" i="1">
                            <a:latin typeface="Cambria Math" panose="02040503050406030204" pitchFamily="18" charset="0"/>
                          </a:rPr>
                        </m:ctrlPr>
                      </m:sSupPr>
                      <m:e>
                        <m:r>
                          <a:rPr lang="en-IN" sz="1600" b="0" i="1" smtClean="0">
                            <a:latin typeface="Cambria Math" panose="02040503050406030204" pitchFamily="18" charset="0"/>
                          </a:rPr>
                          <m:t>𝑢</m:t>
                        </m:r>
                      </m:e>
                      <m:sup>
                        <m:r>
                          <a:rPr lang="en-IN" sz="1600" i="1">
                            <a:latin typeface="Cambria Math" panose="02040503050406030204" pitchFamily="18" charset="0"/>
                          </a:rPr>
                          <m:t>𝑘</m:t>
                        </m:r>
                        <m:r>
                          <a:rPr lang="en-IN" sz="1600" i="1">
                            <a:latin typeface="Cambria Math" panose="02040503050406030204" pitchFamily="18" charset="0"/>
                          </a:rPr>
                          <m:t>+1</m:t>
                        </m:r>
                      </m:sup>
                    </m:sSup>
                    <m:r>
                      <a:rPr lang="en-IN" sz="1600" b="0" i="1" smtClean="0">
                        <a:latin typeface="Cambria Math" panose="02040503050406030204" pitchFamily="18" charset="0"/>
                        <a:ea typeface="Cambria Math" panose="02040503050406030204" pitchFamily="18" charset="0"/>
                      </a:rPr>
                      <m:t>)</m:t>
                    </m:r>
                  </m:oMath>
                </a14:m>
                <a:endParaRPr lang="en-GB" sz="1600"/>
              </a:p>
            </p:txBody>
          </p:sp>
        </mc:Choice>
        <mc:Fallback xmlns="">
          <p:sp>
            <p:nvSpPr>
              <p:cNvPr id="20" name="TextBox 19">
                <a:extLst>
                  <a:ext uri="{FF2B5EF4-FFF2-40B4-BE49-F238E27FC236}">
                    <a16:creationId xmlns:a16="http://schemas.microsoft.com/office/drawing/2014/main" id="{3DB1652A-2682-216F-06FD-1C5A69D1A81C}"/>
                  </a:ext>
                </a:extLst>
              </p:cNvPr>
              <p:cNvSpPr txBox="1">
                <a:spLocks noRot="1" noChangeAspect="1" noMove="1" noResize="1" noEditPoints="1" noAdjustHandles="1" noChangeArrowheads="1" noChangeShapeType="1" noTextEdit="1"/>
              </p:cNvSpPr>
              <p:nvPr/>
            </p:nvSpPr>
            <p:spPr>
              <a:xfrm>
                <a:off x="8291726" y="4106694"/>
                <a:ext cx="3784727" cy="1538626"/>
              </a:xfrm>
              <a:prstGeom prst="rect">
                <a:avLst/>
              </a:prstGeom>
              <a:blipFill>
                <a:blip r:embed="rId7"/>
                <a:stretch>
                  <a:fillRect t="-794" r="-966" b="-1984"/>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1C3026EB-9F1F-EA39-F679-C323C6B805D4}"/>
              </a:ext>
            </a:extLst>
          </p:cNvPr>
          <p:cNvSpPr txBox="1"/>
          <p:nvPr/>
        </p:nvSpPr>
        <p:spPr>
          <a:xfrm>
            <a:off x="522206" y="3582186"/>
            <a:ext cx="1962397" cy="369332"/>
          </a:xfrm>
          <a:prstGeom prst="rect">
            <a:avLst/>
          </a:prstGeom>
          <a:noFill/>
        </p:spPr>
        <p:txBody>
          <a:bodyPr wrap="none" rtlCol="0">
            <a:spAutoFit/>
          </a:bodyPr>
          <a:lstStyle/>
          <a:p>
            <a:r>
              <a:rPr lang="en-IN" dirty="0"/>
              <a:t>Update equations,</a:t>
            </a:r>
          </a:p>
        </p:txBody>
      </p:sp>
      <p:sp>
        <p:nvSpPr>
          <p:cNvPr id="14" name="TextBox 13">
            <a:extLst>
              <a:ext uri="{FF2B5EF4-FFF2-40B4-BE49-F238E27FC236}">
                <a16:creationId xmlns:a16="http://schemas.microsoft.com/office/drawing/2014/main" id="{3144BD47-6D58-542B-8005-E3B9518FCCDC}"/>
              </a:ext>
            </a:extLst>
          </p:cNvPr>
          <p:cNvSpPr txBox="1"/>
          <p:nvPr/>
        </p:nvSpPr>
        <p:spPr>
          <a:xfrm>
            <a:off x="4626304" y="3582186"/>
            <a:ext cx="1962397" cy="369332"/>
          </a:xfrm>
          <a:prstGeom prst="rect">
            <a:avLst/>
          </a:prstGeom>
          <a:noFill/>
        </p:spPr>
        <p:txBody>
          <a:bodyPr wrap="none" rtlCol="0">
            <a:spAutoFit/>
          </a:bodyPr>
          <a:lstStyle/>
          <a:p>
            <a:r>
              <a:rPr lang="en-IN" dirty="0"/>
              <a:t>Update equations,</a:t>
            </a:r>
          </a:p>
        </p:txBody>
      </p:sp>
      <p:sp>
        <p:nvSpPr>
          <p:cNvPr id="17" name="TextBox 16">
            <a:extLst>
              <a:ext uri="{FF2B5EF4-FFF2-40B4-BE49-F238E27FC236}">
                <a16:creationId xmlns:a16="http://schemas.microsoft.com/office/drawing/2014/main" id="{BC7C315B-F0CB-5929-5E5D-066DD4C11E59}"/>
              </a:ext>
            </a:extLst>
          </p:cNvPr>
          <p:cNvSpPr txBox="1"/>
          <p:nvPr/>
        </p:nvSpPr>
        <p:spPr>
          <a:xfrm>
            <a:off x="8516525" y="3578316"/>
            <a:ext cx="1962397" cy="369332"/>
          </a:xfrm>
          <a:prstGeom prst="rect">
            <a:avLst/>
          </a:prstGeom>
          <a:noFill/>
        </p:spPr>
        <p:txBody>
          <a:bodyPr wrap="none" rtlCol="0">
            <a:spAutoFit/>
          </a:bodyPr>
          <a:lstStyle/>
          <a:p>
            <a:r>
              <a:rPr lang="en-IN" dirty="0"/>
              <a:t>Update equations,</a:t>
            </a:r>
          </a:p>
        </p:txBody>
      </p:sp>
      <p:sp>
        <p:nvSpPr>
          <p:cNvPr id="19" name="TextBox 18">
            <a:extLst>
              <a:ext uri="{FF2B5EF4-FFF2-40B4-BE49-F238E27FC236}">
                <a16:creationId xmlns:a16="http://schemas.microsoft.com/office/drawing/2014/main" id="{D074D57D-0A8B-9767-D58F-2657757BE72D}"/>
              </a:ext>
            </a:extLst>
          </p:cNvPr>
          <p:cNvSpPr txBox="1"/>
          <p:nvPr/>
        </p:nvSpPr>
        <p:spPr>
          <a:xfrm>
            <a:off x="439240" y="1416237"/>
            <a:ext cx="1471365" cy="369332"/>
          </a:xfrm>
          <a:prstGeom prst="rect">
            <a:avLst/>
          </a:prstGeom>
          <a:noFill/>
        </p:spPr>
        <p:txBody>
          <a:bodyPr wrap="none" rtlCol="0">
            <a:spAutoFit/>
          </a:bodyPr>
          <a:lstStyle/>
          <a:p>
            <a:r>
              <a:rPr lang="en-IN" dirty="0"/>
              <a:t>Formulation,</a:t>
            </a:r>
          </a:p>
        </p:txBody>
      </p:sp>
      <p:sp>
        <p:nvSpPr>
          <p:cNvPr id="21" name="TextBox 20">
            <a:extLst>
              <a:ext uri="{FF2B5EF4-FFF2-40B4-BE49-F238E27FC236}">
                <a16:creationId xmlns:a16="http://schemas.microsoft.com/office/drawing/2014/main" id="{9EDFC31C-7F2E-37CF-75F9-0BF481F64C80}"/>
              </a:ext>
            </a:extLst>
          </p:cNvPr>
          <p:cNvSpPr txBox="1"/>
          <p:nvPr/>
        </p:nvSpPr>
        <p:spPr>
          <a:xfrm>
            <a:off x="4521098" y="1416237"/>
            <a:ext cx="1471365" cy="369332"/>
          </a:xfrm>
          <a:prstGeom prst="rect">
            <a:avLst/>
          </a:prstGeom>
          <a:noFill/>
        </p:spPr>
        <p:txBody>
          <a:bodyPr wrap="none" rtlCol="0">
            <a:spAutoFit/>
          </a:bodyPr>
          <a:lstStyle/>
          <a:p>
            <a:r>
              <a:rPr lang="en-IN" dirty="0"/>
              <a:t>Formulation,</a:t>
            </a:r>
          </a:p>
        </p:txBody>
      </p:sp>
      <p:sp>
        <p:nvSpPr>
          <p:cNvPr id="22" name="TextBox 21">
            <a:extLst>
              <a:ext uri="{FF2B5EF4-FFF2-40B4-BE49-F238E27FC236}">
                <a16:creationId xmlns:a16="http://schemas.microsoft.com/office/drawing/2014/main" id="{CE60B96D-871D-A6C4-28F5-94085176E91F}"/>
              </a:ext>
            </a:extLst>
          </p:cNvPr>
          <p:cNvSpPr txBox="1"/>
          <p:nvPr/>
        </p:nvSpPr>
        <p:spPr>
          <a:xfrm>
            <a:off x="8590587" y="1416237"/>
            <a:ext cx="1471365" cy="369332"/>
          </a:xfrm>
          <a:prstGeom prst="rect">
            <a:avLst/>
          </a:prstGeom>
          <a:noFill/>
        </p:spPr>
        <p:txBody>
          <a:bodyPr wrap="none" rtlCol="0">
            <a:spAutoFit/>
          </a:bodyPr>
          <a:lstStyle/>
          <a:p>
            <a:r>
              <a:rPr lang="en-IN" dirty="0"/>
              <a:t>Formulation,</a:t>
            </a:r>
          </a:p>
        </p:txBody>
      </p:sp>
    </p:spTree>
    <p:extLst>
      <p:ext uri="{BB962C8B-B14F-4D97-AF65-F5344CB8AC3E}">
        <p14:creationId xmlns:p14="http://schemas.microsoft.com/office/powerpoint/2010/main" val="164140875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24D676-8349-6153-821D-6BA03C840F1B}"/>
              </a:ext>
            </a:extLst>
          </p:cNvPr>
          <p:cNvSpPr txBox="1"/>
          <p:nvPr/>
        </p:nvSpPr>
        <p:spPr>
          <a:xfrm>
            <a:off x="4522258" y="568833"/>
            <a:ext cx="3143311" cy="769441"/>
          </a:xfrm>
          <a:prstGeom prst="rect">
            <a:avLst/>
          </a:prstGeom>
          <a:noFill/>
        </p:spPr>
        <p:txBody>
          <a:bodyPr wrap="square" rtlCol="0">
            <a:spAutoFit/>
          </a:bodyPr>
          <a:lstStyle/>
          <a:p>
            <a:pPr algn="ctr"/>
            <a:r>
              <a:rPr lang="en-GB" sz="4400">
                <a:latin typeface="+mj-lt"/>
              </a:rPr>
              <a:t>Dual Ascent</a:t>
            </a:r>
          </a:p>
        </p:txBody>
      </p:sp>
      <p:sp>
        <p:nvSpPr>
          <p:cNvPr id="5" name="TextBox 4">
            <a:extLst>
              <a:ext uri="{FF2B5EF4-FFF2-40B4-BE49-F238E27FC236}">
                <a16:creationId xmlns:a16="http://schemas.microsoft.com/office/drawing/2014/main" id="{A94208C2-FC3B-44CD-0C01-3AB1EBF51BC2}"/>
              </a:ext>
            </a:extLst>
          </p:cNvPr>
          <p:cNvSpPr txBox="1"/>
          <p:nvPr/>
        </p:nvSpPr>
        <p:spPr>
          <a:xfrm>
            <a:off x="2011868" y="1518323"/>
            <a:ext cx="8164094" cy="400110"/>
          </a:xfrm>
          <a:prstGeom prst="rect">
            <a:avLst/>
          </a:prstGeom>
          <a:noFill/>
        </p:spPr>
        <p:txBody>
          <a:bodyPr wrap="none" rtlCol="0">
            <a:spAutoFit/>
          </a:bodyPr>
          <a:lstStyle/>
          <a:p>
            <a:pPr algn="ctr"/>
            <a:r>
              <a:rPr lang="en-GB" sz="2000">
                <a:solidFill>
                  <a:schemeClr val="tx1">
                    <a:lumMod val="85000"/>
                  </a:schemeClr>
                </a:solidFill>
                <a:latin typeface="+mj-lt"/>
              </a:rPr>
              <a:t>Let us consider the following Convex Constrained Optimization problem: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663E20-E01B-A478-38BC-B724094AF260}"/>
                  </a:ext>
                </a:extLst>
              </p:cNvPr>
              <p:cNvSpPr txBox="1"/>
              <p:nvPr/>
            </p:nvSpPr>
            <p:spPr>
              <a:xfrm>
                <a:off x="5387451" y="2098482"/>
                <a:ext cx="1412928" cy="4807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ea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ea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ea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ea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e>
                      </m:func>
                    </m:oMath>
                  </m:oMathPara>
                </a14:m>
                <a:endParaRPr lang="en-GB" sz="2400"/>
              </a:p>
            </p:txBody>
          </p:sp>
        </mc:Choice>
        <mc:Fallback xmlns="">
          <p:sp>
            <p:nvSpPr>
              <p:cNvPr id="6" name="TextBox 5">
                <a:extLst>
                  <a:ext uri="{FF2B5EF4-FFF2-40B4-BE49-F238E27FC236}">
                    <a16:creationId xmlns:a16="http://schemas.microsoft.com/office/drawing/2014/main" id="{9E663E20-E01B-A478-38BC-B724094AF260}"/>
                  </a:ext>
                </a:extLst>
              </p:cNvPr>
              <p:cNvSpPr txBox="1">
                <a:spLocks noRot="1" noChangeAspect="1" noMove="1" noResize="1" noEditPoints="1" noAdjustHandles="1" noChangeArrowheads="1" noChangeShapeType="1" noTextEdit="1"/>
              </p:cNvSpPr>
              <p:nvPr/>
            </p:nvSpPr>
            <p:spPr>
              <a:xfrm>
                <a:off x="5387451" y="2098482"/>
                <a:ext cx="1412928" cy="480773"/>
              </a:xfrm>
              <a:prstGeom prst="rect">
                <a:avLst/>
              </a:prstGeom>
              <a:blipFill>
                <a:blip r:embed="rId3"/>
                <a:stretch>
                  <a:fillRect l="-1293" b="-13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38C523-D6C2-5A72-58CB-0456FC5D6CE2}"/>
                  </a:ext>
                </a:extLst>
              </p:cNvPr>
              <p:cNvSpPr txBox="1"/>
              <p:nvPr/>
            </p:nvSpPr>
            <p:spPr>
              <a:xfrm>
                <a:off x="4900799" y="2802084"/>
                <a:ext cx="2386231"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𝑠𝑢𝑐h</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𝑡h𝑎𝑡</m:t>
                      </m:r>
                      <m:r>
                        <a:rPr lang="en-US" sz="2400" b="0" i="1" smtClean="0">
                          <a:solidFill>
                            <a:schemeClr val="tx1">
                              <a:lumMod val="85000"/>
                            </a:schemeClr>
                          </a:solidFill>
                          <a:latin typeface="Cambria Math" panose="02040503050406030204" pitchFamily="18" charset="0"/>
                        </a:rPr>
                        <m:t> </m:t>
                      </m:r>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oMath>
                  </m:oMathPara>
                </a14:m>
                <a:endParaRPr lang="en-GB" sz="2400">
                  <a:solidFill>
                    <a:schemeClr val="tx1">
                      <a:lumMod val="85000"/>
                    </a:schemeClr>
                  </a:solidFill>
                </a:endParaRPr>
              </a:p>
            </p:txBody>
          </p:sp>
        </mc:Choice>
        <mc:Fallback xmlns="">
          <p:sp>
            <p:nvSpPr>
              <p:cNvPr id="7" name="TextBox 6">
                <a:extLst>
                  <a:ext uri="{FF2B5EF4-FFF2-40B4-BE49-F238E27FC236}">
                    <a16:creationId xmlns:a16="http://schemas.microsoft.com/office/drawing/2014/main" id="{C038C523-D6C2-5A72-58CB-0456FC5D6CE2}"/>
                  </a:ext>
                </a:extLst>
              </p:cNvPr>
              <p:cNvSpPr txBox="1">
                <a:spLocks noRot="1" noChangeAspect="1" noMove="1" noResize="1" noEditPoints="1" noAdjustHandles="1" noChangeArrowheads="1" noChangeShapeType="1" noTextEdit="1"/>
              </p:cNvSpPr>
              <p:nvPr/>
            </p:nvSpPr>
            <p:spPr>
              <a:xfrm>
                <a:off x="4900799" y="2802084"/>
                <a:ext cx="2386231" cy="369332"/>
              </a:xfrm>
              <a:prstGeom prst="rect">
                <a:avLst/>
              </a:prstGeom>
              <a:blipFill>
                <a:blip r:embed="rId4"/>
                <a:stretch>
                  <a:fillRect l="-4092" r="-76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A237B1-A363-4121-820E-706C4B1CA547}"/>
                  </a:ext>
                </a:extLst>
              </p:cNvPr>
              <p:cNvSpPr txBox="1"/>
              <p:nvPr/>
            </p:nvSpPr>
            <p:spPr>
              <a:xfrm>
                <a:off x="432217" y="3302286"/>
                <a:ext cx="10149381" cy="461665"/>
              </a:xfrm>
              <a:prstGeom prst="rect">
                <a:avLst/>
              </a:prstGeom>
              <a:noFill/>
            </p:spPr>
            <p:txBody>
              <a:bodyPr wrap="none" rtlCol="0">
                <a:spAutoFit/>
              </a:bodyPr>
              <a:lstStyle/>
              <a:p>
                <a:pPr algn="ctr"/>
                <a:r>
                  <a:rPr lang="en-GB" sz="2000">
                    <a:solidFill>
                      <a:schemeClr val="tx1">
                        <a:lumMod val="85000"/>
                      </a:schemeClr>
                    </a:solidFill>
                  </a:rPr>
                  <a:t>Here  </a:t>
                </a:r>
                <a14:m>
                  <m:oMath xmlns:m="http://schemas.openxmlformats.org/officeDocument/2006/math">
                    <m:r>
                      <a:rPr lang="en-US" sz="2000" b="0" i="1" smtClean="0">
                        <a:solidFill>
                          <a:schemeClr val="tx1">
                            <a:lumMod val="85000"/>
                          </a:schemeClr>
                        </a:solidFill>
                        <a:latin typeface="Cambria Math" panose="02040503050406030204" pitchFamily="18" charset="0"/>
                      </a:rPr>
                      <m:t>𝐴</m:t>
                    </m:r>
                    <m:r>
                      <a:rPr lang="en-US" sz="2000" b="0" i="1" smtClean="0">
                        <a:solidFill>
                          <a:schemeClr val="tx1">
                            <a:lumMod val="85000"/>
                          </a:schemeClr>
                        </a:solidFill>
                        <a:latin typeface="Cambria Math" panose="02040503050406030204" pitchFamily="18" charset="0"/>
                      </a:rPr>
                      <m:t>∈</m:t>
                    </m:r>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𝑅</m:t>
                        </m:r>
                      </m:e>
                      <m:sup>
                        <m:r>
                          <a:rPr lang="en-US" sz="2000" b="0" i="1" smtClean="0">
                            <a:solidFill>
                              <a:schemeClr val="tx1">
                                <a:lumMod val="85000"/>
                              </a:schemeClr>
                            </a:solidFill>
                            <a:latin typeface="Cambria Math" panose="02040503050406030204" pitchFamily="18" charset="0"/>
                          </a:rPr>
                          <m:t>𝑚𝑥𝑛</m:t>
                        </m:r>
                      </m:sup>
                    </m:sSup>
                    <m:r>
                      <a:rPr lang="en-US" sz="2000" b="0" i="1" smtClean="0">
                        <a:solidFill>
                          <a:schemeClr val="tx1">
                            <a:lumMod val="85000"/>
                          </a:schemeClr>
                        </a:solidFill>
                        <a:latin typeface="Cambria Math" panose="02040503050406030204" pitchFamily="18" charset="0"/>
                      </a:rPr>
                      <m:t> , </m:t>
                    </m:r>
                    <m:r>
                      <a:rPr lang="en-US" sz="2000" b="0" i="1" smtClean="0">
                        <a:solidFill>
                          <a:schemeClr val="tx1">
                            <a:lumMod val="85000"/>
                          </a:schemeClr>
                        </a:solidFill>
                        <a:latin typeface="Cambria Math" panose="02040503050406030204" pitchFamily="18" charset="0"/>
                      </a:rPr>
                      <m:t>𝑏</m:t>
                    </m:r>
                    <m:r>
                      <a:rPr lang="en-US" sz="2000" b="0" i="1" smtClean="0">
                        <a:solidFill>
                          <a:schemeClr val="tx1">
                            <a:lumMod val="85000"/>
                          </a:schemeClr>
                        </a:solidFill>
                        <a:latin typeface="Cambria Math" panose="02040503050406030204" pitchFamily="18" charset="0"/>
                      </a:rPr>
                      <m:t>∈</m:t>
                    </m:r>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𝑅</m:t>
                        </m:r>
                      </m:e>
                      <m:sup>
                        <m:r>
                          <a:rPr lang="en-US" sz="2000" b="0" i="1" smtClean="0">
                            <a:solidFill>
                              <a:schemeClr val="tx1">
                                <a:lumMod val="85000"/>
                              </a:schemeClr>
                            </a:solidFill>
                            <a:latin typeface="Cambria Math" panose="02040503050406030204" pitchFamily="18" charset="0"/>
                          </a:rPr>
                          <m:t>𝑚</m:t>
                        </m:r>
                      </m:sup>
                    </m:sSup>
                    <m:r>
                      <a:rPr lang="en-US" sz="2000" b="0" i="1" smtClean="0">
                        <a:solidFill>
                          <a:schemeClr val="tx1">
                            <a:lumMod val="85000"/>
                          </a:schemeClr>
                        </a:solidFill>
                        <a:latin typeface="Cambria Math" panose="02040503050406030204" pitchFamily="18" charset="0"/>
                      </a:rPr>
                      <m:t> </m:t>
                    </m:r>
                    <m:r>
                      <a:rPr lang="en-US" sz="2000" b="0" i="1" smtClean="0">
                        <a:solidFill>
                          <a:schemeClr val="tx1">
                            <a:lumMod val="85000"/>
                          </a:schemeClr>
                        </a:solidFill>
                        <a:latin typeface="Cambria Math" panose="02040503050406030204" pitchFamily="18" charset="0"/>
                      </a:rPr>
                      <m:t>𝑎𝑛𝑑</m:t>
                    </m:r>
                    <m:r>
                      <a:rPr lang="en-US" sz="2000" b="0" i="1" smtClean="0">
                        <a:solidFill>
                          <a:schemeClr val="tx1">
                            <a:lumMod val="85000"/>
                          </a:schemeClr>
                        </a:solidFill>
                        <a:latin typeface="Cambria Math" panose="02040503050406030204" pitchFamily="18" charset="0"/>
                      </a:rPr>
                      <m:t> </m:t>
                    </m:r>
                    <m:r>
                      <a:rPr lang="en-US" sz="2000" b="0" i="1" smtClean="0">
                        <a:solidFill>
                          <a:schemeClr val="tx1">
                            <a:lumMod val="85000"/>
                          </a:schemeClr>
                        </a:solidFill>
                        <a:latin typeface="Cambria Math" panose="02040503050406030204" pitchFamily="18" charset="0"/>
                      </a:rPr>
                      <m:t>𝑓</m:t>
                    </m:r>
                    <m:r>
                      <a:rPr lang="en-US" sz="2000" b="0" i="1" smtClean="0">
                        <a:solidFill>
                          <a:schemeClr val="tx1">
                            <a:lumMod val="85000"/>
                          </a:schemeClr>
                        </a:solidFill>
                        <a:latin typeface="Cambria Math" panose="02040503050406030204" pitchFamily="18" charset="0"/>
                      </a:rPr>
                      <m:t> :</m:t>
                    </m:r>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𝑅</m:t>
                        </m:r>
                      </m:e>
                      <m:sup>
                        <m:r>
                          <a:rPr lang="en-US" sz="2000" b="0" i="1" smtClean="0">
                            <a:solidFill>
                              <a:schemeClr val="tx1">
                                <a:lumMod val="85000"/>
                              </a:schemeClr>
                            </a:solidFill>
                            <a:latin typeface="Cambria Math" panose="02040503050406030204" pitchFamily="18" charset="0"/>
                          </a:rPr>
                          <m:t>𝑛</m:t>
                        </m:r>
                      </m:sup>
                    </m:sSup>
                    <m:r>
                      <a:rPr lang="en-US" sz="2000" b="0" i="1" smtClean="0">
                        <a:solidFill>
                          <a:schemeClr val="tx1">
                            <a:lumMod val="85000"/>
                          </a:schemeClr>
                        </a:solidFill>
                        <a:latin typeface="Cambria Math" panose="02040503050406030204" pitchFamily="18" charset="0"/>
                      </a:rPr>
                      <m:t> →</m:t>
                    </m:r>
                    <m:r>
                      <a:rPr lang="en-US" sz="2000" b="0" i="1" smtClean="0">
                        <a:solidFill>
                          <a:schemeClr val="tx1">
                            <a:lumMod val="85000"/>
                          </a:schemeClr>
                        </a:solidFill>
                        <a:latin typeface="Cambria Math" panose="02040503050406030204" pitchFamily="18" charset="0"/>
                      </a:rPr>
                      <m:t>𝑅</m:t>
                    </m:r>
                    <m:r>
                      <a:rPr lang="en-US" sz="2000" b="0" i="1" smtClean="0">
                        <a:solidFill>
                          <a:schemeClr val="tx1">
                            <a:lumMod val="85000"/>
                          </a:schemeClr>
                        </a:solidFill>
                        <a:latin typeface="Cambria Math" panose="02040503050406030204" pitchFamily="18" charset="0"/>
                      </a:rPr>
                      <m:t> </m:t>
                    </m:r>
                  </m:oMath>
                </a14:m>
                <a:r>
                  <a:rPr lang="en-GB" sz="2000">
                    <a:solidFill>
                      <a:schemeClr val="tx1">
                        <a:lumMod val="85000"/>
                      </a:schemeClr>
                    </a:solidFill>
                  </a:rPr>
                  <a:t>is a convex function y is a </a:t>
                </a:r>
                <a:r>
                  <a:rPr lang="en-GB" sz="2000" err="1">
                    <a:solidFill>
                      <a:schemeClr val="tx1">
                        <a:lumMod val="85000"/>
                      </a:schemeClr>
                    </a:solidFill>
                  </a:rPr>
                  <a:t>Lagrangian</a:t>
                </a:r>
                <a:r>
                  <a:rPr lang="en-GB" sz="2000">
                    <a:solidFill>
                      <a:schemeClr val="tx1">
                        <a:lumMod val="85000"/>
                      </a:schemeClr>
                    </a:solidFill>
                  </a:rPr>
                  <a:t> Multiplier</a:t>
                </a:r>
                <a:r>
                  <a:rPr lang="en-GB" sz="2400"/>
                  <a:t>. </a:t>
                </a:r>
              </a:p>
            </p:txBody>
          </p:sp>
        </mc:Choice>
        <mc:Fallback xmlns="">
          <p:sp>
            <p:nvSpPr>
              <p:cNvPr id="8" name="TextBox 7">
                <a:extLst>
                  <a:ext uri="{FF2B5EF4-FFF2-40B4-BE49-F238E27FC236}">
                    <a16:creationId xmlns:a16="http://schemas.microsoft.com/office/drawing/2014/main" id="{E0A237B1-A363-4121-820E-706C4B1CA547}"/>
                  </a:ext>
                </a:extLst>
              </p:cNvPr>
              <p:cNvSpPr txBox="1">
                <a:spLocks noRot="1" noChangeAspect="1" noMove="1" noResize="1" noEditPoints="1" noAdjustHandles="1" noChangeArrowheads="1" noChangeShapeType="1" noTextEdit="1"/>
              </p:cNvSpPr>
              <p:nvPr/>
            </p:nvSpPr>
            <p:spPr>
              <a:xfrm>
                <a:off x="432217" y="3302286"/>
                <a:ext cx="10149381" cy="461665"/>
              </a:xfrm>
              <a:prstGeom prst="rect">
                <a:avLst/>
              </a:prstGeom>
              <a:blipFill>
                <a:blip r:embed="rId5"/>
                <a:stretch>
                  <a:fillRect l="-180" t="-10667" r="-360" b="-30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6842733-8BF5-5D67-C34B-E243F4F50BE7}"/>
              </a:ext>
            </a:extLst>
          </p:cNvPr>
          <p:cNvSpPr txBox="1"/>
          <p:nvPr/>
        </p:nvSpPr>
        <p:spPr>
          <a:xfrm>
            <a:off x="432217" y="4648976"/>
            <a:ext cx="5296706" cy="400110"/>
          </a:xfrm>
          <a:prstGeom prst="rect">
            <a:avLst/>
          </a:prstGeom>
          <a:noFill/>
        </p:spPr>
        <p:txBody>
          <a:bodyPr wrap="none" rtlCol="0">
            <a:spAutoFit/>
          </a:bodyPr>
          <a:lstStyle/>
          <a:p>
            <a:r>
              <a:rPr lang="en-GB" sz="2000">
                <a:solidFill>
                  <a:schemeClr val="tx1">
                    <a:lumMod val="85000"/>
                  </a:schemeClr>
                </a:solidFill>
              </a:rPr>
              <a:t>We can dual function for the above function 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328F3F-C7D9-C45C-43AC-B7DEBF2D2AEC}"/>
                  </a:ext>
                </a:extLst>
              </p:cNvPr>
              <p:cNvSpPr txBox="1"/>
              <p:nvPr/>
            </p:nvSpPr>
            <p:spPr>
              <a:xfrm>
                <a:off x="4311444" y="3981306"/>
                <a:ext cx="384893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𝑇</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r>
                        <a:rPr lang="en-US" sz="2400" b="0" i="1" smtClean="0">
                          <a:solidFill>
                            <a:schemeClr val="tx1">
                              <a:lumMod val="85000"/>
                            </a:schemeClr>
                          </a:solidFill>
                          <a:latin typeface="Cambria Math" panose="02040503050406030204" pitchFamily="18" charset="0"/>
                        </a:rPr>
                        <m:t>)</m:t>
                      </m:r>
                    </m:oMath>
                  </m:oMathPara>
                </a14:m>
                <a:endParaRPr lang="en-GB" sz="2400">
                  <a:solidFill>
                    <a:schemeClr val="tx1">
                      <a:lumMod val="85000"/>
                    </a:schemeClr>
                  </a:solidFill>
                </a:endParaRPr>
              </a:p>
            </p:txBody>
          </p:sp>
        </mc:Choice>
        <mc:Fallback xmlns="">
          <p:sp>
            <p:nvSpPr>
              <p:cNvPr id="10" name="TextBox 9">
                <a:extLst>
                  <a:ext uri="{FF2B5EF4-FFF2-40B4-BE49-F238E27FC236}">
                    <a16:creationId xmlns:a16="http://schemas.microsoft.com/office/drawing/2014/main" id="{FC328F3F-C7D9-C45C-43AC-B7DEBF2D2AEC}"/>
                  </a:ext>
                </a:extLst>
              </p:cNvPr>
              <p:cNvSpPr txBox="1">
                <a:spLocks noRot="1" noChangeAspect="1" noMove="1" noResize="1" noEditPoints="1" noAdjustHandles="1" noChangeArrowheads="1" noChangeShapeType="1" noTextEdit="1"/>
              </p:cNvSpPr>
              <p:nvPr/>
            </p:nvSpPr>
            <p:spPr>
              <a:xfrm>
                <a:off x="4311444" y="3981306"/>
                <a:ext cx="3848939" cy="369332"/>
              </a:xfrm>
              <a:prstGeom prst="rect">
                <a:avLst/>
              </a:prstGeom>
              <a:blipFill>
                <a:blip r:embed="rId6"/>
                <a:stretch>
                  <a:fillRect l="-2373" r="-1108" b="-36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7546C66-76FA-6571-AC0C-3876698192B2}"/>
                  </a:ext>
                </a:extLst>
              </p:cNvPr>
              <p:cNvSpPr txBox="1"/>
              <p:nvPr/>
            </p:nvSpPr>
            <p:spPr>
              <a:xfrm>
                <a:off x="3338418" y="5347425"/>
                <a:ext cx="5510996" cy="4884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inf</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𝑓</m:t>
                              </m:r>
                            </m:e>
                            <m:sup>
                              <m:r>
                                <a:rPr lang="en-US" sz="2400" b="0" i="1" smtClean="0">
                                  <a:solidFill>
                                    <a:schemeClr val="tx1">
                                      <a:lumMod val="85000"/>
                                    </a:schemeClr>
                                  </a:solidFill>
                                  <a:latin typeface="Cambria Math" panose="02040503050406030204" pitchFamily="18" charset="0"/>
                                </a:rPr>
                                <m:t>∗</m:t>
                              </m:r>
                            </m:sup>
                          </m:sSup>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𝐴</m:t>
                                  </m:r>
                                </m:e>
                                <m:sup>
                                  <m:r>
                                    <a:rPr lang="en-US" sz="2400" b="0" i="1" smtClean="0">
                                      <a:solidFill>
                                        <a:schemeClr val="tx1">
                                          <a:lumMod val="85000"/>
                                        </a:schemeClr>
                                      </a:solidFill>
                                      <a:latin typeface="Cambria Math" panose="02040503050406030204" pitchFamily="18" charset="0"/>
                                    </a:rPr>
                                    <m:t>𝑇</m:t>
                                  </m:r>
                                </m:sup>
                              </m:sSup>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𝑏</m:t>
                              </m:r>
                            </m:e>
                            <m:sup>
                              <m:r>
                                <a:rPr lang="en-IN" sz="2400" b="0" i="1" smtClean="0">
                                  <a:solidFill>
                                    <a:schemeClr val="tx1">
                                      <a:lumMod val="85000"/>
                                    </a:schemeClr>
                                  </a:solidFill>
                                  <a:latin typeface="Cambria Math" panose="02040503050406030204" pitchFamily="18" charset="0"/>
                                </a:rPr>
                                <m:t>𝑇</m:t>
                              </m:r>
                            </m:sup>
                          </m:sSup>
                          <m:r>
                            <a:rPr lang="en-IN" sz="2400" b="0" i="1" smtClean="0">
                              <a:solidFill>
                                <a:schemeClr val="tx1">
                                  <a:lumMod val="85000"/>
                                </a:schemeClr>
                              </a:solidFill>
                              <a:latin typeface="Cambria Math" panose="02040503050406030204" pitchFamily="18" charset="0"/>
                            </a:rPr>
                            <m:t>𝑦</m:t>
                          </m:r>
                        </m:e>
                      </m:func>
                      <m:r>
                        <a:rPr lang="en-US" sz="2400" b="0" i="1" smtClean="0">
                          <a:solidFill>
                            <a:schemeClr val="tx1">
                              <a:lumMod val="85000"/>
                            </a:schemeClr>
                          </a:solidFill>
                          <a:latin typeface="Cambria Math" panose="02040503050406030204" pitchFamily="18" charset="0"/>
                        </a:rPr>
                        <m:t> </m:t>
                      </m:r>
                    </m:oMath>
                  </m:oMathPara>
                </a14:m>
                <a:endParaRPr lang="en-GB" sz="2400" dirty="0">
                  <a:solidFill>
                    <a:schemeClr val="tx1">
                      <a:lumMod val="85000"/>
                    </a:schemeClr>
                  </a:solidFill>
                </a:endParaRPr>
              </a:p>
            </p:txBody>
          </p:sp>
        </mc:Choice>
        <mc:Fallback>
          <p:sp>
            <p:nvSpPr>
              <p:cNvPr id="11" name="TextBox 10">
                <a:extLst>
                  <a:ext uri="{FF2B5EF4-FFF2-40B4-BE49-F238E27FC236}">
                    <a16:creationId xmlns:a16="http://schemas.microsoft.com/office/drawing/2014/main" id="{C7546C66-76FA-6571-AC0C-3876698192B2}"/>
                  </a:ext>
                </a:extLst>
              </p:cNvPr>
              <p:cNvSpPr txBox="1">
                <a:spLocks noRot="1" noChangeAspect="1" noMove="1" noResize="1" noEditPoints="1" noAdjustHandles="1" noChangeArrowheads="1" noChangeShapeType="1" noTextEdit="1"/>
              </p:cNvSpPr>
              <p:nvPr/>
            </p:nvSpPr>
            <p:spPr>
              <a:xfrm>
                <a:off x="3338418" y="5347425"/>
                <a:ext cx="5510996" cy="488403"/>
              </a:xfrm>
              <a:prstGeom prst="rect">
                <a:avLst/>
              </a:prstGeom>
              <a:blipFill>
                <a:blip r:embed="rId7"/>
                <a:stretch>
                  <a:fillRect l="-1549" b="-137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0BB87D-29F1-4331-4645-DA644962771A}"/>
                  </a:ext>
                </a:extLst>
              </p:cNvPr>
              <p:cNvSpPr txBox="1"/>
              <p:nvPr/>
            </p:nvSpPr>
            <p:spPr>
              <a:xfrm>
                <a:off x="432217" y="6045873"/>
                <a:ext cx="3924216" cy="400110"/>
              </a:xfrm>
              <a:prstGeom prst="rect">
                <a:avLst/>
              </a:prstGeom>
              <a:noFill/>
            </p:spPr>
            <p:txBody>
              <a:bodyPr wrap="none" rtlCol="0">
                <a:spAutoFit/>
              </a:bodyPr>
              <a:lstStyle/>
              <a:p>
                <a:pPr algn="ctr"/>
                <a:r>
                  <a:rPr lang="en-GB" sz="2000">
                    <a:solidFill>
                      <a:schemeClr val="tx1">
                        <a:lumMod val="85000"/>
                      </a:schemeClr>
                    </a:solidFill>
                  </a:rPr>
                  <a:t>Here </a:t>
                </a:r>
                <a14:m>
                  <m:oMath xmlns:m="http://schemas.openxmlformats.org/officeDocument/2006/math">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𝑓</m:t>
                        </m:r>
                      </m:e>
                      <m:sup>
                        <m:r>
                          <a:rPr lang="en-US" sz="2000" b="0" i="1" smtClean="0">
                            <a:solidFill>
                              <a:schemeClr val="tx1">
                                <a:lumMod val="85000"/>
                              </a:schemeClr>
                            </a:solidFill>
                            <a:latin typeface="Cambria Math" panose="02040503050406030204" pitchFamily="18" charset="0"/>
                          </a:rPr>
                          <m:t>∗</m:t>
                        </m:r>
                      </m:sup>
                    </m:sSup>
                  </m:oMath>
                </a14:m>
                <a:r>
                  <a:rPr lang="en-GB" sz="2000">
                    <a:solidFill>
                      <a:schemeClr val="tx1">
                        <a:lumMod val="85000"/>
                      </a:schemeClr>
                    </a:solidFill>
                  </a:rPr>
                  <a:t> is a convex conjugate of f.</a:t>
                </a:r>
              </a:p>
            </p:txBody>
          </p:sp>
        </mc:Choice>
        <mc:Fallback xmlns="">
          <p:sp>
            <p:nvSpPr>
              <p:cNvPr id="12" name="TextBox 11">
                <a:extLst>
                  <a:ext uri="{FF2B5EF4-FFF2-40B4-BE49-F238E27FC236}">
                    <a16:creationId xmlns:a16="http://schemas.microsoft.com/office/drawing/2014/main" id="{310BB87D-29F1-4331-4645-DA644962771A}"/>
                  </a:ext>
                </a:extLst>
              </p:cNvPr>
              <p:cNvSpPr txBox="1">
                <a:spLocks noRot="1" noChangeAspect="1" noMove="1" noResize="1" noEditPoints="1" noAdjustHandles="1" noChangeArrowheads="1" noChangeShapeType="1" noTextEdit="1"/>
              </p:cNvSpPr>
              <p:nvPr/>
            </p:nvSpPr>
            <p:spPr>
              <a:xfrm>
                <a:off x="432217" y="6045873"/>
                <a:ext cx="3924216" cy="400110"/>
              </a:xfrm>
              <a:prstGeom prst="rect">
                <a:avLst/>
              </a:prstGeom>
              <a:blipFill>
                <a:blip r:embed="rId8"/>
                <a:stretch>
                  <a:fillRect l="-1242" t="-9231" r="-1242" b="-27692"/>
                </a:stretch>
              </a:blipFill>
            </p:spPr>
            <p:txBody>
              <a:bodyPr/>
              <a:lstStyle/>
              <a:p>
                <a:r>
                  <a:rPr lang="en-US">
                    <a:noFill/>
                  </a:rPr>
                  <a:t> </a:t>
                </a:r>
              </a:p>
            </p:txBody>
          </p:sp>
        </mc:Fallback>
      </mc:AlternateContent>
    </p:spTree>
    <p:extLst>
      <p:ext uri="{BB962C8B-B14F-4D97-AF65-F5344CB8AC3E}">
        <p14:creationId xmlns:p14="http://schemas.microsoft.com/office/powerpoint/2010/main" val="3825141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D7FB-8C6B-2872-E5C8-F8FD3AE4B4D3}"/>
              </a:ext>
            </a:extLst>
          </p:cNvPr>
          <p:cNvSpPr>
            <a:spLocks noGrp="1"/>
          </p:cNvSpPr>
          <p:nvPr>
            <p:ph type="title"/>
          </p:nvPr>
        </p:nvSpPr>
        <p:spPr>
          <a:xfrm>
            <a:off x="923955" y="2936240"/>
            <a:ext cx="10353762" cy="970450"/>
          </a:xfrm>
        </p:spPr>
        <p:txBody>
          <a:bodyPr vert="horz" lIns="91440" tIns="45720" rIns="91440" bIns="45720" rtlCol="0" anchor="ctr">
            <a:noAutofit/>
          </a:bodyPr>
          <a:lstStyle/>
          <a:p>
            <a:r>
              <a:rPr lang="en-US" sz="6000">
                <a:ln>
                  <a:solidFill>
                    <a:prstClr val="black">
                      <a:lumMod val="75000"/>
                      <a:lumOff val="25000"/>
                      <a:alpha val="10000"/>
                    </a:prstClr>
                  </a:solidFill>
                </a:ln>
                <a:effectLst>
                  <a:outerShdw blurRad="9525" dist="25400" dir="14640000" algn="tl" rotWithShape="0">
                    <a:prstClr val="black">
                      <a:alpha val="30000"/>
                    </a:prstClr>
                  </a:outerShdw>
                </a:effectLst>
              </a:rPr>
              <a:t>Matlab Code for LAD, Huber and LASSO</a:t>
            </a:r>
            <a:br>
              <a:rPr lang="en-US" sz="6000">
                <a:ln>
                  <a:solidFill>
                    <a:prstClr val="black">
                      <a:lumMod val="75000"/>
                      <a:lumOff val="25000"/>
                      <a:alpha val="10000"/>
                    </a:prstClr>
                  </a:solidFill>
                </a:ln>
                <a:effectLst>
                  <a:outerShdw blurRad="9525" dist="25400" dir="14640000" algn="tl" rotWithShape="0">
                    <a:prstClr val="black">
                      <a:alpha val="30000"/>
                    </a:prstClr>
                  </a:outerShdw>
                </a:effectLst>
              </a:rPr>
            </a:br>
            <a:r>
              <a:rPr lang="en-US" sz="6000">
                <a:ln>
                  <a:solidFill>
                    <a:prstClr val="black">
                      <a:lumMod val="75000"/>
                      <a:lumOff val="25000"/>
                      <a:alpha val="10000"/>
                    </a:prstClr>
                  </a:solidFill>
                </a:ln>
                <a:effectLst>
                  <a:outerShdw blurRad="9525" dist="25400" dir="14640000" algn="tl" rotWithShape="0">
                    <a:prstClr val="black">
                      <a:alpha val="30000"/>
                    </a:prstClr>
                  </a:outerShdw>
                </a:effectLst>
              </a:rPr>
              <a:t>update iterations</a:t>
            </a:r>
            <a:endParaRPr lang="en-US" sz="6000" err="1"/>
          </a:p>
        </p:txBody>
      </p:sp>
    </p:spTree>
    <p:extLst>
      <p:ext uri="{BB962C8B-B14F-4D97-AF65-F5344CB8AC3E}">
        <p14:creationId xmlns:p14="http://schemas.microsoft.com/office/powerpoint/2010/main" val="262473474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F3004-EFC1-215B-E15F-79C9DF221F55}"/>
              </a:ext>
            </a:extLst>
          </p:cNvPr>
          <p:cNvSpPr>
            <a:spLocks noGrp="1"/>
          </p:cNvSpPr>
          <p:nvPr>
            <p:ph type="title"/>
          </p:nvPr>
        </p:nvSpPr>
        <p:spPr/>
        <p:txBody>
          <a:bodyPr>
            <a:normAutofit/>
          </a:bodyPr>
          <a:lstStyle/>
          <a:p>
            <a:r>
              <a:rPr lang="en-US" sz="4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Python Results for 4 datasets</a:t>
            </a:r>
            <a:endParaRPr lang="en-US" sz="4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3" name="Content Placeholder 2">
            <a:extLst>
              <a:ext uri="{FF2B5EF4-FFF2-40B4-BE49-F238E27FC236}">
                <a16:creationId xmlns:a16="http://schemas.microsoft.com/office/drawing/2014/main" id="{395CCCC7-CB58-32D3-8861-5FB4784397F7}"/>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Datasets trialed - </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2"/>
              </a:rPr>
              <a:t>https://scikit-learn.org/stable/datasets/toy_dataset.html</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Comparison between the Highest Correlation Coefficient values in features vs result and the Correlation Coefficient values of the features retained(decided by LASSO) and the result,</a:t>
            </a:r>
          </a:p>
        </p:txBody>
      </p:sp>
      <p:sp>
        <p:nvSpPr>
          <p:cNvPr id="5" name="TextBox 4">
            <a:extLst>
              <a:ext uri="{FF2B5EF4-FFF2-40B4-BE49-F238E27FC236}">
                <a16:creationId xmlns:a16="http://schemas.microsoft.com/office/drawing/2014/main" id="{37830E5F-4618-9FAA-A137-B144A99255A1}"/>
              </a:ext>
            </a:extLst>
          </p:cNvPr>
          <p:cNvSpPr txBox="1"/>
          <p:nvPr/>
        </p:nvSpPr>
        <p:spPr>
          <a:xfrm>
            <a:off x="2092960" y="4775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Digits Dataset</a:t>
            </a:r>
          </a:p>
        </p:txBody>
      </p:sp>
      <p:pic>
        <p:nvPicPr>
          <p:cNvPr id="6" name="Picture 6" descr="Text&#10;&#10;Description automatically generated">
            <a:extLst>
              <a:ext uri="{FF2B5EF4-FFF2-40B4-BE49-F238E27FC236}">
                <a16:creationId xmlns:a16="http://schemas.microsoft.com/office/drawing/2014/main" id="{62128191-822D-18AF-9087-867470E7CCD5}"/>
              </a:ext>
            </a:extLst>
          </p:cNvPr>
          <p:cNvPicPr>
            <a:picLocks noChangeAspect="1"/>
          </p:cNvPicPr>
          <p:nvPr/>
        </p:nvPicPr>
        <p:blipFill>
          <a:blip r:embed="rId3"/>
          <a:stretch>
            <a:fillRect/>
          </a:stretch>
        </p:blipFill>
        <p:spPr>
          <a:xfrm>
            <a:off x="1341120" y="5220022"/>
            <a:ext cx="4328160" cy="796916"/>
          </a:xfrm>
          <a:prstGeom prst="rect">
            <a:avLst/>
          </a:prstGeom>
        </p:spPr>
      </p:pic>
      <p:pic>
        <p:nvPicPr>
          <p:cNvPr id="7" name="Picture 7" descr="Text&#10;&#10;Description automatically generated">
            <a:extLst>
              <a:ext uri="{FF2B5EF4-FFF2-40B4-BE49-F238E27FC236}">
                <a16:creationId xmlns:a16="http://schemas.microsoft.com/office/drawing/2014/main" id="{18E4EC27-B833-838B-4C5F-0D3FED6B7662}"/>
              </a:ext>
            </a:extLst>
          </p:cNvPr>
          <p:cNvPicPr>
            <a:picLocks noChangeAspect="1"/>
          </p:cNvPicPr>
          <p:nvPr/>
        </p:nvPicPr>
        <p:blipFill>
          <a:blip r:embed="rId4"/>
          <a:stretch>
            <a:fillRect/>
          </a:stretch>
        </p:blipFill>
        <p:spPr>
          <a:xfrm>
            <a:off x="7893050" y="5216525"/>
            <a:ext cx="1922780" cy="783590"/>
          </a:xfrm>
          <a:prstGeom prst="rect">
            <a:avLst/>
          </a:prstGeom>
        </p:spPr>
      </p:pic>
      <p:sp>
        <p:nvSpPr>
          <p:cNvPr id="8" name="TextBox 7">
            <a:extLst>
              <a:ext uri="{FF2B5EF4-FFF2-40B4-BE49-F238E27FC236}">
                <a16:creationId xmlns:a16="http://schemas.microsoft.com/office/drawing/2014/main" id="{8C58692C-D691-999E-42A3-8C4FB4CE7555}"/>
              </a:ext>
            </a:extLst>
          </p:cNvPr>
          <p:cNvSpPr txBox="1"/>
          <p:nvPr/>
        </p:nvSpPr>
        <p:spPr>
          <a:xfrm>
            <a:off x="7386320" y="4724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Iris Dataset</a:t>
            </a:r>
          </a:p>
        </p:txBody>
      </p:sp>
      <p:pic>
        <p:nvPicPr>
          <p:cNvPr id="9" name="Picture 9" descr="Text&#10;&#10;Description automatically generated">
            <a:extLst>
              <a:ext uri="{FF2B5EF4-FFF2-40B4-BE49-F238E27FC236}">
                <a16:creationId xmlns:a16="http://schemas.microsoft.com/office/drawing/2014/main" id="{934B3CD6-10DB-186D-4A5E-76C6C9F629D5}"/>
              </a:ext>
            </a:extLst>
          </p:cNvPr>
          <p:cNvPicPr>
            <a:picLocks noChangeAspect="1"/>
          </p:cNvPicPr>
          <p:nvPr/>
        </p:nvPicPr>
        <p:blipFill>
          <a:blip r:embed="rId5"/>
          <a:stretch>
            <a:fillRect/>
          </a:stretch>
        </p:blipFill>
        <p:spPr>
          <a:xfrm>
            <a:off x="6807200" y="3763045"/>
            <a:ext cx="3901440" cy="673030"/>
          </a:xfrm>
          <a:prstGeom prst="rect">
            <a:avLst/>
          </a:prstGeom>
        </p:spPr>
      </p:pic>
      <p:sp>
        <p:nvSpPr>
          <p:cNvPr id="10" name="TextBox 9">
            <a:extLst>
              <a:ext uri="{FF2B5EF4-FFF2-40B4-BE49-F238E27FC236}">
                <a16:creationId xmlns:a16="http://schemas.microsoft.com/office/drawing/2014/main" id="{74F453CE-1A08-7459-F721-2CD2D12F1A27}"/>
              </a:ext>
            </a:extLst>
          </p:cNvPr>
          <p:cNvSpPr txBox="1"/>
          <p:nvPr/>
        </p:nvSpPr>
        <p:spPr>
          <a:xfrm>
            <a:off x="7386320" y="32003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Wine Dataset</a:t>
            </a:r>
          </a:p>
        </p:txBody>
      </p:sp>
      <p:pic>
        <p:nvPicPr>
          <p:cNvPr id="11" name="Picture 11">
            <a:extLst>
              <a:ext uri="{FF2B5EF4-FFF2-40B4-BE49-F238E27FC236}">
                <a16:creationId xmlns:a16="http://schemas.microsoft.com/office/drawing/2014/main" id="{4651CF96-127B-BBB0-83DA-DAADDFCE54F5}"/>
              </a:ext>
            </a:extLst>
          </p:cNvPr>
          <p:cNvPicPr>
            <a:picLocks noChangeAspect="1"/>
          </p:cNvPicPr>
          <p:nvPr/>
        </p:nvPicPr>
        <p:blipFill>
          <a:blip r:embed="rId6"/>
          <a:stretch>
            <a:fillRect/>
          </a:stretch>
        </p:blipFill>
        <p:spPr>
          <a:xfrm>
            <a:off x="2193290" y="3763010"/>
            <a:ext cx="2552700" cy="673100"/>
          </a:xfrm>
          <a:prstGeom prst="rect">
            <a:avLst/>
          </a:prstGeom>
        </p:spPr>
      </p:pic>
      <p:sp>
        <p:nvSpPr>
          <p:cNvPr id="12" name="TextBox 11">
            <a:extLst>
              <a:ext uri="{FF2B5EF4-FFF2-40B4-BE49-F238E27FC236}">
                <a16:creationId xmlns:a16="http://schemas.microsoft.com/office/drawing/2014/main" id="{8319A3FB-438E-D2A4-343C-51443F8B1432}"/>
              </a:ext>
            </a:extLst>
          </p:cNvPr>
          <p:cNvSpPr txBox="1"/>
          <p:nvPr/>
        </p:nvSpPr>
        <p:spPr>
          <a:xfrm>
            <a:off x="21336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Boston Dataset</a:t>
            </a:r>
          </a:p>
        </p:txBody>
      </p:sp>
    </p:spTree>
    <p:extLst>
      <p:ext uri="{BB962C8B-B14F-4D97-AF65-F5344CB8AC3E}">
        <p14:creationId xmlns:p14="http://schemas.microsoft.com/office/powerpoint/2010/main" val="314858452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E9FC-4A26-5B07-3527-9FBDF7E2716C}"/>
              </a:ext>
            </a:extLst>
          </p:cNvPr>
          <p:cNvSpPr>
            <a:spLocks noGrp="1"/>
          </p:cNvSpPr>
          <p:nvPr>
            <p:ph type="title"/>
          </p:nvPr>
        </p:nvSpPr>
        <p:spPr>
          <a:xfrm>
            <a:off x="923955" y="2946400"/>
            <a:ext cx="10353762" cy="97045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Thank You</a:t>
            </a:r>
            <a:endParaRPr lang="en-US"/>
          </a:p>
        </p:txBody>
      </p:sp>
    </p:spTree>
    <p:extLst>
      <p:ext uri="{BB962C8B-B14F-4D97-AF65-F5344CB8AC3E}">
        <p14:creationId xmlns:p14="http://schemas.microsoft.com/office/powerpoint/2010/main" val="41965287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6DB0DF-E9C2-A38D-287D-D36F08F63764}"/>
              </a:ext>
            </a:extLst>
          </p:cNvPr>
          <p:cNvSpPr txBox="1"/>
          <p:nvPr/>
        </p:nvSpPr>
        <p:spPr>
          <a:xfrm>
            <a:off x="619422" y="762697"/>
            <a:ext cx="4938340" cy="400110"/>
          </a:xfrm>
          <a:prstGeom prst="rect">
            <a:avLst/>
          </a:prstGeom>
          <a:noFill/>
        </p:spPr>
        <p:txBody>
          <a:bodyPr wrap="none" lIns="91440" tIns="45720" rIns="91440" bIns="45720" rtlCol="0" anchor="t">
            <a:spAutoFit/>
          </a:bodyPr>
          <a:lstStyle/>
          <a:p>
            <a:r>
              <a:rPr lang="en-GB" sz="2000">
                <a:solidFill>
                  <a:schemeClr val="tx1">
                    <a:lumMod val="85000"/>
                  </a:schemeClr>
                </a:solidFill>
                <a:latin typeface="+mj-lt"/>
              </a:rPr>
              <a:t>Now we have to optimize the dual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8EEFF6-8990-99BF-1630-EB5766D27585}"/>
                  </a:ext>
                </a:extLst>
              </p:cNvPr>
              <p:cNvSpPr txBox="1"/>
              <p:nvPr/>
            </p:nvSpPr>
            <p:spPr>
              <a:xfrm>
                <a:off x="5282832" y="1373083"/>
                <a:ext cx="1626327" cy="5244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max</m:t>
                              </m:r>
                            </m:e>
                            <m:lim>
                              <m:r>
                                <a:rPr lang="en-US" sz="2400" b="0" i="1" smtClean="0">
                                  <a:solidFill>
                                    <a:schemeClr val="tx1">
                                      <a:lumMod val="85000"/>
                                    </a:schemeClr>
                                  </a:solidFill>
                                  <a:latin typeface="Cambria Math" panose="02040503050406030204" pitchFamily="18" charset="0"/>
                                </a:rPr>
                                <m:t>𝑦</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𝑦</m:t>
                              </m:r>
                            </m:e>
                          </m:d>
                        </m:e>
                      </m:func>
                    </m:oMath>
                  </m:oMathPara>
                </a14:m>
                <a:endParaRPr lang="en-GB" sz="2400"/>
              </a:p>
            </p:txBody>
          </p:sp>
        </mc:Choice>
        <mc:Fallback xmlns="">
          <p:sp>
            <p:nvSpPr>
              <p:cNvPr id="5" name="TextBox 4">
                <a:extLst>
                  <a:ext uri="{FF2B5EF4-FFF2-40B4-BE49-F238E27FC236}">
                    <a16:creationId xmlns:a16="http://schemas.microsoft.com/office/drawing/2014/main" id="{998EEFF6-8990-99BF-1630-EB5766D27585}"/>
                  </a:ext>
                </a:extLst>
              </p:cNvPr>
              <p:cNvSpPr txBox="1">
                <a:spLocks noRot="1" noChangeAspect="1" noMove="1" noResize="1" noEditPoints="1" noAdjustHandles="1" noChangeArrowheads="1" noChangeShapeType="1" noTextEdit="1"/>
              </p:cNvSpPr>
              <p:nvPr/>
            </p:nvSpPr>
            <p:spPr>
              <a:xfrm>
                <a:off x="5282832" y="1373083"/>
                <a:ext cx="1626327" cy="524439"/>
              </a:xfrm>
              <a:prstGeom prst="rect">
                <a:avLst/>
              </a:prstGeom>
              <a:blipFill>
                <a:blip r:embed="rId2"/>
                <a:stretch>
                  <a:fillRect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AAE7A3-B415-8918-EBED-85E452ACBE9A}"/>
                  </a:ext>
                </a:extLst>
              </p:cNvPr>
              <p:cNvSpPr txBox="1"/>
              <p:nvPr/>
            </p:nvSpPr>
            <p:spPr>
              <a:xfrm>
                <a:off x="478217" y="2137354"/>
                <a:ext cx="11135606" cy="707886"/>
              </a:xfrm>
              <a:prstGeom prst="rect">
                <a:avLst/>
              </a:prstGeom>
              <a:noFill/>
            </p:spPr>
            <p:txBody>
              <a:bodyPr wrap="square" rtlCol="0">
                <a:spAutoFit/>
              </a:bodyPr>
              <a:lstStyle/>
              <a:p>
                <a:r>
                  <a:rPr lang="en-GB" sz="2000">
                    <a:solidFill>
                      <a:schemeClr val="tx1">
                        <a:lumMod val="85000"/>
                      </a:schemeClr>
                    </a:solidFill>
                  </a:rPr>
                  <a:t>Consider the strong duality holds for the above. The primal and dual solution are same with this primal solutions </a:t>
                </a:r>
                <a14:m>
                  <m:oMath xmlns:m="http://schemas.openxmlformats.org/officeDocument/2006/math">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𝑥</m:t>
                        </m:r>
                      </m:e>
                      <m:sup>
                        <m:r>
                          <a:rPr lang="en-US" sz="2000" b="0" i="1" smtClean="0">
                            <a:solidFill>
                              <a:schemeClr val="tx1">
                                <a:lumMod val="85000"/>
                              </a:schemeClr>
                            </a:solidFill>
                            <a:latin typeface="Cambria Math" panose="02040503050406030204" pitchFamily="18" charset="0"/>
                          </a:rPr>
                          <m:t>∗</m:t>
                        </m:r>
                      </m:sup>
                    </m:sSup>
                  </m:oMath>
                </a14:m>
                <a:r>
                  <a:rPr lang="en-GB" sz="2000">
                    <a:solidFill>
                      <a:schemeClr val="tx1">
                        <a:lumMod val="85000"/>
                      </a:schemeClr>
                    </a:solidFill>
                  </a:rPr>
                  <a:t>can be recovered from dual optimal solution </a:t>
                </a:r>
                <a14:m>
                  <m:oMath xmlns:m="http://schemas.openxmlformats.org/officeDocument/2006/math">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𝑦</m:t>
                        </m:r>
                      </m:e>
                      <m:sup>
                        <m:r>
                          <a:rPr lang="en-US" sz="2000" b="0" i="1" smtClean="0">
                            <a:solidFill>
                              <a:schemeClr val="tx1">
                                <a:lumMod val="85000"/>
                              </a:schemeClr>
                            </a:solidFill>
                            <a:latin typeface="Cambria Math" panose="02040503050406030204" pitchFamily="18" charset="0"/>
                          </a:rPr>
                          <m:t>∗</m:t>
                        </m:r>
                      </m:sup>
                    </m:sSup>
                    <m:r>
                      <a:rPr lang="en-US" sz="2000" b="0" i="1" smtClean="0">
                        <a:solidFill>
                          <a:schemeClr val="tx1">
                            <a:lumMod val="85000"/>
                          </a:schemeClr>
                        </a:solidFill>
                        <a:latin typeface="Cambria Math" panose="02040503050406030204" pitchFamily="18" charset="0"/>
                      </a:rPr>
                      <m:t>.</m:t>
                    </m:r>
                  </m:oMath>
                </a14:m>
                <a:endParaRPr lang="en-GB" sz="2000">
                  <a:solidFill>
                    <a:schemeClr val="tx1">
                      <a:lumMod val="85000"/>
                    </a:schemeClr>
                  </a:solidFill>
                </a:endParaRPr>
              </a:p>
            </p:txBody>
          </p:sp>
        </mc:Choice>
        <mc:Fallback xmlns="">
          <p:sp>
            <p:nvSpPr>
              <p:cNvPr id="6" name="TextBox 5">
                <a:extLst>
                  <a:ext uri="{FF2B5EF4-FFF2-40B4-BE49-F238E27FC236}">
                    <a16:creationId xmlns:a16="http://schemas.microsoft.com/office/drawing/2014/main" id="{89AAE7A3-B415-8918-EBED-85E452ACBE9A}"/>
                  </a:ext>
                </a:extLst>
              </p:cNvPr>
              <p:cNvSpPr txBox="1">
                <a:spLocks noRot="1" noChangeAspect="1" noMove="1" noResize="1" noEditPoints="1" noAdjustHandles="1" noChangeArrowheads="1" noChangeShapeType="1" noTextEdit="1"/>
              </p:cNvSpPr>
              <p:nvPr/>
            </p:nvSpPr>
            <p:spPr>
              <a:xfrm>
                <a:off x="478217" y="2137354"/>
                <a:ext cx="11135606" cy="707886"/>
              </a:xfrm>
              <a:prstGeom prst="rect">
                <a:avLst/>
              </a:prstGeom>
              <a:blipFill>
                <a:blip r:embed="rId3"/>
                <a:stretch>
                  <a:fillRect l="-547"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4E3803-6233-3A34-7E59-8A8E440847FC}"/>
                  </a:ext>
                </a:extLst>
              </p:cNvPr>
              <p:cNvSpPr txBox="1"/>
              <p:nvPr/>
            </p:nvSpPr>
            <p:spPr>
              <a:xfrm>
                <a:off x="4884637" y="3227086"/>
                <a:ext cx="2422715" cy="400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𝑥</m:t>
                          </m:r>
                        </m:e>
                        <m:sup>
                          <m:r>
                            <a:rPr lang="en-US" sz="2000" b="0" i="1" smtClean="0">
                              <a:solidFill>
                                <a:schemeClr val="tx1">
                                  <a:lumMod val="85000"/>
                                </a:schemeClr>
                              </a:solidFill>
                              <a:latin typeface="Cambria Math" panose="02040503050406030204" pitchFamily="18" charset="0"/>
                            </a:rPr>
                            <m:t>∗</m:t>
                          </m:r>
                        </m:sup>
                      </m:sSup>
                      <m:r>
                        <a:rPr lang="en-US" sz="2000" b="0" i="1" smtClean="0">
                          <a:solidFill>
                            <a:schemeClr val="tx1">
                              <a:lumMod val="85000"/>
                            </a:schemeClr>
                          </a:solidFill>
                          <a:latin typeface="Cambria Math" panose="02040503050406030204" pitchFamily="18" charset="0"/>
                        </a:rPr>
                        <m:t>=</m:t>
                      </m:r>
                      <m:func>
                        <m:funcPr>
                          <m:ctrlPr>
                            <a:rPr lang="en-US" sz="2000" b="0" i="1" smtClean="0">
                              <a:solidFill>
                                <a:schemeClr val="tx1">
                                  <a:lumMod val="85000"/>
                                </a:schemeClr>
                              </a:solidFill>
                              <a:latin typeface="Cambria Math" panose="02040503050406030204" pitchFamily="18" charset="0"/>
                            </a:rPr>
                          </m:ctrlPr>
                        </m:funcPr>
                        <m:fName>
                          <m:r>
                            <m:rPr>
                              <m:sty m:val="p"/>
                            </m:rPr>
                            <a:rPr lang="en-US" sz="2000" b="0" i="0" smtClean="0">
                              <a:solidFill>
                                <a:schemeClr val="tx1">
                                  <a:lumMod val="85000"/>
                                </a:schemeClr>
                              </a:solidFill>
                              <a:latin typeface="Cambria Math" panose="02040503050406030204" pitchFamily="18" charset="0"/>
                            </a:rPr>
                            <m:t>arg</m:t>
                          </m:r>
                        </m:fName>
                        <m:e>
                          <m:func>
                            <m:funcPr>
                              <m:ctrlPr>
                                <a:rPr lang="en-US" sz="2000" b="0" i="1" smtClean="0">
                                  <a:solidFill>
                                    <a:schemeClr val="tx1">
                                      <a:lumMod val="85000"/>
                                    </a:schemeClr>
                                  </a:solidFill>
                                  <a:latin typeface="Cambria Math" panose="02040503050406030204" pitchFamily="18" charset="0"/>
                                </a:rPr>
                              </m:ctrlPr>
                            </m:funcPr>
                            <m:fName>
                              <m:limLow>
                                <m:limLowPr>
                                  <m:ctrlPr>
                                    <a:rPr lang="en-US" sz="2000" b="0" i="1" smtClean="0">
                                      <a:solidFill>
                                        <a:schemeClr val="tx1">
                                          <a:lumMod val="85000"/>
                                        </a:schemeClr>
                                      </a:solidFill>
                                      <a:latin typeface="Cambria Math" panose="02040503050406030204" pitchFamily="18" charset="0"/>
                                    </a:rPr>
                                  </m:ctrlPr>
                                </m:limLowPr>
                                <m:e>
                                  <m:r>
                                    <m:rPr>
                                      <m:sty m:val="p"/>
                                    </m:rPr>
                                    <a:rPr lang="en-US" sz="2000" b="0" i="0" smtClean="0">
                                      <a:solidFill>
                                        <a:schemeClr val="tx1">
                                          <a:lumMod val="85000"/>
                                        </a:schemeClr>
                                      </a:solidFill>
                                      <a:latin typeface="Cambria Math" panose="02040503050406030204" pitchFamily="18" charset="0"/>
                                    </a:rPr>
                                    <m:t>min</m:t>
                                  </m:r>
                                </m:e>
                                <m:lim>
                                  <m:r>
                                    <a:rPr lang="en-US" sz="2000" b="0" i="1" smtClean="0">
                                      <a:solidFill>
                                        <a:schemeClr val="tx1">
                                          <a:lumMod val="85000"/>
                                        </a:schemeClr>
                                      </a:solidFill>
                                      <a:latin typeface="Cambria Math" panose="02040503050406030204" pitchFamily="18" charset="0"/>
                                    </a:rPr>
                                    <m:t>𝑥</m:t>
                                  </m:r>
                                  <m:r>
                                    <a:rPr lang="en-US" sz="2000" b="0" i="1" smtClean="0">
                                      <a:solidFill>
                                        <a:schemeClr val="tx1">
                                          <a:lumMod val="85000"/>
                                        </a:schemeClr>
                                      </a:solidFill>
                                      <a:latin typeface="Cambria Math" panose="02040503050406030204" pitchFamily="18" charset="0"/>
                                    </a:rPr>
                                    <m:t>∈</m:t>
                                  </m:r>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𝑅</m:t>
                                      </m:r>
                                    </m:e>
                                    <m:sup>
                                      <m:r>
                                        <a:rPr lang="en-US" sz="2000" b="0" i="1" smtClean="0">
                                          <a:solidFill>
                                            <a:schemeClr val="tx1">
                                              <a:lumMod val="85000"/>
                                            </a:schemeClr>
                                          </a:solidFill>
                                          <a:latin typeface="Cambria Math" panose="02040503050406030204" pitchFamily="18" charset="0"/>
                                        </a:rPr>
                                        <m:t>𝑛</m:t>
                                      </m:r>
                                    </m:sup>
                                  </m:sSup>
                                </m:lim>
                              </m:limLow>
                            </m:fName>
                            <m:e>
                              <m:r>
                                <a:rPr lang="en-US" sz="2000" b="0" i="1" smtClean="0">
                                  <a:solidFill>
                                    <a:schemeClr val="tx1">
                                      <a:lumMod val="85000"/>
                                    </a:schemeClr>
                                  </a:solidFill>
                                  <a:latin typeface="Cambria Math" panose="02040503050406030204" pitchFamily="18" charset="0"/>
                                </a:rPr>
                                <m:t>𝐿</m:t>
                              </m:r>
                              <m:r>
                                <a:rPr lang="en-US" sz="2000" b="0" i="1" smtClean="0">
                                  <a:solidFill>
                                    <a:schemeClr val="tx1">
                                      <a:lumMod val="85000"/>
                                    </a:schemeClr>
                                  </a:solidFill>
                                  <a:latin typeface="Cambria Math" panose="02040503050406030204" pitchFamily="18" charset="0"/>
                                </a:rPr>
                                <m:t>(</m:t>
                              </m:r>
                              <m:r>
                                <a:rPr lang="en-US" sz="2000" b="0" i="1" smtClean="0">
                                  <a:solidFill>
                                    <a:schemeClr val="tx1">
                                      <a:lumMod val="85000"/>
                                    </a:schemeClr>
                                  </a:solidFill>
                                  <a:latin typeface="Cambria Math" panose="02040503050406030204" pitchFamily="18" charset="0"/>
                                </a:rPr>
                                <m:t>𝑥</m:t>
                              </m:r>
                              <m:r>
                                <a:rPr lang="en-US" sz="2000" b="0" i="1" smtClean="0">
                                  <a:solidFill>
                                    <a:schemeClr val="tx1">
                                      <a:lumMod val="85000"/>
                                    </a:schemeClr>
                                  </a:solidFill>
                                  <a:latin typeface="Cambria Math" panose="02040503050406030204" pitchFamily="18" charset="0"/>
                                </a:rPr>
                                <m:t>,</m:t>
                              </m:r>
                              <m:sSup>
                                <m:sSupPr>
                                  <m:ctrlPr>
                                    <a:rPr lang="en-US" sz="2000" b="0" i="1" smtClean="0">
                                      <a:solidFill>
                                        <a:schemeClr val="tx1">
                                          <a:lumMod val="85000"/>
                                        </a:schemeClr>
                                      </a:solidFill>
                                      <a:latin typeface="Cambria Math" panose="02040503050406030204" pitchFamily="18" charset="0"/>
                                    </a:rPr>
                                  </m:ctrlPr>
                                </m:sSupPr>
                                <m:e>
                                  <m:r>
                                    <a:rPr lang="en-US" sz="2000" b="0" i="1" smtClean="0">
                                      <a:solidFill>
                                        <a:schemeClr val="tx1">
                                          <a:lumMod val="85000"/>
                                        </a:schemeClr>
                                      </a:solidFill>
                                      <a:latin typeface="Cambria Math" panose="02040503050406030204" pitchFamily="18" charset="0"/>
                                    </a:rPr>
                                    <m:t>𝑦</m:t>
                                  </m:r>
                                </m:e>
                                <m:sup>
                                  <m:r>
                                    <a:rPr lang="en-US" sz="2000" b="0" i="1" smtClean="0">
                                      <a:solidFill>
                                        <a:schemeClr val="tx1">
                                          <a:lumMod val="85000"/>
                                        </a:schemeClr>
                                      </a:solidFill>
                                      <a:latin typeface="Cambria Math" panose="02040503050406030204" pitchFamily="18" charset="0"/>
                                    </a:rPr>
                                    <m:t>∗</m:t>
                                  </m:r>
                                </m:sup>
                              </m:sSup>
                              <m:r>
                                <a:rPr lang="en-US" sz="2000" b="0" i="1" smtClean="0">
                                  <a:solidFill>
                                    <a:schemeClr val="tx1">
                                      <a:lumMod val="85000"/>
                                    </a:schemeClr>
                                  </a:solidFill>
                                  <a:latin typeface="Cambria Math" panose="02040503050406030204" pitchFamily="18" charset="0"/>
                                </a:rPr>
                                <m:t>)</m:t>
                              </m:r>
                            </m:e>
                          </m:func>
                        </m:e>
                      </m:func>
                    </m:oMath>
                  </m:oMathPara>
                </a14:m>
                <a:endParaRPr lang="en-GB"/>
              </a:p>
            </p:txBody>
          </p:sp>
        </mc:Choice>
        <mc:Fallback xmlns="">
          <p:sp>
            <p:nvSpPr>
              <p:cNvPr id="7" name="TextBox 6">
                <a:extLst>
                  <a:ext uri="{FF2B5EF4-FFF2-40B4-BE49-F238E27FC236}">
                    <a16:creationId xmlns:a16="http://schemas.microsoft.com/office/drawing/2014/main" id="{7D4E3803-6233-3A34-7E59-8A8E440847FC}"/>
                  </a:ext>
                </a:extLst>
              </p:cNvPr>
              <p:cNvSpPr txBox="1">
                <a:spLocks noRot="1" noChangeAspect="1" noMove="1" noResize="1" noEditPoints="1" noAdjustHandles="1" noChangeArrowheads="1" noChangeShapeType="1" noTextEdit="1"/>
              </p:cNvSpPr>
              <p:nvPr/>
            </p:nvSpPr>
            <p:spPr>
              <a:xfrm>
                <a:off x="4884637" y="3227086"/>
                <a:ext cx="2422715" cy="400559"/>
              </a:xfrm>
              <a:prstGeom prst="rect">
                <a:avLst/>
              </a:prstGeom>
              <a:blipFill>
                <a:blip r:embed="rId4"/>
                <a:stretch>
                  <a:fillRect l="-754" r="-3266" b="-151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4314E15-E922-FB41-E884-6409A1D9B23B}"/>
              </a:ext>
            </a:extLst>
          </p:cNvPr>
          <p:cNvSpPr txBox="1"/>
          <p:nvPr/>
        </p:nvSpPr>
        <p:spPr>
          <a:xfrm>
            <a:off x="478217" y="4009491"/>
            <a:ext cx="11305288" cy="707886"/>
          </a:xfrm>
          <a:prstGeom prst="rect">
            <a:avLst/>
          </a:prstGeom>
          <a:noFill/>
        </p:spPr>
        <p:txBody>
          <a:bodyPr wrap="square" rtlCol="0">
            <a:spAutoFit/>
          </a:bodyPr>
          <a:lstStyle/>
          <a:p>
            <a:r>
              <a:rPr lang="en-IN" sz="2000">
                <a:solidFill>
                  <a:schemeClr val="tx1">
                    <a:lumMod val="85000"/>
                  </a:schemeClr>
                </a:solidFill>
                <a:latin typeface="+mj-lt"/>
              </a:rPr>
              <a:t>Now, Coming to Dual Ascent Method ,we use gradient ascent method to find out the residual for the equality constraint Updating of Variables can be done in following way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2EECE7-6B86-8147-6E94-D33153D112B3}"/>
                  </a:ext>
                </a:extLst>
              </p:cNvPr>
              <p:cNvSpPr txBox="1"/>
              <p:nvPr/>
            </p:nvSpPr>
            <p:spPr>
              <a:xfrm>
                <a:off x="4333272" y="4967532"/>
                <a:ext cx="3525443" cy="1034770"/>
              </a:xfrm>
              <a:prstGeom prst="rect">
                <a:avLst/>
              </a:prstGeom>
              <a:noFill/>
            </p:spPr>
            <p:txBody>
              <a:bodyPr wrap="square" lIns="0" tIns="0" rIns="0" bIns="0" rtlCol="0">
                <a:spAutoFit/>
              </a:bodyPr>
              <a:lstStyle/>
              <a:p>
                <a:pPr marL="342900" indent="-342900" algn="ctr">
                  <a:buFont typeface="+mj-lt"/>
                  <a:buAutoNum type="arabicPeriod"/>
                </a:pPr>
                <a14:m>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𝐿</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m:t>
                                </m:r>
                              </m:sup>
                            </m:sSup>
                            <m:r>
                              <a:rPr lang="en-US" sz="2400" b="0" i="1" smtClean="0">
                                <a:solidFill>
                                  <a:schemeClr val="tx1">
                                    <a:lumMod val="85000"/>
                                  </a:schemeClr>
                                </a:solidFill>
                                <a:latin typeface="Cambria Math" panose="02040503050406030204" pitchFamily="18" charset="0"/>
                              </a:rPr>
                              <m:t>)</m:t>
                            </m:r>
                          </m:e>
                        </m:func>
                      </m:e>
                    </m:func>
                  </m:oMath>
                </a14:m>
                <a:endParaRPr lang="en-US" sz="2400" b="0">
                  <a:solidFill>
                    <a:schemeClr val="tx1">
                      <a:lumMod val="85000"/>
                    </a:schemeClr>
                  </a:solidFill>
                </a:endParaRPr>
              </a:p>
              <a:p>
                <a:pPr marL="342900" indent="-342900" algn="ctr">
                  <a:buFont typeface="+mj-lt"/>
                  <a:buAutoNum type="arabicPeriod"/>
                </a:pPr>
                <a:endParaRPr lang="en-US" sz="1200" b="0">
                  <a:solidFill>
                    <a:schemeClr val="tx1">
                      <a:lumMod val="85000"/>
                    </a:schemeClr>
                  </a:solidFill>
                </a:endParaRPr>
              </a:p>
              <a:p>
                <a:pPr marL="342900" indent="-342900" algn="ctr">
                  <a:buFont typeface="+mj-lt"/>
                  <a:buAutoNum type="arabicPeriod"/>
                </a:pPr>
                <a14:m>
                  <m:oMath xmlns:m="http://schemas.openxmlformats.org/officeDocument/2006/math">
                    <m:r>
                      <m:rPr>
                        <m:sty m:val="p"/>
                      </m:rPr>
                      <a:rPr lang="en-US" sz="2400" b="0" i="0"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𝑔</m:t>
                    </m:r>
                    <m:d>
                      <m:dPr>
                        <m:ctrlPr>
                          <a:rPr lang="en-US" sz="2400" b="0" i="1" smtClean="0">
                            <a:solidFill>
                              <a:schemeClr val="tx1">
                                <a:lumMod val="85000"/>
                              </a:schemeClr>
                            </a:solidFill>
                            <a:latin typeface="Cambria Math" panose="02040503050406030204" pitchFamily="18" charset="0"/>
                          </a:rPr>
                        </m:ctrlPr>
                      </m:dPr>
                      <m:e>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m:t>
                            </m:r>
                          </m:sup>
                        </m:sSup>
                      </m:e>
                    </m:d>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𝐴</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oMath>
                </a14:m>
                <a:endParaRPr lang="en-GB" sz="2400">
                  <a:solidFill>
                    <a:schemeClr val="tx1">
                      <a:lumMod val="85000"/>
                    </a:schemeClr>
                  </a:solidFill>
                </a:endParaRPr>
              </a:p>
            </p:txBody>
          </p:sp>
        </mc:Choice>
        <mc:Fallback xmlns="">
          <p:sp>
            <p:nvSpPr>
              <p:cNvPr id="9" name="TextBox 8">
                <a:extLst>
                  <a:ext uri="{FF2B5EF4-FFF2-40B4-BE49-F238E27FC236}">
                    <a16:creationId xmlns:a16="http://schemas.microsoft.com/office/drawing/2014/main" id="{622EECE7-6B86-8147-6E94-D33153D112B3}"/>
                  </a:ext>
                </a:extLst>
              </p:cNvPr>
              <p:cNvSpPr txBox="1">
                <a:spLocks noRot="1" noChangeAspect="1" noMove="1" noResize="1" noEditPoints="1" noAdjustHandles="1" noChangeArrowheads="1" noChangeShapeType="1" noTextEdit="1"/>
              </p:cNvSpPr>
              <p:nvPr/>
            </p:nvSpPr>
            <p:spPr>
              <a:xfrm>
                <a:off x="4333272" y="4967532"/>
                <a:ext cx="3525443" cy="1034770"/>
              </a:xfrm>
              <a:prstGeom prst="rect">
                <a:avLst/>
              </a:prstGeom>
              <a:blipFill>
                <a:blip r:embed="rId5"/>
                <a:stretch>
                  <a:fillRect t="-8824" b="-15882"/>
                </a:stretch>
              </a:blipFill>
            </p:spPr>
            <p:txBody>
              <a:bodyPr/>
              <a:lstStyle/>
              <a:p>
                <a:r>
                  <a:rPr lang="en-US">
                    <a:noFill/>
                  </a:rPr>
                  <a:t> </a:t>
                </a:r>
              </a:p>
            </p:txBody>
          </p:sp>
        </mc:Fallback>
      </mc:AlternateContent>
    </p:spTree>
    <p:extLst>
      <p:ext uri="{BB962C8B-B14F-4D97-AF65-F5344CB8AC3E}">
        <p14:creationId xmlns:p14="http://schemas.microsoft.com/office/powerpoint/2010/main" val="9676245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BF16A6-1761-3249-52C6-2EDA0DA03006}"/>
              </a:ext>
            </a:extLst>
          </p:cNvPr>
          <p:cNvSpPr txBox="1"/>
          <p:nvPr/>
        </p:nvSpPr>
        <p:spPr>
          <a:xfrm>
            <a:off x="784960" y="1282784"/>
            <a:ext cx="3479607" cy="400110"/>
          </a:xfrm>
          <a:prstGeom prst="rect">
            <a:avLst/>
          </a:prstGeom>
          <a:noFill/>
        </p:spPr>
        <p:txBody>
          <a:bodyPr wrap="none" rtlCol="0">
            <a:spAutoFit/>
          </a:bodyPr>
          <a:lstStyle/>
          <a:p>
            <a:r>
              <a:rPr lang="en-GB" sz="2000">
                <a:solidFill>
                  <a:schemeClr val="tx1">
                    <a:lumMod val="85000"/>
                  </a:schemeClr>
                </a:solidFill>
                <a:latin typeface="+mj-lt"/>
              </a:rPr>
              <a:t>Now the iterative updates are,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877968-55EB-A1D4-B30B-195A05FD8C8A}"/>
                  </a:ext>
                </a:extLst>
              </p:cNvPr>
              <p:cNvSpPr txBox="1"/>
              <p:nvPr/>
            </p:nvSpPr>
            <p:spPr>
              <a:xfrm>
                <a:off x="2742125" y="2264194"/>
                <a:ext cx="6707749" cy="2329612"/>
              </a:xfrm>
              <a:prstGeom prst="rect">
                <a:avLst/>
              </a:prstGeom>
              <a:noFill/>
            </p:spPr>
            <p:txBody>
              <a:bodyPr wrap="square" lIns="0" tIns="0" rIns="0" bIns="0" rtlCol="0">
                <a:spAutoFit/>
              </a:bodyPr>
              <a:lstStyle/>
              <a:p>
                <a:r>
                  <a:rPr lang="en-GB" sz="2400">
                    <a:solidFill>
                      <a:schemeClr val="tx1">
                        <a:lumMod val="85000"/>
                      </a:schemeClr>
                    </a:solidFill>
                  </a:rPr>
                  <a:t>minimization step,</a:t>
                </a:r>
              </a:p>
              <a:p>
                <a:r>
                  <a:rPr lang="en-US" sz="1600" b="0" i="1">
                    <a:solidFill>
                      <a:schemeClr val="tx1">
                        <a:lumMod val="85000"/>
                      </a:schemeClr>
                    </a:solidFill>
                    <a:latin typeface="Cambria Math" panose="02040503050406030204" pitchFamily="18" charset="0"/>
                  </a:rPr>
                  <a:t> </a:t>
                </a:r>
              </a:p>
              <a:p>
                <a:pPr algn="ctr"/>
                <a14:m>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func>
                      <m:funcPr>
                        <m:ctrlPr>
                          <a:rPr lang="en-US" sz="2400" b="0" i="1" smtClean="0">
                            <a:solidFill>
                              <a:schemeClr val="tx1">
                                <a:lumMod val="85000"/>
                              </a:schemeClr>
                            </a:solidFill>
                            <a:latin typeface="Cambria Math" panose="02040503050406030204" pitchFamily="18" charset="0"/>
                          </a:rPr>
                        </m:ctrlPr>
                      </m:funcPr>
                      <m:fName>
                        <m:r>
                          <m:rPr>
                            <m:sty m:val="p"/>
                          </m:rPr>
                          <a:rPr lang="en-US" sz="2400" b="0" i="0" smtClean="0">
                            <a:solidFill>
                              <a:schemeClr val="tx1">
                                <a:lumMod val="85000"/>
                              </a:schemeClr>
                            </a:solidFill>
                            <a:latin typeface="Cambria Math" panose="02040503050406030204" pitchFamily="18" charset="0"/>
                          </a:rPr>
                          <m:t>arg</m:t>
                        </m:r>
                      </m:fName>
                      <m:e>
                        <m:func>
                          <m:funcPr>
                            <m:ctrlPr>
                              <a:rPr lang="en-US" sz="2400" b="0" i="1" smtClean="0">
                                <a:solidFill>
                                  <a:schemeClr val="tx1">
                                    <a:lumMod val="85000"/>
                                  </a:schemeClr>
                                </a:solidFill>
                                <a:latin typeface="Cambria Math" panose="02040503050406030204" pitchFamily="18" charset="0"/>
                              </a:rPr>
                            </m:ctrlPr>
                          </m:funcPr>
                          <m:fName>
                            <m:limLow>
                              <m:limLowPr>
                                <m:ctrlPr>
                                  <a:rPr lang="en-US" sz="2400" b="0" i="1" smtClean="0">
                                    <a:solidFill>
                                      <a:schemeClr val="tx1">
                                        <a:lumMod val="85000"/>
                                      </a:schemeClr>
                                    </a:solidFill>
                                    <a:latin typeface="Cambria Math" panose="02040503050406030204" pitchFamily="18" charset="0"/>
                                  </a:rPr>
                                </m:ctrlPr>
                              </m:limLowPr>
                              <m:e>
                                <m:r>
                                  <m:rPr>
                                    <m:sty m:val="p"/>
                                  </m:rPr>
                                  <a:rPr lang="en-US" sz="2400" b="0" i="0" smtClean="0">
                                    <a:solidFill>
                                      <a:schemeClr val="tx1">
                                        <a:lumMod val="85000"/>
                                      </a:schemeClr>
                                    </a:solidFill>
                                    <a:latin typeface="Cambria Math" panose="02040503050406030204" pitchFamily="18" charset="0"/>
                                  </a:rPr>
                                  <m:t>min</m:t>
                                </m:r>
                              </m:e>
                              <m:lim>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𝑅</m:t>
                                    </m:r>
                                  </m:e>
                                  <m:sup>
                                    <m:r>
                                      <a:rPr lang="en-US" sz="2400" b="0" i="1" smtClean="0">
                                        <a:solidFill>
                                          <a:schemeClr val="tx1">
                                            <a:lumMod val="85000"/>
                                          </a:schemeClr>
                                        </a:solidFill>
                                        <a:latin typeface="Cambria Math" panose="02040503050406030204" pitchFamily="18" charset="0"/>
                                      </a:rPr>
                                      <m:t>𝑛</m:t>
                                    </m:r>
                                  </m:sup>
                                </m:sSup>
                              </m:lim>
                            </m:limLow>
                          </m:fName>
                          <m:e>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e>
                            </m:d>
                            <m:r>
                              <a:rPr lang="en-US" sz="2400" b="0" i="1" smtClean="0">
                                <a:solidFill>
                                  <a:schemeClr val="tx1">
                                    <a:lumMod val="85000"/>
                                  </a:schemeClr>
                                </a:solidFill>
                                <a:latin typeface="Cambria Math" panose="02040503050406030204" pitchFamily="18" charset="0"/>
                              </a:rPr>
                              <m:t>. </m:t>
                            </m:r>
                          </m:e>
                        </m:func>
                      </m:e>
                    </m:func>
                  </m:oMath>
                </a14:m>
                <a:r>
                  <a:rPr lang="en-GB" sz="2400">
                    <a:solidFill>
                      <a:schemeClr val="tx1">
                        <a:lumMod val="85000"/>
                      </a:schemeClr>
                    </a:solidFill>
                  </a:rPr>
                  <a:t>          </a:t>
                </a:r>
                <a:br>
                  <a:rPr lang="en-GB" sz="2400">
                    <a:solidFill>
                      <a:schemeClr val="tx1">
                        <a:lumMod val="85000"/>
                      </a:schemeClr>
                    </a:solidFill>
                  </a:rPr>
                </a:br>
                <a:r>
                  <a:rPr lang="en-GB" sz="1400">
                    <a:solidFill>
                      <a:schemeClr val="tx1">
                        <a:lumMod val="85000"/>
                      </a:schemeClr>
                    </a:solidFill>
                  </a:rPr>
                  <a:t> </a:t>
                </a:r>
                <a:endParaRPr lang="en-GB" sz="2400">
                  <a:solidFill>
                    <a:schemeClr val="tx1">
                      <a:lumMod val="85000"/>
                    </a:schemeClr>
                  </a:solidFill>
                </a:endParaRPr>
              </a:p>
              <a:p>
                <a:r>
                  <a:rPr lang="en-GB" sz="2400">
                    <a:solidFill>
                      <a:schemeClr val="tx1">
                        <a:lumMod val="85000"/>
                      </a:schemeClr>
                    </a:solidFill>
                  </a:rPr>
                  <a:t>for dual variable update,</a:t>
                </a:r>
              </a:p>
              <a:p>
                <a:pPr algn="ctr"/>
                <a:r>
                  <a:rPr lang="en-GB" sz="1600">
                    <a:solidFill>
                      <a:schemeClr val="tx1">
                        <a:lumMod val="85000"/>
                      </a:schemeClr>
                    </a:solidFill>
                  </a:rPr>
                  <a:t> </a:t>
                </a:r>
                <a:br>
                  <a:rPr lang="en-GB" sz="2400">
                    <a:solidFill>
                      <a:schemeClr val="tx1">
                        <a:lumMod val="85000"/>
                      </a:schemeClr>
                    </a:solidFill>
                  </a:rPr>
                </a:br>
                <a:r>
                  <a:rPr lang="en-GB" sz="2400">
                    <a:solidFill>
                      <a:schemeClr val="tx1">
                        <a:lumMod val="85000"/>
                      </a:schemeClr>
                    </a:solidFill>
                  </a:rPr>
                  <a:t> </a:t>
                </a:r>
                <a14:m>
                  <m:oMath xmlns:m="http://schemas.openxmlformats.org/officeDocument/2006/math">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r>
                          <a:rPr lang="en-US" sz="2400" b="0" i="1" smtClean="0">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𝑦</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𝛼</m:t>
                        </m:r>
                      </m:e>
                      <m:sup>
                        <m:r>
                          <a:rPr lang="en-US" sz="2400" b="0" i="1" smtClean="0">
                            <a:solidFill>
                              <a:schemeClr val="tx1">
                                <a:lumMod val="85000"/>
                              </a:schemeClr>
                            </a:solidFill>
                            <a:latin typeface="Cambria Math" panose="02040503050406030204" pitchFamily="18" charset="0"/>
                          </a:rPr>
                          <m:t>𝑘</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𝐴</m:t>
                    </m:r>
                    <m:sSup>
                      <m:sSupPr>
                        <m:ctrlPr>
                          <a:rPr lang="en-US" sz="2400" b="0" i="1" smtClean="0">
                            <a:solidFill>
                              <a:schemeClr val="tx1">
                                <a:lumMod val="85000"/>
                              </a:schemeClr>
                            </a:solidFill>
                            <a:latin typeface="Cambria Math" panose="02040503050406030204" pitchFamily="18" charset="0"/>
                          </a:rPr>
                        </m:ctrlPr>
                      </m:sSupPr>
                      <m:e>
                        <m:r>
                          <a:rPr lang="en-US" sz="2400" b="0" i="1" smtClean="0">
                            <a:solidFill>
                              <a:schemeClr val="tx1">
                                <a:lumMod val="85000"/>
                              </a:schemeClr>
                            </a:solidFill>
                            <a:latin typeface="Cambria Math" panose="02040503050406030204" pitchFamily="18" charset="0"/>
                          </a:rPr>
                          <m:t>𝑥</m:t>
                        </m:r>
                      </m:e>
                      <m:sup>
                        <m:r>
                          <a:rPr lang="en-US" sz="2400" b="0" i="1" smtClean="0">
                            <a:solidFill>
                              <a:schemeClr val="tx1">
                                <a:lumMod val="85000"/>
                              </a:schemeClr>
                            </a:solidFill>
                            <a:latin typeface="Cambria Math" panose="02040503050406030204" pitchFamily="18" charset="0"/>
                          </a:rPr>
                          <m:t>𝑘</m:t>
                        </m:r>
                        <m:r>
                          <a:rPr lang="en-US" sz="2400" i="1">
                            <a:solidFill>
                              <a:schemeClr val="tx1">
                                <a:lumMod val="85000"/>
                              </a:schemeClr>
                            </a:solidFill>
                            <a:latin typeface="Cambria Math" panose="02040503050406030204" pitchFamily="18" charset="0"/>
                          </a:rPr>
                          <m:t>+1</m:t>
                        </m:r>
                      </m:sup>
                    </m:sSup>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𝑏</m:t>
                    </m:r>
                    <m:r>
                      <a:rPr lang="en-US" sz="2400" b="0" i="1" smtClean="0">
                        <a:solidFill>
                          <a:schemeClr val="tx1">
                            <a:lumMod val="85000"/>
                          </a:schemeClr>
                        </a:solidFill>
                        <a:latin typeface="Cambria Math" panose="02040503050406030204" pitchFamily="18" charset="0"/>
                      </a:rPr>
                      <m:t>)</m:t>
                    </m:r>
                  </m:oMath>
                </a14:m>
                <a:r>
                  <a:rPr lang="en-GB" sz="2400">
                    <a:solidFill>
                      <a:schemeClr val="tx1">
                        <a:lumMod val="85000"/>
                      </a:schemeClr>
                    </a:solidFill>
                  </a:rPr>
                  <a:t>  </a:t>
                </a:r>
              </a:p>
            </p:txBody>
          </p:sp>
        </mc:Choice>
        <mc:Fallback xmlns="">
          <p:sp>
            <p:nvSpPr>
              <p:cNvPr id="5" name="TextBox 4">
                <a:extLst>
                  <a:ext uri="{FF2B5EF4-FFF2-40B4-BE49-F238E27FC236}">
                    <a16:creationId xmlns:a16="http://schemas.microsoft.com/office/drawing/2014/main" id="{10877968-55EB-A1D4-B30B-195A05FD8C8A}"/>
                  </a:ext>
                </a:extLst>
              </p:cNvPr>
              <p:cNvSpPr txBox="1">
                <a:spLocks noRot="1" noChangeAspect="1" noMove="1" noResize="1" noEditPoints="1" noAdjustHandles="1" noChangeArrowheads="1" noChangeShapeType="1" noTextEdit="1"/>
              </p:cNvSpPr>
              <p:nvPr/>
            </p:nvSpPr>
            <p:spPr>
              <a:xfrm>
                <a:off x="2742125" y="2264194"/>
                <a:ext cx="6707749" cy="2329612"/>
              </a:xfrm>
              <a:prstGeom prst="rect">
                <a:avLst/>
              </a:prstGeom>
              <a:blipFill>
                <a:blip r:embed="rId2"/>
                <a:stretch>
                  <a:fillRect l="-2818" t="-3916" b="-4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288BDF-17C9-290D-8ECD-15B65E1DDD06}"/>
                  </a:ext>
                </a:extLst>
              </p:cNvPr>
              <p:cNvSpPr txBox="1"/>
              <p:nvPr/>
            </p:nvSpPr>
            <p:spPr>
              <a:xfrm>
                <a:off x="784960" y="5012329"/>
                <a:ext cx="2748445" cy="405624"/>
              </a:xfrm>
              <a:prstGeom prst="rect">
                <a:avLst/>
              </a:prstGeom>
              <a:noFill/>
            </p:spPr>
            <p:txBody>
              <a:bodyPr wrap="none" rtlCol="0">
                <a:spAutoFit/>
              </a:bodyPr>
              <a:lstStyle/>
              <a:p>
                <a:r>
                  <a:rPr lang="en-GB" sz="2000">
                    <a:solidFill>
                      <a:schemeClr val="tx1">
                        <a:lumMod val="85000"/>
                      </a:schemeClr>
                    </a:solidFill>
                    <a:latin typeface="+mj-lt"/>
                  </a:rPr>
                  <a:t>Where </a:t>
                </a:r>
                <a14:m>
                  <m:oMath xmlns:m="http://schemas.openxmlformats.org/officeDocument/2006/math">
                    <m:sSup>
                      <m:sSupPr>
                        <m:ctrlPr>
                          <a:rPr lang="en-US" sz="2000" i="1">
                            <a:solidFill>
                              <a:schemeClr val="tx1">
                                <a:lumMod val="85000"/>
                              </a:schemeClr>
                            </a:solidFill>
                            <a:latin typeface="Cambria Math" panose="02040503050406030204" pitchFamily="18" charset="0"/>
                          </a:rPr>
                        </m:ctrlPr>
                      </m:sSupPr>
                      <m:e>
                        <m:r>
                          <a:rPr lang="en-US" sz="2000" i="1">
                            <a:solidFill>
                              <a:schemeClr val="tx1">
                                <a:lumMod val="85000"/>
                              </a:schemeClr>
                            </a:solidFill>
                            <a:latin typeface="Cambria Math" panose="02040503050406030204" pitchFamily="18" charset="0"/>
                          </a:rPr>
                          <m:t>𝛼</m:t>
                        </m:r>
                      </m:e>
                      <m:sup>
                        <m:r>
                          <a:rPr lang="en-US" sz="2000" i="1">
                            <a:solidFill>
                              <a:schemeClr val="tx1">
                                <a:lumMod val="85000"/>
                              </a:schemeClr>
                            </a:solidFill>
                            <a:latin typeface="Cambria Math" panose="02040503050406030204" pitchFamily="18" charset="0"/>
                          </a:rPr>
                          <m:t>𝑘</m:t>
                        </m:r>
                      </m:sup>
                    </m:sSup>
                  </m:oMath>
                </a14:m>
                <a:r>
                  <a:rPr lang="en-GB" sz="2000">
                    <a:solidFill>
                      <a:schemeClr val="tx1">
                        <a:lumMod val="85000"/>
                      </a:schemeClr>
                    </a:solidFill>
                    <a:latin typeface="+mj-lt"/>
                  </a:rPr>
                  <a:t> is step – size.</a:t>
                </a:r>
              </a:p>
            </p:txBody>
          </p:sp>
        </mc:Choice>
        <mc:Fallback xmlns="">
          <p:sp>
            <p:nvSpPr>
              <p:cNvPr id="6" name="TextBox 5">
                <a:extLst>
                  <a:ext uri="{FF2B5EF4-FFF2-40B4-BE49-F238E27FC236}">
                    <a16:creationId xmlns:a16="http://schemas.microsoft.com/office/drawing/2014/main" id="{9C288BDF-17C9-290D-8ECD-15B65E1DDD06}"/>
                  </a:ext>
                </a:extLst>
              </p:cNvPr>
              <p:cNvSpPr txBox="1">
                <a:spLocks noRot="1" noChangeAspect="1" noMove="1" noResize="1" noEditPoints="1" noAdjustHandles="1" noChangeArrowheads="1" noChangeShapeType="1" noTextEdit="1"/>
              </p:cNvSpPr>
              <p:nvPr/>
            </p:nvSpPr>
            <p:spPr>
              <a:xfrm>
                <a:off x="784960" y="5012329"/>
                <a:ext cx="2748445" cy="405624"/>
              </a:xfrm>
              <a:prstGeom prst="rect">
                <a:avLst/>
              </a:prstGeom>
              <a:blipFill>
                <a:blip r:embed="rId3"/>
                <a:stretch>
                  <a:fillRect l="-2439" t="-5970" r="-1330" b="-25373"/>
                </a:stretch>
              </a:blipFill>
            </p:spPr>
            <p:txBody>
              <a:bodyPr/>
              <a:lstStyle/>
              <a:p>
                <a:r>
                  <a:rPr lang="en-US">
                    <a:noFill/>
                  </a:rPr>
                  <a:t> </a:t>
                </a:r>
              </a:p>
            </p:txBody>
          </p:sp>
        </mc:Fallback>
      </mc:AlternateContent>
    </p:spTree>
    <p:extLst>
      <p:ext uri="{BB962C8B-B14F-4D97-AF65-F5344CB8AC3E}">
        <p14:creationId xmlns:p14="http://schemas.microsoft.com/office/powerpoint/2010/main" val="8925369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6AC6C9-28E9-6753-54B7-053E261AAABE}"/>
              </a:ext>
            </a:extLst>
          </p:cNvPr>
          <p:cNvSpPr txBox="1"/>
          <p:nvPr/>
        </p:nvSpPr>
        <p:spPr>
          <a:xfrm>
            <a:off x="2239002" y="598810"/>
            <a:ext cx="7713983" cy="769441"/>
          </a:xfrm>
          <a:prstGeom prst="rect">
            <a:avLst/>
          </a:prstGeom>
          <a:noFill/>
        </p:spPr>
        <p:txBody>
          <a:bodyPr wrap="square" rtlCol="0">
            <a:spAutoFit/>
          </a:bodyPr>
          <a:lstStyle/>
          <a:p>
            <a:pPr algn="ctr"/>
            <a:r>
              <a:rPr lang="en-GB" sz="4400">
                <a:latin typeface="+mj-lt"/>
              </a:rPr>
              <a:t>Dual Decomposition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A78835-DFDE-4E45-24FA-A1CA3EDC9EE1}"/>
                  </a:ext>
                </a:extLst>
              </p:cNvPr>
              <p:cNvSpPr txBox="1"/>
              <p:nvPr/>
            </p:nvSpPr>
            <p:spPr>
              <a:xfrm>
                <a:off x="821867" y="1756923"/>
                <a:ext cx="10548257" cy="984885"/>
              </a:xfrm>
              <a:prstGeom prst="rect">
                <a:avLst/>
              </a:prstGeom>
              <a:noFill/>
            </p:spPr>
            <p:txBody>
              <a:bodyPr wrap="square" rtlCol="0">
                <a:spAutoFit/>
              </a:bodyPr>
              <a:lstStyle/>
              <a:p>
                <a:r>
                  <a:rPr lang="en-IN" sz="2000">
                    <a:solidFill>
                      <a:schemeClr val="tx1">
                        <a:lumMod val="85000"/>
                      </a:schemeClr>
                    </a:solidFill>
                    <a:latin typeface="+mj-lt"/>
                  </a:rPr>
                  <a:t>The major benefit of the dual ascent method is that it can lead to a decentralized algorithm. Suppose objective </a:t>
                </a:r>
                <a14:m>
                  <m:oMath xmlns:m="http://schemas.openxmlformats.org/officeDocument/2006/math">
                    <m:r>
                      <a:rPr lang="en-US" sz="2000" b="0" i="1" smtClean="0">
                        <a:solidFill>
                          <a:schemeClr val="tx1">
                            <a:lumMod val="85000"/>
                          </a:schemeClr>
                        </a:solidFill>
                        <a:latin typeface="Cambria Math" panose="02040503050406030204" pitchFamily="18" charset="0"/>
                      </a:rPr>
                      <m:t>𝑓</m:t>
                    </m:r>
                  </m:oMath>
                </a14:m>
                <a:r>
                  <a:rPr lang="en-IN" sz="2000">
                    <a:solidFill>
                      <a:schemeClr val="tx1">
                        <a:lumMod val="85000"/>
                      </a:schemeClr>
                    </a:solidFill>
                    <a:latin typeface="+mj-lt"/>
                  </a:rPr>
                  <a:t> is separable, let’s breakdown the objective function </a:t>
                </a:r>
                <a14:m>
                  <m:oMath xmlns:m="http://schemas.openxmlformats.org/officeDocument/2006/math">
                    <m:r>
                      <a:rPr lang="en-US" sz="2000" i="1">
                        <a:solidFill>
                          <a:schemeClr val="tx1">
                            <a:lumMod val="85000"/>
                          </a:schemeClr>
                        </a:solidFill>
                        <a:latin typeface="Cambria Math" panose="02040503050406030204" pitchFamily="18" charset="0"/>
                      </a:rPr>
                      <m:t>𝑓</m:t>
                    </m:r>
                  </m:oMath>
                </a14:m>
                <a:r>
                  <a:rPr lang="en-IN" sz="2000">
                    <a:solidFill>
                      <a:schemeClr val="tx1">
                        <a:lumMod val="85000"/>
                      </a:schemeClr>
                    </a:solidFill>
                    <a:latin typeface="+mj-lt"/>
                  </a:rPr>
                  <a:t>(x) as,</a:t>
                </a:r>
              </a:p>
              <a:p>
                <a:endParaRPr lang="en-GB"/>
              </a:p>
            </p:txBody>
          </p:sp>
        </mc:Choice>
        <mc:Fallback xmlns="">
          <p:sp>
            <p:nvSpPr>
              <p:cNvPr id="5" name="TextBox 4">
                <a:extLst>
                  <a:ext uri="{FF2B5EF4-FFF2-40B4-BE49-F238E27FC236}">
                    <a16:creationId xmlns:a16="http://schemas.microsoft.com/office/drawing/2014/main" id="{F5A78835-DFDE-4E45-24FA-A1CA3EDC9EE1}"/>
                  </a:ext>
                </a:extLst>
              </p:cNvPr>
              <p:cNvSpPr txBox="1">
                <a:spLocks noRot="1" noChangeAspect="1" noMove="1" noResize="1" noEditPoints="1" noAdjustHandles="1" noChangeArrowheads="1" noChangeShapeType="1" noTextEdit="1"/>
              </p:cNvSpPr>
              <p:nvPr/>
            </p:nvSpPr>
            <p:spPr>
              <a:xfrm>
                <a:off x="821867" y="1756923"/>
                <a:ext cx="10548257" cy="984885"/>
              </a:xfrm>
              <a:prstGeom prst="rect">
                <a:avLst/>
              </a:prstGeom>
              <a:blipFill>
                <a:blip r:embed="rId2"/>
                <a:stretch>
                  <a:fillRect l="-636" t="-30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FD5A12-AB57-8F83-CAB9-F1FC72A7D9F8}"/>
                  </a:ext>
                </a:extLst>
              </p:cNvPr>
              <p:cNvSpPr txBox="1"/>
              <p:nvPr/>
            </p:nvSpPr>
            <p:spPr>
              <a:xfrm>
                <a:off x="4077375" y="2534267"/>
                <a:ext cx="4037239"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𝑓</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e>
                      </m:d>
                      <m:r>
                        <a:rPr lang="en-US" sz="2400" b="0" i="1" smtClean="0">
                          <a:solidFill>
                            <a:schemeClr val="tx1">
                              <a:lumMod val="85000"/>
                            </a:schemeClr>
                          </a:solidFill>
                          <a:latin typeface="Cambria Math" panose="02040503050406030204" pitchFamily="18" charset="0"/>
                        </a:rPr>
                        <m:t>= </m:t>
                      </m:r>
                      <m:nary>
                        <m:naryPr>
                          <m:chr m:val="∑"/>
                          <m:ctrlPr>
                            <a:rPr lang="en-US" sz="2400" b="0" i="1" smtClean="0">
                              <a:solidFill>
                                <a:schemeClr val="tx1">
                                  <a:lumMod val="85000"/>
                                </a:schemeClr>
                              </a:solidFill>
                              <a:latin typeface="Cambria Math" panose="02040503050406030204" pitchFamily="18" charset="0"/>
                            </a:rPr>
                          </m:ctrlPr>
                        </m:naryPr>
                        <m:sub>
                          <m:r>
                            <m:rPr>
                              <m:brk m:alnAt="23"/>
                            </m:rPr>
                            <a:rPr lang="en-US" sz="2400" b="0" i="1" smtClean="0">
                              <a:solidFill>
                                <a:schemeClr val="tx1">
                                  <a:lumMod val="85000"/>
                                </a:schemeClr>
                              </a:solidFill>
                              <a:latin typeface="Cambria Math" panose="02040503050406030204" pitchFamily="18" charset="0"/>
                            </a:rPr>
                            <m:t>𝑖</m:t>
                          </m:r>
                          <m:r>
                            <a:rPr lang="en-US" sz="2400" b="0" i="1" smtClean="0">
                              <a:solidFill>
                                <a:schemeClr val="tx1">
                                  <a:lumMod val="85000"/>
                                </a:schemeClr>
                              </a:solidFill>
                              <a:latin typeface="Cambria Math" panose="02040503050406030204" pitchFamily="18" charset="0"/>
                            </a:rPr>
                            <m:t>=1</m:t>
                          </m:r>
                        </m:sub>
                        <m:sup>
                          <m:r>
                            <a:rPr lang="en-US" sz="2400" b="0" i="1" smtClean="0">
                              <a:solidFill>
                                <a:schemeClr val="tx1">
                                  <a:lumMod val="85000"/>
                                </a:schemeClr>
                              </a:solidFill>
                              <a:latin typeface="Cambria Math" panose="02040503050406030204" pitchFamily="18" charset="0"/>
                            </a:rPr>
                            <m:t>𝑁</m:t>
                          </m:r>
                        </m:sup>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𝑓</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e>
                      </m:nary>
                    </m:oMath>
                  </m:oMathPara>
                </a14:m>
                <a:endParaRPr lang="en-GB" sz="2400" i="1">
                  <a:solidFill>
                    <a:schemeClr val="tx1">
                      <a:lumMod val="85000"/>
                    </a:schemeClr>
                  </a:solidFill>
                </a:endParaRPr>
              </a:p>
            </p:txBody>
          </p:sp>
        </mc:Choice>
        <mc:Fallback xmlns="">
          <p:sp>
            <p:nvSpPr>
              <p:cNvPr id="7" name="TextBox 6">
                <a:extLst>
                  <a:ext uri="{FF2B5EF4-FFF2-40B4-BE49-F238E27FC236}">
                    <a16:creationId xmlns:a16="http://schemas.microsoft.com/office/drawing/2014/main" id="{2EFD5A12-AB57-8F83-CAB9-F1FC72A7D9F8}"/>
                  </a:ext>
                </a:extLst>
              </p:cNvPr>
              <p:cNvSpPr txBox="1">
                <a:spLocks noRot="1" noChangeAspect="1" noMove="1" noResize="1" noEditPoints="1" noAdjustHandles="1" noChangeArrowheads="1" noChangeShapeType="1" noTextEdit="1"/>
              </p:cNvSpPr>
              <p:nvPr/>
            </p:nvSpPr>
            <p:spPr>
              <a:xfrm>
                <a:off x="4077375" y="2534267"/>
                <a:ext cx="4037239" cy="11308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7FEA4A-1150-3378-96A2-2A83D0CC384C}"/>
                  </a:ext>
                </a:extLst>
              </p:cNvPr>
              <p:cNvSpPr txBox="1"/>
              <p:nvPr/>
            </p:nvSpPr>
            <p:spPr>
              <a:xfrm>
                <a:off x="706094" y="3849704"/>
                <a:ext cx="10779804" cy="707886"/>
              </a:xfrm>
              <a:prstGeom prst="rect">
                <a:avLst/>
              </a:prstGeom>
              <a:noFill/>
            </p:spPr>
            <p:txBody>
              <a:bodyPr wrap="square">
                <a:spAutoFit/>
              </a:bodyPr>
              <a:lstStyle/>
              <a:p>
                <a:r>
                  <a:rPr lang="en-IN" sz="2000">
                    <a:solidFill>
                      <a:schemeClr val="tx1">
                        <a:lumMod val="85000"/>
                      </a:schemeClr>
                    </a:solidFill>
                    <a:effectLst/>
                    <a:latin typeface="+mj-lt"/>
                  </a:rPr>
                  <a:t>Where </a:t>
                </a:r>
                <a14:m>
                  <m:oMath xmlns:m="http://schemas.openxmlformats.org/officeDocument/2006/math">
                    <m:r>
                      <a:rPr lang="en-IN" sz="2000" i="1" dirty="0" smtClean="0">
                        <a:solidFill>
                          <a:schemeClr val="tx1">
                            <a:lumMod val="85000"/>
                          </a:schemeClr>
                        </a:solidFill>
                        <a:effectLst/>
                        <a:latin typeface="Cambria Math" panose="02040503050406030204" pitchFamily="18" charset="0"/>
                      </a:rPr>
                      <m:t>𝑥</m:t>
                    </m:r>
                    <m:r>
                      <a:rPr lang="en-IN" sz="2000" i="1" dirty="0" smtClean="0">
                        <a:solidFill>
                          <a:schemeClr val="tx1">
                            <a:lumMod val="85000"/>
                          </a:schemeClr>
                        </a:solidFill>
                        <a:effectLst/>
                        <a:latin typeface="Cambria Math" panose="02040503050406030204" pitchFamily="18" charset="0"/>
                      </a:rPr>
                      <m:t>=[</m:t>
                    </m:r>
                    <m:r>
                      <a:rPr lang="en-IN" sz="2000" i="1" dirty="0" smtClean="0">
                        <a:solidFill>
                          <a:schemeClr val="tx1">
                            <a:lumMod val="85000"/>
                          </a:schemeClr>
                        </a:solidFill>
                        <a:effectLst/>
                        <a:latin typeface="Cambria Math" panose="02040503050406030204" pitchFamily="18" charset="0"/>
                      </a:rPr>
                      <m:t>𝑥</m:t>
                    </m:r>
                    <m:r>
                      <a:rPr lang="en-US" sz="2000" b="0" i="1" baseline="-25000" dirty="0" smtClean="0">
                        <a:solidFill>
                          <a:schemeClr val="tx1">
                            <a:lumMod val="85000"/>
                          </a:schemeClr>
                        </a:solidFill>
                        <a:effectLst/>
                        <a:latin typeface="Cambria Math" panose="02040503050406030204" pitchFamily="18" charset="0"/>
                      </a:rPr>
                      <m:t>1</m:t>
                    </m:r>
                    <m:r>
                      <a:rPr lang="en-IN" sz="2000" i="1" dirty="0" smtClean="0">
                        <a:solidFill>
                          <a:schemeClr val="tx1">
                            <a:lumMod val="85000"/>
                          </a:schemeClr>
                        </a:solidFill>
                        <a:effectLst/>
                        <a:latin typeface="Cambria Math" panose="02040503050406030204" pitchFamily="18" charset="0"/>
                      </a:rPr>
                      <m:t>,</m:t>
                    </m:r>
                    <m:r>
                      <a:rPr lang="en-IN" sz="2000" i="1" dirty="0" smtClean="0">
                        <a:solidFill>
                          <a:schemeClr val="tx1">
                            <a:lumMod val="85000"/>
                          </a:schemeClr>
                        </a:solidFill>
                        <a:effectLst/>
                        <a:latin typeface="Cambria Math" panose="02040503050406030204" pitchFamily="18" charset="0"/>
                      </a:rPr>
                      <m:t>𝑥</m:t>
                    </m:r>
                    <m:r>
                      <a:rPr lang="en-IN" sz="2000" i="1" baseline="-25000" dirty="0" smtClean="0">
                        <a:solidFill>
                          <a:schemeClr val="tx1">
                            <a:lumMod val="85000"/>
                          </a:schemeClr>
                        </a:solidFill>
                        <a:effectLst/>
                        <a:latin typeface="Cambria Math" panose="02040503050406030204" pitchFamily="18" charset="0"/>
                      </a:rPr>
                      <m:t>2</m:t>
                    </m:r>
                    <m:r>
                      <a:rPr lang="en-IN" sz="2000" i="1" dirty="0" smtClean="0">
                        <a:solidFill>
                          <a:schemeClr val="tx1">
                            <a:lumMod val="85000"/>
                          </a:schemeClr>
                        </a:solidFill>
                        <a:effectLst/>
                        <a:latin typeface="Cambria Math" panose="02040503050406030204" pitchFamily="18" charset="0"/>
                      </a:rPr>
                      <m:t>,···,</m:t>
                    </m:r>
                    <m:r>
                      <a:rPr lang="en-IN" sz="2000" i="1" dirty="0" err="1">
                        <a:solidFill>
                          <a:schemeClr val="tx1">
                            <a:lumMod val="85000"/>
                          </a:schemeClr>
                        </a:solidFill>
                        <a:effectLst/>
                        <a:latin typeface="Cambria Math" panose="02040503050406030204" pitchFamily="18" charset="0"/>
                      </a:rPr>
                      <m:t>𝑥</m:t>
                    </m:r>
                    <m:r>
                      <a:rPr lang="en-IN" sz="2000" i="1" baseline="-25000" dirty="0" err="1">
                        <a:solidFill>
                          <a:schemeClr val="tx1">
                            <a:lumMod val="85000"/>
                          </a:schemeClr>
                        </a:solidFill>
                        <a:effectLst/>
                        <a:latin typeface="Cambria Math" panose="02040503050406030204" pitchFamily="18" charset="0"/>
                      </a:rPr>
                      <m:t>𝑁</m:t>
                    </m:r>
                    <m:r>
                      <a:rPr lang="en-IN" sz="2000" i="1" dirty="0">
                        <a:solidFill>
                          <a:schemeClr val="tx1">
                            <a:lumMod val="85000"/>
                          </a:schemeClr>
                        </a:solidFill>
                        <a:effectLst/>
                        <a:latin typeface="Cambria Math" panose="02040503050406030204" pitchFamily="18" charset="0"/>
                      </a:rPr>
                      <m:t>] </m:t>
                    </m:r>
                  </m:oMath>
                </a14:m>
                <a:r>
                  <a:rPr lang="en-IN" sz="2000">
                    <a:solidFill>
                      <a:schemeClr val="tx1">
                        <a:lumMod val="85000"/>
                      </a:schemeClr>
                    </a:solidFill>
                    <a:effectLst/>
                    <a:latin typeface="+mj-lt"/>
                  </a:rPr>
                  <a:t>and each </a:t>
                </a:r>
                <a14:m>
                  <m:oMath xmlns:m="http://schemas.openxmlformats.org/officeDocument/2006/math">
                    <m:sSub>
                      <m:sSubPr>
                        <m:ctrlPr>
                          <a:rPr lang="en-US" sz="2000" b="0" i="1" smtClean="0">
                            <a:solidFill>
                              <a:schemeClr val="tx1">
                                <a:lumMod val="85000"/>
                              </a:schemeClr>
                            </a:solidFill>
                            <a:effectLst/>
                            <a:latin typeface="Cambria Math" panose="02040503050406030204" pitchFamily="18" charset="0"/>
                          </a:rPr>
                        </m:ctrlPr>
                      </m:sSubPr>
                      <m:e>
                        <m:r>
                          <a:rPr lang="en-US" sz="2000" b="0" i="1" smtClean="0">
                            <a:solidFill>
                              <a:schemeClr val="tx1">
                                <a:lumMod val="85000"/>
                              </a:schemeClr>
                            </a:solidFill>
                            <a:effectLst/>
                            <a:latin typeface="Cambria Math" panose="02040503050406030204" pitchFamily="18" charset="0"/>
                          </a:rPr>
                          <m:t>𝑥</m:t>
                        </m:r>
                      </m:e>
                      <m:sub>
                        <m:r>
                          <a:rPr lang="en-US" sz="2000" b="0" i="1" smtClean="0">
                            <a:solidFill>
                              <a:schemeClr val="tx1">
                                <a:lumMod val="85000"/>
                              </a:schemeClr>
                            </a:solidFill>
                            <a:effectLst/>
                            <a:latin typeface="Cambria Math" panose="02040503050406030204" pitchFamily="18" charset="0"/>
                          </a:rPr>
                          <m:t>𝑖</m:t>
                        </m:r>
                      </m:sub>
                    </m:sSub>
                    <m:r>
                      <a:rPr lang="en-US" sz="2000" b="0" i="1" smtClean="0">
                        <a:solidFill>
                          <a:schemeClr val="tx1">
                            <a:lumMod val="85000"/>
                          </a:schemeClr>
                        </a:solidFill>
                        <a:effectLst/>
                        <a:latin typeface="Cambria Math" panose="02040503050406030204" pitchFamily="18" charset="0"/>
                      </a:rPr>
                      <m:t>∈</m:t>
                    </m:r>
                    <m:sSup>
                      <m:sSupPr>
                        <m:ctrlPr>
                          <a:rPr lang="en-US" sz="2000" b="0" i="1" smtClean="0">
                            <a:solidFill>
                              <a:schemeClr val="tx1">
                                <a:lumMod val="85000"/>
                              </a:schemeClr>
                            </a:solidFill>
                            <a:effectLst/>
                            <a:latin typeface="Cambria Math" panose="02040503050406030204" pitchFamily="18" charset="0"/>
                          </a:rPr>
                        </m:ctrlPr>
                      </m:sSupPr>
                      <m:e>
                        <m:r>
                          <a:rPr lang="en-US" sz="2000" b="0" i="1" smtClean="0">
                            <a:solidFill>
                              <a:schemeClr val="tx1">
                                <a:lumMod val="85000"/>
                              </a:schemeClr>
                            </a:solidFill>
                            <a:effectLst/>
                            <a:latin typeface="Cambria Math" panose="02040503050406030204" pitchFamily="18" charset="0"/>
                          </a:rPr>
                          <m:t>𝑅</m:t>
                        </m:r>
                      </m:e>
                      <m:sup>
                        <m:r>
                          <a:rPr lang="en-US" sz="2000" b="0" i="1" smtClean="0">
                            <a:solidFill>
                              <a:schemeClr val="tx1">
                                <a:lumMod val="85000"/>
                              </a:schemeClr>
                            </a:solidFill>
                            <a:effectLst/>
                            <a:latin typeface="Cambria Math" panose="02040503050406030204" pitchFamily="18" charset="0"/>
                          </a:rPr>
                          <m:t>𝑛</m:t>
                        </m:r>
                      </m:sup>
                    </m:sSup>
                  </m:oMath>
                </a14:m>
                <a:r>
                  <a:rPr lang="en-IN" sz="2000">
                    <a:solidFill>
                      <a:schemeClr val="tx1">
                        <a:lumMod val="85000"/>
                      </a:schemeClr>
                    </a:solidFill>
                    <a:effectLst/>
                    <a:latin typeface="+mj-lt"/>
                  </a:rPr>
                  <a:t> </a:t>
                </a:r>
                <a14:m>
                  <m:oMath xmlns:m="http://schemas.openxmlformats.org/officeDocument/2006/math">
                    <m:r>
                      <a:rPr lang="en-IN" sz="2000" i="1" dirty="0" smtClean="0">
                        <a:solidFill>
                          <a:schemeClr val="tx1">
                            <a:lumMod val="85000"/>
                          </a:schemeClr>
                        </a:solidFill>
                        <a:effectLst/>
                        <a:latin typeface="Cambria Math" panose="02040503050406030204" pitchFamily="18" charset="0"/>
                      </a:rPr>
                      <m:t>𝑖</m:t>
                    </m:r>
                  </m:oMath>
                </a14:m>
                <a:r>
                  <a:rPr lang="en-IN" sz="2000">
                    <a:solidFill>
                      <a:schemeClr val="tx1">
                        <a:lumMod val="85000"/>
                      </a:schemeClr>
                    </a:solidFill>
                    <a:effectLst/>
                    <a:latin typeface="+mj-lt"/>
                  </a:rPr>
                  <a:t> is a sub-vector of x. Similarly, partitioning A=[A</a:t>
                </a:r>
                <a:r>
                  <a:rPr lang="en-IN" sz="2000" baseline="-25000">
                    <a:solidFill>
                      <a:schemeClr val="tx1">
                        <a:lumMod val="85000"/>
                      </a:schemeClr>
                    </a:solidFill>
                    <a:effectLst/>
                    <a:latin typeface="+mj-lt"/>
                  </a:rPr>
                  <a:t>1</a:t>
                </a:r>
                <a:r>
                  <a:rPr lang="en-IN" sz="2000">
                    <a:solidFill>
                      <a:schemeClr val="tx1">
                        <a:lumMod val="85000"/>
                      </a:schemeClr>
                    </a:solidFill>
                    <a:effectLst/>
                    <a:latin typeface="+mj-lt"/>
                  </a:rPr>
                  <a:t>,A</a:t>
                </a:r>
                <a:r>
                  <a:rPr lang="en-IN" sz="2000" baseline="-25000">
                    <a:solidFill>
                      <a:schemeClr val="tx1">
                        <a:lumMod val="85000"/>
                      </a:schemeClr>
                    </a:solidFill>
                    <a:effectLst/>
                    <a:latin typeface="+mj-lt"/>
                  </a:rPr>
                  <a:t>2</a:t>
                </a:r>
                <a:r>
                  <a:rPr lang="en-IN" sz="2000">
                    <a:solidFill>
                      <a:schemeClr val="tx1">
                        <a:lumMod val="85000"/>
                      </a:schemeClr>
                    </a:solidFill>
                    <a:effectLst/>
                    <a:latin typeface="+mj-lt"/>
                  </a:rPr>
                  <a:t>,···,A</a:t>
                </a:r>
                <a:r>
                  <a:rPr lang="en-IN" sz="2000" baseline="-25000">
                    <a:solidFill>
                      <a:schemeClr val="tx1">
                        <a:lumMod val="85000"/>
                      </a:schemeClr>
                    </a:solidFill>
                    <a:effectLst/>
                    <a:latin typeface="+mj-lt"/>
                  </a:rPr>
                  <a:t>N</a:t>
                </a:r>
                <a:r>
                  <a:rPr lang="en-IN" sz="2000">
                    <a:solidFill>
                      <a:schemeClr val="tx1">
                        <a:lumMod val="85000"/>
                      </a:schemeClr>
                    </a:solidFill>
                    <a:effectLst/>
                    <a:latin typeface="+mj-lt"/>
                  </a:rPr>
                  <a:t>], we get </a:t>
                </a:r>
                <a:endParaRPr lang="en-IN" sz="2000">
                  <a:solidFill>
                    <a:schemeClr val="tx1">
                      <a:lumMod val="85000"/>
                    </a:schemeClr>
                  </a:solidFill>
                  <a:latin typeface="+mj-lt"/>
                </a:endParaRPr>
              </a:p>
            </p:txBody>
          </p:sp>
        </mc:Choice>
        <mc:Fallback xmlns="">
          <p:sp>
            <p:nvSpPr>
              <p:cNvPr id="9" name="TextBox 8">
                <a:extLst>
                  <a:ext uri="{FF2B5EF4-FFF2-40B4-BE49-F238E27FC236}">
                    <a16:creationId xmlns:a16="http://schemas.microsoft.com/office/drawing/2014/main" id="{927FEA4A-1150-3378-96A2-2A83D0CC384C}"/>
                  </a:ext>
                </a:extLst>
              </p:cNvPr>
              <p:cNvSpPr txBox="1">
                <a:spLocks noRot="1" noChangeAspect="1" noMove="1" noResize="1" noEditPoints="1" noAdjustHandles="1" noChangeArrowheads="1" noChangeShapeType="1" noTextEdit="1"/>
              </p:cNvSpPr>
              <p:nvPr/>
            </p:nvSpPr>
            <p:spPr>
              <a:xfrm>
                <a:off x="706094" y="3849704"/>
                <a:ext cx="10779804" cy="707886"/>
              </a:xfrm>
              <a:prstGeom prst="rect">
                <a:avLst/>
              </a:prstGeom>
              <a:blipFill>
                <a:blip r:embed="rId4"/>
                <a:stretch>
                  <a:fillRect l="-622"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CB8BD0-41B0-8BF9-292E-8132D3EE10F1}"/>
                  </a:ext>
                </a:extLst>
              </p:cNvPr>
              <p:cNvSpPr txBox="1"/>
              <p:nvPr/>
            </p:nvSpPr>
            <p:spPr>
              <a:xfrm>
                <a:off x="2616197" y="4772985"/>
                <a:ext cx="186044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𝐴𝑥</m:t>
                      </m:r>
                      <m:r>
                        <a:rPr lang="en-US" sz="2400" b="0" i="1" smtClean="0">
                          <a:solidFill>
                            <a:schemeClr val="tx1">
                              <a:lumMod val="85000"/>
                            </a:schemeClr>
                          </a:solidFill>
                          <a:latin typeface="Cambria Math" panose="02040503050406030204" pitchFamily="18" charset="0"/>
                        </a:rPr>
                        <m:t>=</m:t>
                      </m:r>
                      <m:nary>
                        <m:naryPr>
                          <m:chr m:val="∑"/>
                          <m:ctrlPr>
                            <a:rPr lang="en-US" sz="2400" b="0" i="1" smtClean="0">
                              <a:solidFill>
                                <a:schemeClr val="tx1">
                                  <a:lumMod val="85000"/>
                                </a:schemeClr>
                              </a:solidFill>
                              <a:latin typeface="Cambria Math" panose="02040503050406030204" pitchFamily="18" charset="0"/>
                            </a:rPr>
                          </m:ctrlPr>
                        </m:naryPr>
                        <m:sub>
                          <m:r>
                            <m:rPr>
                              <m:brk m:alnAt="23"/>
                            </m:rPr>
                            <a:rPr lang="en-US" sz="2400" b="0" i="1" smtClean="0">
                              <a:solidFill>
                                <a:schemeClr val="tx1">
                                  <a:lumMod val="85000"/>
                                </a:schemeClr>
                              </a:solidFill>
                              <a:latin typeface="Cambria Math" panose="02040503050406030204" pitchFamily="18" charset="0"/>
                            </a:rPr>
                            <m:t>𝑖</m:t>
                          </m:r>
                          <m:r>
                            <a:rPr lang="en-US" sz="2400" b="0" i="1" smtClean="0">
                              <a:solidFill>
                                <a:schemeClr val="tx1">
                                  <a:lumMod val="85000"/>
                                </a:schemeClr>
                              </a:solidFill>
                              <a:latin typeface="Cambria Math" panose="02040503050406030204" pitchFamily="18" charset="0"/>
                            </a:rPr>
                            <m:t>=1</m:t>
                          </m:r>
                        </m:sub>
                        <m:sup>
                          <m:r>
                            <a:rPr lang="en-US" sz="2400" b="0" i="1" smtClean="0">
                              <a:solidFill>
                                <a:schemeClr val="tx1">
                                  <a:lumMod val="85000"/>
                                </a:schemeClr>
                              </a:solidFill>
                              <a:latin typeface="Cambria Math" panose="02040503050406030204" pitchFamily="18" charset="0"/>
                            </a:rPr>
                            <m:t>𝑁</m:t>
                          </m:r>
                        </m:sup>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𝐴</m:t>
                              </m:r>
                            </m:e>
                            <m:sub>
                              <m:r>
                                <a:rPr lang="en-US" sz="2400" b="0" i="1" smtClean="0">
                                  <a:solidFill>
                                    <a:schemeClr val="tx1">
                                      <a:lumMod val="85000"/>
                                    </a:schemeClr>
                                  </a:solidFill>
                                  <a:latin typeface="Cambria Math" panose="02040503050406030204" pitchFamily="18" charset="0"/>
                                </a:rPr>
                                <m:t>𝑖</m:t>
                              </m:r>
                            </m:sub>
                          </m:sSub>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𝑖</m:t>
                              </m:r>
                            </m:sub>
                          </m:sSub>
                        </m:e>
                      </m:nary>
                    </m:oMath>
                  </m:oMathPara>
                </a14:m>
                <a:endParaRPr lang="en-GB" sz="2400"/>
              </a:p>
            </p:txBody>
          </p:sp>
        </mc:Choice>
        <mc:Fallback xmlns="">
          <p:sp>
            <p:nvSpPr>
              <p:cNvPr id="10" name="TextBox 9">
                <a:extLst>
                  <a:ext uri="{FF2B5EF4-FFF2-40B4-BE49-F238E27FC236}">
                    <a16:creationId xmlns:a16="http://schemas.microsoft.com/office/drawing/2014/main" id="{8ECB8BD0-41B0-8BF9-292E-8132D3EE10F1}"/>
                  </a:ext>
                </a:extLst>
              </p:cNvPr>
              <p:cNvSpPr txBox="1">
                <a:spLocks noRot="1" noChangeAspect="1" noMove="1" noResize="1" noEditPoints="1" noAdjustHandles="1" noChangeArrowheads="1" noChangeShapeType="1" noTextEdit="1"/>
              </p:cNvSpPr>
              <p:nvPr/>
            </p:nvSpPr>
            <p:spPr>
              <a:xfrm>
                <a:off x="2616197" y="4772985"/>
                <a:ext cx="1860446" cy="10384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60DCA-1185-C83A-5C0D-E963B103B461}"/>
                  </a:ext>
                </a:extLst>
              </p:cNvPr>
              <p:cNvSpPr txBox="1"/>
              <p:nvPr/>
            </p:nvSpPr>
            <p:spPr>
              <a:xfrm>
                <a:off x="6590863" y="4772985"/>
                <a:ext cx="3047501"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85000"/>
                            </a:schemeClr>
                          </a:solidFill>
                          <a:latin typeface="Cambria Math" panose="02040503050406030204" pitchFamily="18" charset="0"/>
                        </a:rPr>
                        <m:t>𝐿</m:t>
                      </m:r>
                      <m:d>
                        <m:dPr>
                          <m:ctrlPr>
                            <a:rPr lang="en-US" sz="2400" b="0" i="1" smtClean="0">
                              <a:solidFill>
                                <a:schemeClr val="tx1">
                                  <a:lumMod val="85000"/>
                                </a:schemeClr>
                              </a:solidFill>
                              <a:latin typeface="Cambria Math" panose="02040503050406030204" pitchFamily="18" charset="0"/>
                            </a:rPr>
                          </m:ctrlPr>
                        </m:dPr>
                        <m:e>
                          <m:r>
                            <a:rPr lang="en-US" sz="2400" b="0" i="1" smtClean="0">
                              <a:solidFill>
                                <a:schemeClr val="tx1">
                                  <a:lumMod val="85000"/>
                                </a:schemeClr>
                              </a:solidFill>
                              <a:latin typeface="Cambria Math" panose="02040503050406030204" pitchFamily="18" charset="0"/>
                            </a:rPr>
                            <m:t>𝑥</m:t>
                          </m:r>
                          <m:r>
                            <a:rPr lang="en-US" sz="2400" b="0" i="1" smtClean="0">
                              <a:solidFill>
                                <a:schemeClr val="tx1">
                                  <a:lumMod val="85000"/>
                                </a:schemeClr>
                              </a:solidFill>
                              <a:latin typeface="Cambria Math" panose="02040503050406030204" pitchFamily="18" charset="0"/>
                            </a:rPr>
                            <m:t>,</m:t>
                          </m:r>
                          <m:r>
                            <a:rPr lang="en-US" sz="2400" b="0" i="1" smtClean="0">
                              <a:solidFill>
                                <a:schemeClr val="tx1">
                                  <a:lumMod val="85000"/>
                                </a:schemeClr>
                              </a:solidFill>
                              <a:latin typeface="Cambria Math" panose="02040503050406030204" pitchFamily="18" charset="0"/>
                            </a:rPr>
                            <m:t>𝑦</m:t>
                          </m:r>
                        </m:e>
                      </m:d>
                      <m:r>
                        <a:rPr lang="en-US" sz="2400" b="0" i="1" smtClean="0">
                          <a:solidFill>
                            <a:schemeClr val="tx1">
                              <a:lumMod val="85000"/>
                            </a:schemeClr>
                          </a:solidFill>
                          <a:latin typeface="Cambria Math" panose="02040503050406030204" pitchFamily="18" charset="0"/>
                        </a:rPr>
                        <m:t>= </m:t>
                      </m:r>
                      <m:nary>
                        <m:naryPr>
                          <m:chr m:val="∑"/>
                          <m:ctrlPr>
                            <a:rPr lang="en-US" sz="2400" b="0" i="1" smtClean="0">
                              <a:solidFill>
                                <a:schemeClr val="tx1">
                                  <a:lumMod val="85000"/>
                                </a:schemeClr>
                              </a:solidFill>
                              <a:latin typeface="Cambria Math" panose="02040503050406030204" pitchFamily="18" charset="0"/>
                            </a:rPr>
                          </m:ctrlPr>
                        </m:naryPr>
                        <m:sub>
                          <m:r>
                            <m:rPr>
                              <m:brk m:alnAt="23"/>
                            </m:rPr>
                            <a:rPr lang="en-US" sz="2400" b="0" i="1" smtClean="0">
                              <a:solidFill>
                                <a:schemeClr val="tx1">
                                  <a:lumMod val="85000"/>
                                </a:schemeClr>
                              </a:solidFill>
                              <a:latin typeface="Cambria Math" panose="02040503050406030204" pitchFamily="18" charset="0"/>
                            </a:rPr>
                            <m:t>𝑖</m:t>
                          </m:r>
                          <m:r>
                            <a:rPr lang="en-US" sz="2400" b="0" i="1" smtClean="0">
                              <a:solidFill>
                                <a:schemeClr val="tx1">
                                  <a:lumMod val="85000"/>
                                </a:schemeClr>
                              </a:solidFill>
                              <a:latin typeface="Cambria Math" panose="02040503050406030204" pitchFamily="18" charset="0"/>
                            </a:rPr>
                            <m:t>=1</m:t>
                          </m:r>
                        </m:sub>
                        <m:sup>
                          <m:r>
                            <a:rPr lang="en-US" sz="2400" b="0" i="1" smtClean="0">
                              <a:solidFill>
                                <a:schemeClr val="tx1">
                                  <a:lumMod val="85000"/>
                                </a:schemeClr>
                              </a:solidFill>
                              <a:latin typeface="Cambria Math" panose="02040503050406030204" pitchFamily="18" charset="0"/>
                            </a:rPr>
                            <m:t>𝑁</m:t>
                          </m:r>
                        </m:sup>
                        <m:e>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𝐿</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𝑥</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sSub>
                            <m:sSubPr>
                              <m:ctrlPr>
                                <a:rPr lang="en-US" sz="2400" b="0" i="1" smtClean="0">
                                  <a:solidFill>
                                    <a:schemeClr val="tx1">
                                      <a:lumMod val="85000"/>
                                    </a:schemeClr>
                                  </a:solidFill>
                                  <a:latin typeface="Cambria Math" panose="02040503050406030204" pitchFamily="18" charset="0"/>
                                </a:rPr>
                              </m:ctrlPr>
                            </m:sSubPr>
                            <m:e>
                              <m:r>
                                <a:rPr lang="en-US" sz="2400" b="0" i="1" smtClean="0">
                                  <a:solidFill>
                                    <a:schemeClr val="tx1">
                                      <a:lumMod val="85000"/>
                                    </a:schemeClr>
                                  </a:solidFill>
                                  <a:latin typeface="Cambria Math" panose="02040503050406030204" pitchFamily="18" charset="0"/>
                                </a:rPr>
                                <m:t>𝑦</m:t>
                              </m:r>
                            </m:e>
                            <m:sub>
                              <m:r>
                                <a:rPr lang="en-US" sz="2400" b="0" i="1" smtClean="0">
                                  <a:solidFill>
                                    <a:schemeClr val="tx1">
                                      <a:lumMod val="85000"/>
                                    </a:schemeClr>
                                  </a:solidFill>
                                  <a:latin typeface="Cambria Math" panose="02040503050406030204" pitchFamily="18" charset="0"/>
                                </a:rPr>
                                <m:t>𝑖</m:t>
                              </m:r>
                            </m:sub>
                          </m:sSub>
                          <m:r>
                            <a:rPr lang="en-US" sz="2400" b="0" i="1" smtClean="0">
                              <a:solidFill>
                                <a:schemeClr val="tx1">
                                  <a:lumMod val="85000"/>
                                </a:schemeClr>
                              </a:solidFill>
                              <a:latin typeface="Cambria Math" panose="02040503050406030204" pitchFamily="18" charset="0"/>
                            </a:rPr>
                            <m:t>)</m:t>
                          </m:r>
                        </m:e>
                      </m:nary>
                    </m:oMath>
                  </m:oMathPara>
                </a14:m>
                <a:endParaRPr lang="en-GB" sz="2400"/>
              </a:p>
            </p:txBody>
          </p:sp>
        </mc:Choice>
        <mc:Fallback xmlns="">
          <p:sp>
            <p:nvSpPr>
              <p:cNvPr id="11" name="TextBox 10">
                <a:extLst>
                  <a:ext uri="{FF2B5EF4-FFF2-40B4-BE49-F238E27FC236}">
                    <a16:creationId xmlns:a16="http://schemas.microsoft.com/office/drawing/2014/main" id="{FCD60DCA-1185-C83A-5C0D-E963B103B461}"/>
                  </a:ext>
                </a:extLst>
              </p:cNvPr>
              <p:cNvSpPr txBox="1">
                <a:spLocks noRot="1" noChangeAspect="1" noMove="1" noResize="1" noEditPoints="1" noAdjustHandles="1" noChangeArrowheads="1" noChangeShapeType="1" noTextEdit="1"/>
              </p:cNvSpPr>
              <p:nvPr/>
            </p:nvSpPr>
            <p:spPr>
              <a:xfrm>
                <a:off x="6590863" y="4772985"/>
                <a:ext cx="3047501" cy="103848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5162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63412CE6C9DB4FAE65F9FEF90AF30F" ma:contentTypeVersion="14" ma:contentTypeDescription="Create a new document." ma:contentTypeScope="" ma:versionID="7f2c4c7a0de1496a8a046f5c15ca5083">
  <xsd:schema xmlns:xsd="http://www.w3.org/2001/XMLSchema" xmlns:xs="http://www.w3.org/2001/XMLSchema" xmlns:p="http://schemas.microsoft.com/office/2006/metadata/properties" xmlns:ns3="a63d3556-14c1-4f86-a0e8-4ad99b74c6aa" xmlns:ns4="6b25c4fa-f291-4632-8a36-1c74be72259a" targetNamespace="http://schemas.microsoft.com/office/2006/metadata/properties" ma:root="true" ma:fieldsID="b7c46a789618be41ae469e58f5b8705e" ns3:_="" ns4:_="">
    <xsd:import namespace="a63d3556-14c1-4f86-a0e8-4ad99b74c6aa"/>
    <xsd:import namespace="6b25c4fa-f291-4632-8a36-1c74be72259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3d3556-14c1-4f86-a0e8-4ad99b74c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b25c4fa-f291-4632-8a36-1c74be7225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AFD56C-9BCE-4104-9E91-30985DB36432}">
  <ds:schemaRefs>
    <ds:schemaRef ds:uri="6b25c4fa-f291-4632-8a36-1c74be72259a"/>
    <ds:schemaRef ds:uri="a63d3556-14c1-4f86-a0e8-4ad99b74c6a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F2344B-08A5-44C3-B517-8D96284A3222}">
  <ds:schemaRefs>
    <ds:schemaRef ds:uri="6b25c4fa-f291-4632-8a36-1c74be72259a"/>
    <ds:schemaRef ds:uri="a63d3556-14c1-4f86-a0e8-4ad99b74c6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E9D9B9-2FF1-4288-8B78-26AEC1ABE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Slate</Template>
  <TotalTime>0</TotalTime>
  <Words>3386</Words>
  <Application>Microsoft Office PowerPoint</Application>
  <PresentationFormat>Widescreen</PresentationFormat>
  <Paragraphs>420</Paragraphs>
  <Slides>62</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62</vt:i4>
      </vt:variant>
    </vt:vector>
  </HeadingPairs>
  <TitlesOfParts>
    <vt:vector size="77" baseType="lpstr">
      <vt:lpstr>Arial</vt:lpstr>
      <vt:lpstr>Calibri</vt:lpstr>
      <vt:lpstr>Calisto MT</vt:lpstr>
      <vt:lpstr>Calisto MT (Headings)</vt:lpstr>
      <vt:lpstr>Cambria Math</vt:lpstr>
      <vt:lpstr>CMMI10</vt:lpstr>
      <vt:lpstr>CMMI7</vt:lpstr>
      <vt:lpstr>CMR10</vt:lpstr>
      <vt:lpstr>Lato</vt:lpstr>
      <vt:lpstr>NimbusRomNo9L</vt:lpstr>
      <vt:lpstr>PT Sans</vt:lpstr>
      <vt:lpstr>Times New Roman</vt:lpstr>
      <vt:lpstr>Wingdings</vt:lpstr>
      <vt:lpstr>Wingdings 2</vt:lpstr>
      <vt:lpstr>Slate</vt:lpstr>
      <vt:lpstr>21MAT212 MATHEMATICS FOR INTELLIGENT SYSTEMS – 4</vt:lpstr>
      <vt:lpstr>Team 7</vt:lpstr>
      <vt:lpstr>Abstract</vt:lpstr>
      <vt:lpstr>Introduction</vt:lpstr>
      <vt:lpstr>Precursors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ADMM ALTERNATING DIRECTION METHOD OF MULTIPLIERS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LAD Least Absolute Deviation</vt:lpstr>
      <vt:lpstr> What is Least Absolute Deviation ?</vt:lpstr>
      <vt:lpstr>Machine learning context</vt:lpstr>
      <vt:lpstr>Least square(L2-norm) vs Least absolute deviation (L1-norm) </vt:lpstr>
      <vt:lpstr> </vt:lpstr>
      <vt:lpstr>PowerPoint Presentation</vt:lpstr>
      <vt:lpstr>Update of z in the k+1 th iteration</vt:lpstr>
      <vt:lpstr>PowerPoint Presentation</vt:lpstr>
      <vt:lpstr>PowerPoint Presentation</vt:lpstr>
      <vt:lpstr>Huber Fitting</vt:lpstr>
      <vt:lpstr>Huber Loss Function</vt:lpstr>
      <vt:lpstr>PowerPoint Presentation</vt:lpstr>
      <vt:lpstr>Loss  comparisons between  LAD, LS and Huber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update equations,</vt:lpstr>
      <vt:lpstr>PowerPoint Presentation</vt:lpstr>
      <vt:lpstr>LASSO Least Absolute Shrinkage and Selection Operator</vt:lpstr>
      <vt:lpstr>Arriving at the LASSO problem from a real-life requirement,</vt:lpstr>
      <vt:lpstr>PowerPoint Presentation</vt:lpstr>
      <vt:lpstr>PowerPoint Presentation</vt:lpstr>
      <vt:lpstr>PowerPoint Presentation</vt:lpstr>
      <vt:lpstr>Lasso Problem</vt:lpstr>
      <vt:lpstr>Solution,</vt:lpstr>
      <vt:lpstr>PowerPoint Presentation</vt:lpstr>
      <vt:lpstr>PowerPoint Presentation</vt:lpstr>
      <vt:lpstr>PowerPoint Presentation</vt:lpstr>
      <vt:lpstr>Final update equations,</vt:lpstr>
      <vt:lpstr>PowerPoint Presentation</vt:lpstr>
      <vt:lpstr>Matlab Code for LAD, Huber and LASSO update iterations</vt:lpstr>
      <vt:lpstr>Python Results for 4 datasets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DABBARA HARSHA</dc:creator>
  <cp:lastModifiedBy>B.E.Pranav Kumaar - [CB.EN.U4AIE20052]</cp:lastModifiedBy>
  <cp:revision>4</cp:revision>
  <cp:lastPrinted>2022-07-02T19:41:06Z</cp:lastPrinted>
  <dcterms:created xsi:type="dcterms:W3CDTF">2022-06-30T19:38:31Z</dcterms:created>
  <dcterms:modified xsi:type="dcterms:W3CDTF">2022-07-09T16:08:34Z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0x0101007963412CE6C9DB4FAE65F9FEF90AF30F</vt:lpwstr>
  </property>
</Properties>
</file>